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xlsm" ContentType="application/vnd.ms-excel.sheet.macroEnabled.12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07" r:id="rId2"/>
    <p:sldId id="295" r:id="rId3"/>
    <p:sldId id="308" r:id="rId4"/>
    <p:sldId id="292" r:id="rId5"/>
    <p:sldId id="297" r:id="rId6"/>
    <p:sldId id="316" r:id="rId7"/>
    <p:sldId id="309" r:id="rId8"/>
    <p:sldId id="310" r:id="rId9"/>
    <p:sldId id="285" r:id="rId10"/>
    <p:sldId id="288" r:id="rId11"/>
    <p:sldId id="314" r:id="rId12"/>
    <p:sldId id="294" r:id="rId13"/>
    <p:sldId id="317" r:id="rId14"/>
    <p:sldId id="311" r:id="rId15"/>
    <p:sldId id="312" r:id="rId16"/>
    <p:sldId id="313" r:id="rId17"/>
    <p:sldId id="318" r:id="rId18"/>
    <p:sldId id="287" r:id="rId19"/>
    <p:sldId id="296" r:id="rId20"/>
    <p:sldId id="319" r:id="rId21"/>
    <p:sldId id="320" r:id="rId22"/>
    <p:sldId id="321" r:id="rId23"/>
    <p:sldId id="322" r:id="rId24"/>
    <p:sldId id="323" r:id="rId25"/>
    <p:sldId id="332" r:id="rId26"/>
    <p:sldId id="334" r:id="rId27"/>
    <p:sldId id="335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6" r:id="rId36"/>
    <p:sldId id="337" r:id="rId37"/>
    <p:sldId id="338" r:id="rId38"/>
    <p:sldId id="339" r:id="rId39"/>
    <p:sldId id="340" r:id="rId40"/>
    <p:sldId id="331" r:id="rId41"/>
    <p:sldId id="341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560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_Macro-Enabled_Worksheet5.xlsm"/><Relationship Id="rId3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6.xlsm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aseline="30000" dirty="0" smtClean="0"/>
              <a:t>7</a:t>
            </a:r>
            <a:r>
              <a:rPr lang="en-US" dirty="0" smtClean="0"/>
              <a:t>Be</a:t>
            </a:r>
            <a:r>
              <a:rPr lang="en-US" baseline="0" dirty="0" smtClean="0"/>
              <a:t> </a:t>
            </a:r>
            <a:r>
              <a:rPr lang="en-US" dirty="0" smtClean="0"/>
              <a:t>neutrino flux (10</a:t>
            </a:r>
            <a:r>
              <a:rPr lang="en-US" baseline="30000" dirty="0" smtClean="0"/>
              <a:t>9</a:t>
            </a:r>
            <a:r>
              <a:rPr lang="en-US" baseline="0" dirty="0" smtClean="0"/>
              <a:t>cm</a:t>
            </a:r>
            <a:r>
              <a:rPr lang="en-US" baseline="30000" dirty="0" smtClean="0"/>
              <a:t>-2</a:t>
            </a:r>
            <a:r>
              <a:rPr lang="en-US" baseline="0" dirty="0" smtClean="0"/>
              <a:t>s</a:t>
            </a:r>
            <a:r>
              <a:rPr lang="en-US" baseline="30000" dirty="0" smtClean="0"/>
              <a:t>-1</a:t>
            </a:r>
            <a:r>
              <a:rPr lang="en-US" baseline="0" dirty="0" smtClean="0"/>
              <a:t>)</a:t>
            </a:r>
            <a:endParaRPr lang="en-US" dirty="0"/>
          </a:p>
        </c:rich>
      </c:tx>
      <c:layout>
        <c:manualLayout>
          <c:xMode val="edge"/>
          <c:yMode val="edge"/>
          <c:x val="0.237129450799782"/>
          <c:y val="0.0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Flux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GS98</c:v>
                </c:pt>
                <c:pt idx="1">
                  <c:v>AGSS09</c:v>
                </c:pt>
                <c:pt idx="2">
                  <c:v>Data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4.649999999999998</c:v>
                </c:pt>
                <c:pt idx="1">
                  <c:v>4.24</c:v>
                </c:pt>
                <c:pt idx="2">
                  <c:v>4.78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Uncertainty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GS98</c:v>
                </c:pt>
                <c:pt idx="1">
                  <c:v>AGSS09</c:v>
                </c:pt>
                <c:pt idx="2">
                  <c:v>Data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0.7</c:v>
                </c:pt>
                <c:pt idx="1">
                  <c:v>0.64</c:v>
                </c:pt>
                <c:pt idx="2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129032504"/>
        <c:axId val="2129035480"/>
      </c:barChart>
      <c:catAx>
        <c:axId val="2129032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29035480"/>
        <c:crosses val="autoZero"/>
        <c:auto val="1"/>
        <c:lblAlgn val="ctr"/>
        <c:lblOffset val="100"/>
        <c:noMultiLvlLbl val="0"/>
      </c:catAx>
      <c:valAx>
        <c:axId val="21290354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2129032504"/>
        <c:crosses val="autoZero"/>
        <c:crossBetween val="between"/>
      </c:valAx>
      <c:spPr>
        <a:ln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aseline="30000" dirty="0"/>
              <a:t>8</a:t>
            </a:r>
            <a:r>
              <a:rPr lang="en-US" dirty="0"/>
              <a:t>B neutrino flux </a:t>
            </a:r>
          </a:p>
          <a:p>
            <a:pPr>
              <a:defRPr/>
            </a:pPr>
            <a:r>
              <a:rPr lang="en-US" dirty="0"/>
              <a:t>(106 cm-2s-1)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Flux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GS98</c:v>
                </c:pt>
                <c:pt idx="1">
                  <c:v>AGSS09</c:v>
                </c:pt>
                <c:pt idx="2">
                  <c:v>Data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4.8</c:v>
                </c:pt>
                <c:pt idx="1">
                  <c:v>3.95</c:v>
                </c:pt>
                <c:pt idx="2">
                  <c:v>4.85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Uncertainty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GS98</c:v>
                </c:pt>
                <c:pt idx="1">
                  <c:v>AGSS09</c:v>
                </c:pt>
                <c:pt idx="2">
                  <c:v>Data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1.56</c:v>
                </c:pt>
                <c:pt idx="1">
                  <c:v>1.28</c:v>
                </c:pt>
                <c:pt idx="2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2088740280"/>
        <c:axId val="-2003664136"/>
      </c:barChart>
      <c:catAx>
        <c:axId val="-2088740280"/>
        <c:scaling>
          <c:orientation val="minMax"/>
        </c:scaling>
        <c:delete val="0"/>
        <c:axPos val="b"/>
        <c:majorTickMark val="none"/>
        <c:minorTickMark val="none"/>
        <c:tickLblPos val="nextTo"/>
        <c:crossAx val="-2003664136"/>
        <c:crosses val="autoZero"/>
        <c:auto val="1"/>
        <c:lblAlgn val="ctr"/>
        <c:lblOffset val="100"/>
        <c:noMultiLvlLbl val="0"/>
      </c:catAx>
      <c:valAx>
        <c:axId val="-20036641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-208874028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aseline="30000" dirty="0" smtClean="0"/>
              <a:t>15</a:t>
            </a:r>
            <a:r>
              <a:rPr lang="en-US" dirty="0" smtClean="0"/>
              <a:t>O Neutrino flux </a:t>
            </a:r>
          </a:p>
          <a:p>
            <a:pPr>
              <a:defRPr/>
            </a:pPr>
            <a:r>
              <a:rPr lang="en-US" dirty="0" smtClean="0"/>
              <a:t>(10</a:t>
            </a:r>
            <a:r>
              <a:rPr lang="en-US" baseline="30000" dirty="0" smtClean="0"/>
              <a:t>8 </a:t>
            </a:r>
            <a:r>
              <a:rPr lang="en-US" baseline="0" dirty="0" smtClean="0"/>
              <a:t>cm</a:t>
            </a:r>
            <a:r>
              <a:rPr lang="en-US" baseline="30000" dirty="0" smtClean="0"/>
              <a:t>-2</a:t>
            </a:r>
            <a:r>
              <a:rPr lang="en-US" baseline="0" dirty="0" smtClean="0"/>
              <a:t>s</a:t>
            </a:r>
            <a:r>
              <a:rPr lang="en-US" baseline="30000" dirty="0" smtClean="0"/>
              <a:t>-1</a:t>
            </a:r>
            <a:r>
              <a:rPr lang="en-US" baseline="0" dirty="0" smtClean="0"/>
              <a:t>)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Flux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GS98</c:v>
                </c:pt>
                <c:pt idx="1">
                  <c:v>AGSS09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1.9</c:v>
                </c:pt>
                <c:pt idx="1">
                  <c:v>1.33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Uncertainty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GS98</c:v>
                </c:pt>
                <c:pt idx="1">
                  <c:v>AGSS09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0.34</c:v>
                </c:pt>
                <c:pt idx="1">
                  <c:v>0.47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2088213480"/>
        <c:axId val="-2003652168"/>
      </c:barChart>
      <c:catAx>
        <c:axId val="-2088213480"/>
        <c:scaling>
          <c:orientation val="minMax"/>
        </c:scaling>
        <c:delete val="0"/>
        <c:axPos val="b"/>
        <c:majorTickMark val="none"/>
        <c:minorTickMark val="none"/>
        <c:tickLblPos val="nextTo"/>
        <c:crossAx val="-2003652168"/>
        <c:crosses val="autoZero"/>
        <c:auto val="1"/>
        <c:lblAlgn val="ctr"/>
        <c:lblOffset val="100"/>
        <c:noMultiLvlLbl val="0"/>
      </c:catAx>
      <c:valAx>
        <c:axId val="-20036521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-208821348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aseline="30000" dirty="0" smtClean="0"/>
              <a:t>17</a:t>
            </a:r>
            <a:r>
              <a:rPr lang="en-US" dirty="0" smtClean="0"/>
              <a:t>F neutrino flux </a:t>
            </a:r>
          </a:p>
          <a:p>
            <a:pPr>
              <a:defRPr/>
            </a:pPr>
            <a:r>
              <a:rPr lang="en-US" dirty="0" smtClean="0"/>
              <a:t>(10</a:t>
            </a:r>
            <a:r>
              <a:rPr lang="en-US" baseline="30000" dirty="0" smtClean="0"/>
              <a:t>6</a:t>
            </a:r>
            <a:r>
              <a:rPr lang="en-US" baseline="0" dirty="0" smtClean="0"/>
              <a:t> cm</a:t>
            </a:r>
            <a:r>
              <a:rPr lang="en-US" baseline="30000" dirty="0" smtClean="0"/>
              <a:t>-2</a:t>
            </a:r>
            <a:r>
              <a:rPr lang="en-US" baseline="0" dirty="0" smtClean="0"/>
              <a:t>s</a:t>
            </a:r>
            <a:r>
              <a:rPr lang="en-US" baseline="30000" dirty="0" smtClean="0"/>
              <a:t>-1</a:t>
            </a:r>
            <a:r>
              <a:rPr lang="en-US" baseline="0" dirty="0" smtClean="0"/>
              <a:t>)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Flux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GS98</c:v>
                </c:pt>
                <c:pt idx="1">
                  <c:v>AGSS09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4.58</c:v>
                </c:pt>
                <c:pt idx="1">
                  <c:v>2.86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Uncertainty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GS98</c:v>
                </c:pt>
                <c:pt idx="1">
                  <c:v>AGSS09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1.88</c:v>
                </c:pt>
                <c:pt idx="1">
                  <c:v>1.09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2128770744"/>
        <c:axId val="-2003525480"/>
      </c:barChart>
      <c:catAx>
        <c:axId val="-2128770744"/>
        <c:scaling>
          <c:orientation val="minMax"/>
        </c:scaling>
        <c:delete val="0"/>
        <c:axPos val="b"/>
        <c:majorTickMark val="none"/>
        <c:minorTickMark val="none"/>
        <c:tickLblPos val="nextTo"/>
        <c:crossAx val="-2003525480"/>
        <c:crosses val="autoZero"/>
        <c:auto val="1"/>
        <c:lblAlgn val="ctr"/>
        <c:lblOffset val="100"/>
        <c:noMultiLvlLbl val="0"/>
      </c:catAx>
      <c:valAx>
        <c:axId val="-20035254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-212877074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3633440514469"/>
          <c:y val="0.110429447852761"/>
          <c:w val="0.790996784565916"/>
          <c:h val="0.687116564417178"/>
        </c:manualLayout>
      </c:layout>
      <c:scatterChart>
        <c:scatterStyle val="lineMarker"/>
        <c:varyColors val="0"/>
        <c:ser>
          <c:idx val="1"/>
          <c:order val="0"/>
          <c:spPr>
            <a:ln w="28460">
              <a:noFill/>
            </a:ln>
          </c:spPr>
          <c:marker>
            <c:symbol val="square"/>
            <c:size val="4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6"/>
                <c:pt idx="0">
                  <c:v>4.0</c:v>
                </c:pt>
                <c:pt idx="1">
                  <c:v>3.0</c:v>
                </c:pt>
                <c:pt idx="2">
                  <c:v>4.0</c:v>
                </c:pt>
                <c:pt idx="3">
                  <c:v>4.0</c:v>
                </c:pt>
                <c:pt idx="4">
                  <c:v>4.0</c:v>
                </c:pt>
                <c:pt idx="5">
                  <c:v>4.0</c:v>
                </c:pt>
              </c:numLit>
            </c:plus>
            <c:minus>
              <c:numLit>
                <c:formatCode>General</c:formatCode>
                <c:ptCount val="6"/>
                <c:pt idx="0">
                  <c:v>4.0</c:v>
                </c:pt>
                <c:pt idx="1">
                  <c:v>3.0</c:v>
                </c:pt>
                <c:pt idx="2">
                  <c:v>4.0</c:v>
                </c:pt>
                <c:pt idx="3">
                  <c:v>4.0</c:v>
                </c:pt>
                <c:pt idx="4">
                  <c:v>4.0</c:v>
                </c:pt>
                <c:pt idx="5">
                  <c:v>4.0</c:v>
                </c:pt>
              </c:numLit>
            </c:minus>
            <c:spPr>
              <a:ln w="12649">
                <a:solidFill>
                  <a:srgbClr val="000000"/>
                </a:solidFill>
                <a:prstDash val="solid"/>
              </a:ln>
            </c:spPr>
          </c:errBars>
          <c:xVal>
            <c:numRef>
              <c:f>be7pg!$A$4:$A$9</c:f>
              <c:numCache>
                <c:formatCode>General</c:formatCode>
                <c:ptCount val="6"/>
                <c:pt idx="0">
                  <c:v>0.423</c:v>
                </c:pt>
                <c:pt idx="1">
                  <c:v>0.537</c:v>
                </c:pt>
                <c:pt idx="2">
                  <c:v>0.723</c:v>
                </c:pt>
                <c:pt idx="3">
                  <c:v>0.837</c:v>
                </c:pt>
                <c:pt idx="4">
                  <c:v>1.034</c:v>
                </c:pt>
                <c:pt idx="5">
                  <c:v>1.285</c:v>
                </c:pt>
              </c:numCache>
            </c:numRef>
          </c:xVal>
          <c:yVal>
            <c:numRef>
              <c:f>be7pg!$B$4:$B$9</c:f>
              <c:numCache>
                <c:formatCode>0.00E+00</c:formatCode>
                <c:ptCount val="6"/>
                <c:pt idx="0">
                  <c:v>26.0</c:v>
                </c:pt>
                <c:pt idx="1">
                  <c:v>30.0</c:v>
                </c:pt>
                <c:pt idx="2">
                  <c:v>34.0</c:v>
                </c:pt>
                <c:pt idx="3">
                  <c:v>37.0</c:v>
                </c:pt>
                <c:pt idx="4">
                  <c:v>34.0</c:v>
                </c:pt>
                <c:pt idx="5">
                  <c:v>36.0</c:v>
                </c:pt>
              </c:numCache>
            </c:numRef>
          </c:yVal>
          <c:smooth val="0"/>
        </c:ser>
        <c:ser>
          <c:idx val="2"/>
          <c:order val="1"/>
          <c:spPr>
            <a:ln w="28460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1"/>
            <c:plus>
              <c:numLit>
                <c:formatCode>General</c:formatCode>
                <c:ptCount val="47"/>
                <c:pt idx="0">
                  <c:v>3.09</c:v>
                </c:pt>
                <c:pt idx="1">
                  <c:v>4.51</c:v>
                </c:pt>
                <c:pt idx="2">
                  <c:v>1.43</c:v>
                </c:pt>
                <c:pt idx="3">
                  <c:v>1.35</c:v>
                </c:pt>
                <c:pt idx="4">
                  <c:v>1.54</c:v>
                </c:pt>
                <c:pt idx="5">
                  <c:v>1.47</c:v>
                </c:pt>
                <c:pt idx="6">
                  <c:v>1.52</c:v>
                </c:pt>
                <c:pt idx="7">
                  <c:v>1.48</c:v>
                </c:pt>
                <c:pt idx="8">
                  <c:v>1.54</c:v>
                </c:pt>
                <c:pt idx="9">
                  <c:v>1.27</c:v>
                </c:pt>
                <c:pt idx="10">
                  <c:v>1.54</c:v>
                </c:pt>
                <c:pt idx="11">
                  <c:v>1.63</c:v>
                </c:pt>
                <c:pt idx="12">
                  <c:v>1.68</c:v>
                </c:pt>
                <c:pt idx="13">
                  <c:v>1.72</c:v>
                </c:pt>
                <c:pt idx="14">
                  <c:v>2.0</c:v>
                </c:pt>
                <c:pt idx="15">
                  <c:v>2.15</c:v>
                </c:pt>
                <c:pt idx="16">
                  <c:v>2.62</c:v>
                </c:pt>
                <c:pt idx="17">
                  <c:v>2.36</c:v>
                </c:pt>
                <c:pt idx="18">
                  <c:v>3.32</c:v>
                </c:pt>
                <c:pt idx="19">
                  <c:v>3.93</c:v>
                </c:pt>
                <c:pt idx="20">
                  <c:v>5.34</c:v>
                </c:pt>
                <c:pt idx="21">
                  <c:v>6.03</c:v>
                </c:pt>
                <c:pt idx="22">
                  <c:v>6.35</c:v>
                </c:pt>
                <c:pt idx="23">
                  <c:v>3.37</c:v>
                </c:pt>
                <c:pt idx="24">
                  <c:v>6.39</c:v>
                </c:pt>
                <c:pt idx="25">
                  <c:v>5.45</c:v>
                </c:pt>
                <c:pt idx="26">
                  <c:v>4.97</c:v>
                </c:pt>
                <c:pt idx="27">
                  <c:v>4.25</c:v>
                </c:pt>
                <c:pt idx="28">
                  <c:v>4.26</c:v>
                </c:pt>
                <c:pt idx="29">
                  <c:v>3.35</c:v>
                </c:pt>
                <c:pt idx="30">
                  <c:v>3.18</c:v>
                </c:pt>
                <c:pt idx="31">
                  <c:v>2.23</c:v>
                </c:pt>
                <c:pt idx="32">
                  <c:v>2.11</c:v>
                </c:pt>
                <c:pt idx="33">
                  <c:v>1.95</c:v>
                </c:pt>
                <c:pt idx="34">
                  <c:v>1.89</c:v>
                </c:pt>
                <c:pt idx="35">
                  <c:v>1.93</c:v>
                </c:pt>
                <c:pt idx="36">
                  <c:v>1.89</c:v>
                </c:pt>
                <c:pt idx="37">
                  <c:v>1.77</c:v>
                </c:pt>
                <c:pt idx="38">
                  <c:v>1.85</c:v>
                </c:pt>
                <c:pt idx="39">
                  <c:v>1.74</c:v>
                </c:pt>
                <c:pt idx="40">
                  <c:v>5.1</c:v>
                </c:pt>
                <c:pt idx="41">
                  <c:v>5.24</c:v>
                </c:pt>
                <c:pt idx="42">
                  <c:v>5.3</c:v>
                </c:pt>
                <c:pt idx="43">
                  <c:v>5.5</c:v>
                </c:pt>
                <c:pt idx="44">
                  <c:v>5.7</c:v>
                </c:pt>
                <c:pt idx="45">
                  <c:v>5.92</c:v>
                </c:pt>
                <c:pt idx="46">
                  <c:v>6.149999999999999</c:v>
                </c:pt>
              </c:numLit>
            </c:plus>
            <c:minus>
              <c:numLit>
                <c:formatCode>General</c:formatCode>
                <c:ptCount val="47"/>
                <c:pt idx="0">
                  <c:v>3.09</c:v>
                </c:pt>
                <c:pt idx="1">
                  <c:v>4.51</c:v>
                </c:pt>
                <c:pt idx="2">
                  <c:v>1.43</c:v>
                </c:pt>
                <c:pt idx="3">
                  <c:v>1.35</c:v>
                </c:pt>
                <c:pt idx="4">
                  <c:v>1.54</c:v>
                </c:pt>
                <c:pt idx="5">
                  <c:v>1.47</c:v>
                </c:pt>
                <c:pt idx="6">
                  <c:v>1.52</c:v>
                </c:pt>
                <c:pt idx="7">
                  <c:v>1.48</c:v>
                </c:pt>
                <c:pt idx="8">
                  <c:v>1.54</c:v>
                </c:pt>
                <c:pt idx="9">
                  <c:v>1.27</c:v>
                </c:pt>
                <c:pt idx="10">
                  <c:v>1.54</c:v>
                </c:pt>
                <c:pt idx="11">
                  <c:v>1.63</c:v>
                </c:pt>
                <c:pt idx="12">
                  <c:v>1.68</c:v>
                </c:pt>
                <c:pt idx="13">
                  <c:v>1.72</c:v>
                </c:pt>
                <c:pt idx="14">
                  <c:v>2.0</c:v>
                </c:pt>
                <c:pt idx="15">
                  <c:v>2.15</c:v>
                </c:pt>
                <c:pt idx="16">
                  <c:v>2.62</c:v>
                </c:pt>
                <c:pt idx="17">
                  <c:v>2.36</c:v>
                </c:pt>
                <c:pt idx="18">
                  <c:v>3.32</c:v>
                </c:pt>
                <c:pt idx="19">
                  <c:v>3.93</c:v>
                </c:pt>
                <c:pt idx="20">
                  <c:v>5.34</c:v>
                </c:pt>
                <c:pt idx="21">
                  <c:v>6.03</c:v>
                </c:pt>
                <c:pt idx="22">
                  <c:v>6.35</c:v>
                </c:pt>
                <c:pt idx="23">
                  <c:v>3.37</c:v>
                </c:pt>
                <c:pt idx="24">
                  <c:v>6.39</c:v>
                </c:pt>
                <c:pt idx="25">
                  <c:v>5.45</c:v>
                </c:pt>
                <c:pt idx="26">
                  <c:v>4.97</c:v>
                </c:pt>
                <c:pt idx="27">
                  <c:v>4.25</c:v>
                </c:pt>
                <c:pt idx="28">
                  <c:v>4.26</c:v>
                </c:pt>
                <c:pt idx="29">
                  <c:v>3.35</c:v>
                </c:pt>
                <c:pt idx="30">
                  <c:v>3.18</c:v>
                </c:pt>
                <c:pt idx="31">
                  <c:v>2.23</c:v>
                </c:pt>
                <c:pt idx="32">
                  <c:v>2.11</c:v>
                </c:pt>
                <c:pt idx="33">
                  <c:v>1.95</c:v>
                </c:pt>
                <c:pt idx="34">
                  <c:v>1.89</c:v>
                </c:pt>
                <c:pt idx="35">
                  <c:v>1.93</c:v>
                </c:pt>
                <c:pt idx="36">
                  <c:v>1.89</c:v>
                </c:pt>
                <c:pt idx="37">
                  <c:v>1.77</c:v>
                </c:pt>
                <c:pt idx="38">
                  <c:v>1.85</c:v>
                </c:pt>
                <c:pt idx="39">
                  <c:v>1.74</c:v>
                </c:pt>
                <c:pt idx="40">
                  <c:v>5.1</c:v>
                </c:pt>
                <c:pt idx="41">
                  <c:v>5.24</c:v>
                </c:pt>
                <c:pt idx="42">
                  <c:v>5.3</c:v>
                </c:pt>
                <c:pt idx="43">
                  <c:v>5.5</c:v>
                </c:pt>
                <c:pt idx="44">
                  <c:v>5.7</c:v>
                </c:pt>
                <c:pt idx="45">
                  <c:v>5.92</c:v>
                </c:pt>
                <c:pt idx="46">
                  <c:v>6.149999999999999</c:v>
                </c:pt>
              </c:numLit>
            </c:minus>
            <c:spPr>
              <a:ln w="12649">
                <a:solidFill>
                  <a:srgbClr val="000000"/>
                </a:solidFill>
                <a:prstDash val="solid"/>
              </a:ln>
            </c:spPr>
          </c:errBars>
          <c:xVal>
            <c:numRef>
              <c:f>be7pg!$A$10:$A$56</c:f>
              <c:numCache>
                <c:formatCode>General</c:formatCode>
                <c:ptCount val="47"/>
                <c:pt idx="0">
                  <c:v>0.144</c:v>
                </c:pt>
                <c:pt idx="1">
                  <c:v>0.166</c:v>
                </c:pt>
                <c:pt idx="2">
                  <c:v>0.211</c:v>
                </c:pt>
                <c:pt idx="3">
                  <c:v>0.256</c:v>
                </c:pt>
                <c:pt idx="4">
                  <c:v>0.291</c:v>
                </c:pt>
                <c:pt idx="5">
                  <c:v>0.331</c:v>
                </c:pt>
                <c:pt idx="6">
                  <c:v>0.387</c:v>
                </c:pt>
                <c:pt idx="7">
                  <c:v>0.432</c:v>
                </c:pt>
                <c:pt idx="8">
                  <c:v>0.498</c:v>
                </c:pt>
                <c:pt idx="9">
                  <c:v>0.517</c:v>
                </c:pt>
                <c:pt idx="10">
                  <c:v>0.517</c:v>
                </c:pt>
                <c:pt idx="11">
                  <c:v>0.517</c:v>
                </c:pt>
                <c:pt idx="12">
                  <c:v>0.526</c:v>
                </c:pt>
                <c:pt idx="13">
                  <c:v>0.535</c:v>
                </c:pt>
                <c:pt idx="14">
                  <c:v>0.561</c:v>
                </c:pt>
                <c:pt idx="15">
                  <c:v>0.578</c:v>
                </c:pt>
                <c:pt idx="16">
                  <c:v>0.587</c:v>
                </c:pt>
                <c:pt idx="17">
                  <c:v>0.594</c:v>
                </c:pt>
                <c:pt idx="18">
                  <c:v>0.603</c:v>
                </c:pt>
                <c:pt idx="19">
                  <c:v>0.608</c:v>
                </c:pt>
                <c:pt idx="20">
                  <c:v>0.621</c:v>
                </c:pt>
                <c:pt idx="21">
                  <c:v>0.621</c:v>
                </c:pt>
                <c:pt idx="22">
                  <c:v>0.634</c:v>
                </c:pt>
                <c:pt idx="23">
                  <c:v>0.635</c:v>
                </c:pt>
                <c:pt idx="24">
                  <c:v>0.635</c:v>
                </c:pt>
                <c:pt idx="25">
                  <c:v>0.635</c:v>
                </c:pt>
                <c:pt idx="26">
                  <c:v>0.642</c:v>
                </c:pt>
                <c:pt idx="27">
                  <c:v>0.649</c:v>
                </c:pt>
                <c:pt idx="28">
                  <c:v>0.656</c:v>
                </c:pt>
                <c:pt idx="29">
                  <c:v>0.656</c:v>
                </c:pt>
                <c:pt idx="30">
                  <c:v>0.663</c:v>
                </c:pt>
                <c:pt idx="31">
                  <c:v>0.677</c:v>
                </c:pt>
                <c:pt idx="32">
                  <c:v>0.691</c:v>
                </c:pt>
                <c:pt idx="33">
                  <c:v>0.72</c:v>
                </c:pt>
                <c:pt idx="34">
                  <c:v>0.739</c:v>
                </c:pt>
                <c:pt idx="35">
                  <c:v>0.765</c:v>
                </c:pt>
                <c:pt idx="36">
                  <c:v>0.797</c:v>
                </c:pt>
                <c:pt idx="37">
                  <c:v>0.826</c:v>
                </c:pt>
                <c:pt idx="38">
                  <c:v>0.857</c:v>
                </c:pt>
                <c:pt idx="39">
                  <c:v>0.938</c:v>
                </c:pt>
                <c:pt idx="40">
                  <c:v>3.5</c:v>
                </c:pt>
                <c:pt idx="41">
                  <c:v>4.813</c:v>
                </c:pt>
                <c:pt idx="42">
                  <c:v>5.25</c:v>
                </c:pt>
                <c:pt idx="43">
                  <c:v>6.124999999999984</c:v>
                </c:pt>
                <c:pt idx="44">
                  <c:v>7.0</c:v>
                </c:pt>
                <c:pt idx="45">
                  <c:v>7.875</c:v>
                </c:pt>
                <c:pt idx="46">
                  <c:v>8.75</c:v>
                </c:pt>
              </c:numCache>
            </c:numRef>
          </c:xVal>
          <c:yVal>
            <c:numRef>
              <c:f>be7pg!$B$10:$B$56</c:f>
              <c:numCache>
                <c:formatCode>0.00E+00</c:formatCode>
                <c:ptCount val="47"/>
                <c:pt idx="0">
                  <c:v>31.98</c:v>
                </c:pt>
                <c:pt idx="1">
                  <c:v>34.01</c:v>
                </c:pt>
                <c:pt idx="2">
                  <c:v>28.67</c:v>
                </c:pt>
                <c:pt idx="3">
                  <c:v>28.1</c:v>
                </c:pt>
                <c:pt idx="4">
                  <c:v>29.29</c:v>
                </c:pt>
                <c:pt idx="5">
                  <c:v>28.86</c:v>
                </c:pt>
                <c:pt idx="6">
                  <c:v>30.74</c:v>
                </c:pt>
                <c:pt idx="7">
                  <c:v>32.42</c:v>
                </c:pt>
                <c:pt idx="8">
                  <c:v>34.07</c:v>
                </c:pt>
                <c:pt idx="9">
                  <c:v>35.21</c:v>
                </c:pt>
                <c:pt idx="10">
                  <c:v>37.21</c:v>
                </c:pt>
                <c:pt idx="11">
                  <c:v>32.04</c:v>
                </c:pt>
                <c:pt idx="12">
                  <c:v>34.4</c:v>
                </c:pt>
                <c:pt idx="13">
                  <c:v>35.38</c:v>
                </c:pt>
                <c:pt idx="14">
                  <c:v>44.42</c:v>
                </c:pt>
                <c:pt idx="15">
                  <c:v>45.81</c:v>
                </c:pt>
                <c:pt idx="16">
                  <c:v>54.59</c:v>
                </c:pt>
                <c:pt idx="17">
                  <c:v>49.82</c:v>
                </c:pt>
                <c:pt idx="18">
                  <c:v>81.16999999999998</c:v>
                </c:pt>
                <c:pt idx="19">
                  <c:v>79.64</c:v>
                </c:pt>
                <c:pt idx="20">
                  <c:v>134.99</c:v>
                </c:pt>
                <c:pt idx="21">
                  <c:v>124.66</c:v>
                </c:pt>
                <c:pt idx="22">
                  <c:v>138.99</c:v>
                </c:pt>
                <c:pt idx="23">
                  <c:v>151.95</c:v>
                </c:pt>
                <c:pt idx="24">
                  <c:v>160.28</c:v>
                </c:pt>
                <c:pt idx="25">
                  <c:v>145.81</c:v>
                </c:pt>
                <c:pt idx="26">
                  <c:v>121.98</c:v>
                </c:pt>
                <c:pt idx="27">
                  <c:v>90.96</c:v>
                </c:pt>
                <c:pt idx="28">
                  <c:v>79.06</c:v>
                </c:pt>
                <c:pt idx="29">
                  <c:v>74.93</c:v>
                </c:pt>
                <c:pt idx="30">
                  <c:v>63.74</c:v>
                </c:pt>
                <c:pt idx="31">
                  <c:v>46.5</c:v>
                </c:pt>
                <c:pt idx="32">
                  <c:v>42.23</c:v>
                </c:pt>
                <c:pt idx="33">
                  <c:v>38.92</c:v>
                </c:pt>
                <c:pt idx="34">
                  <c:v>38.18</c:v>
                </c:pt>
                <c:pt idx="35">
                  <c:v>39.1</c:v>
                </c:pt>
                <c:pt idx="36">
                  <c:v>37.78</c:v>
                </c:pt>
                <c:pt idx="37">
                  <c:v>35.57</c:v>
                </c:pt>
                <c:pt idx="38">
                  <c:v>36.94</c:v>
                </c:pt>
                <c:pt idx="39">
                  <c:v>35.56</c:v>
                </c:pt>
                <c:pt idx="40">
                  <c:v>81.61</c:v>
                </c:pt>
                <c:pt idx="41">
                  <c:v>107.3</c:v>
                </c:pt>
                <c:pt idx="42">
                  <c:v>111.6</c:v>
                </c:pt>
                <c:pt idx="43">
                  <c:v>140.2</c:v>
                </c:pt>
                <c:pt idx="44">
                  <c:v>151.1</c:v>
                </c:pt>
                <c:pt idx="45">
                  <c:v>174.6</c:v>
                </c:pt>
                <c:pt idx="46">
                  <c:v>165.9</c:v>
                </c:pt>
              </c:numCache>
            </c:numRef>
          </c:yVal>
          <c:smooth val="0"/>
        </c:ser>
        <c:ser>
          <c:idx val="3"/>
          <c:order val="2"/>
          <c:spPr>
            <a:ln w="28460">
              <a:noFill/>
            </a:ln>
          </c:spPr>
          <c:marker>
            <c:symbol val="circle"/>
            <c:size val="3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1"/>
            <c:plus>
              <c:numLit>
                <c:formatCode>General</c:formatCode>
                <c:ptCount val="20"/>
                <c:pt idx="0">
                  <c:v>3.56</c:v>
                </c:pt>
                <c:pt idx="1">
                  <c:v>4.41</c:v>
                </c:pt>
                <c:pt idx="2">
                  <c:v>2.97</c:v>
                </c:pt>
                <c:pt idx="3">
                  <c:v>2.84</c:v>
                </c:pt>
                <c:pt idx="4">
                  <c:v>3.41</c:v>
                </c:pt>
                <c:pt idx="5">
                  <c:v>2.47</c:v>
                </c:pt>
                <c:pt idx="6">
                  <c:v>3.29</c:v>
                </c:pt>
                <c:pt idx="7">
                  <c:v>3.72</c:v>
                </c:pt>
                <c:pt idx="8">
                  <c:v>4.22</c:v>
                </c:pt>
                <c:pt idx="9">
                  <c:v>4.159999999999997</c:v>
                </c:pt>
                <c:pt idx="10">
                  <c:v>4.92</c:v>
                </c:pt>
                <c:pt idx="11">
                  <c:v>5.95</c:v>
                </c:pt>
                <c:pt idx="12">
                  <c:v>5.619999999999996</c:v>
                </c:pt>
                <c:pt idx="13">
                  <c:v>5.31</c:v>
                </c:pt>
                <c:pt idx="14">
                  <c:v>6.06</c:v>
                </c:pt>
                <c:pt idx="15">
                  <c:v>4.45</c:v>
                </c:pt>
                <c:pt idx="16">
                  <c:v>4.95</c:v>
                </c:pt>
                <c:pt idx="17">
                  <c:v>4.659999999999996</c:v>
                </c:pt>
                <c:pt idx="18">
                  <c:v>5.68</c:v>
                </c:pt>
                <c:pt idx="19">
                  <c:v>6.95</c:v>
                </c:pt>
              </c:numLit>
            </c:plus>
            <c:minus>
              <c:numLit>
                <c:formatCode>General</c:formatCode>
                <c:ptCount val="20"/>
                <c:pt idx="0">
                  <c:v>3.56</c:v>
                </c:pt>
                <c:pt idx="1">
                  <c:v>4.41</c:v>
                </c:pt>
                <c:pt idx="2">
                  <c:v>2.97</c:v>
                </c:pt>
                <c:pt idx="3">
                  <c:v>2.84</c:v>
                </c:pt>
                <c:pt idx="4">
                  <c:v>3.41</c:v>
                </c:pt>
                <c:pt idx="5">
                  <c:v>2.47</c:v>
                </c:pt>
                <c:pt idx="6">
                  <c:v>3.29</c:v>
                </c:pt>
                <c:pt idx="7">
                  <c:v>3.72</c:v>
                </c:pt>
                <c:pt idx="8">
                  <c:v>4.22</c:v>
                </c:pt>
                <c:pt idx="9">
                  <c:v>4.159999999999997</c:v>
                </c:pt>
                <c:pt idx="10">
                  <c:v>4.92</c:v>
                </c:pt>
                <c:pt idx="11">
                  <c:v>5.95</c:v>
                </c:pt>
                <c:pt idx="12">
                  <c:v>5.619999999999996</c:v>
                </c:pt>
                <c:pt idx="13">
                  <c:v>5.31</c:v>
                </c:pt>
                <c:pt idx="14">
                  <c:v>6.06</c:v>
                </c:pt>
                <c:pt idx="15">
                  <c:v>4.45</c:v>
                </c:pt>
                <c:pt idx="16">
                  <c:v>4.95</c:v>
                </c:pt>
                <c:pt idx="17">
                  <c:v>4.659999999999996</c:v>
                </c:pt>
                <c:pt idx="18">
                  <c:v>5.68</c:v>
                </c:pt>
                <c:pt idx="19">
                  <c:v>6.95</c:v>
                </c:pt>
              </c:numLit>
            </c:minus>
            <c:spPr>
              <a:ln w="12649">
                <a:solidFill>
                  <a:srgbClr val="000000"/>
                </a:solidFill>
                <a:prstDash val="solid"/>
              </a:ln>
            </c:spPr>
          </c:errBars>
          <c:xVal>
            <c:numRef>
              <c:f>be7pg!$A$57:$A$76</c:f>
              <c:numCache>
                <c:formatCode>General</c:formatCode>
                <c:ptCount val="20"/>
                <c:pt idx="0">
                  <c:v>0.834</c:v>
                </c:pt>
                <c:pt idx="1">
                  <c:v>0.924</c:v>
                </c:pt>
                <c:pt idx="2">
                  <c:v>1.013</c:v>
                </c:pt>
                <c:pt idx="3">
                  <c:v>1.103</c:v>
                </c:pt>
                <c:pt idx="4">
                  <c:v>1.282</c:v>
                </c:pt>
                <c:pt idx="5">
                  <c:v>1.46</c:v>
                </c:pt>
                <c:pt idx="6">
                  <c:v>1.637</c:v>
                </c:pt>
                <c:pt idx="7">
                  <c:v>1.814</c:v>
                </c:pt>
                <c:pt idx="8">
                  <c:v>1.902</c:v>
                </c:pt>
                <c:pt idx="9">
                  <c:v>1.991</c:v>
                </c:pt>
                <c:pt idx="10">
                  <c:v>2.078</c:v>
                </c:pt>
                <c:pt idx="11">
                  <c:v>2.167</c:v>
                </c:pt>
                <c:pt idx="12">
                  <c:v>2.255</c:v>
                </c:pt>
                <c:pt idx="13">
                  <c:v>2.343</c:v>
                </c:pt>
                <c:pt idx="14">
                  <c:v>2.431</c:v>
                </c:pt>
                <c:pt idx="15">
                  <c:v>2.519</c:v>
                </c:pt>
                <c:pt idx="16">
                  <c:v>2.607</c:v>
                </c:pt>
                <c:pt idx="17">
                  <c:v>2.695</c:v>
                </c:pt>
                <c:pt idx="18">
                  <c:v>2.783</c:v>
                </c:pt>
                <c:pt idx="19">
                  <c:v>2.871</c:v>
                </c:pt>
              </c:numCache>
            </c:numRef>
          </c:xVal>
          <c:yVal>
            <c:numRef>
              <c:f>be7pg!$B$57:$B$76</c:f>
              <c:numCache>
                <c:formatCode>0.00E+00</c:formatCode>
                <c:ptCount val="20"/>
                <c:pt idx="0">
                  <c:v>27.8</c:v>
                </c:pt>
                <c:pt idx="1">
                  <c:v>22.4</c:v>
                </c:pt>
                <c:pt idx="2">
                  <c:v>25.39</c:v>
                </c:pt>
                <c:pt idx="3">
                  <c:v>24.12</c:v>
                </c:pt>
                <c:pt idx="4">
                  <c:v>29.42</c:v>
                </c:pt>
                <c:pt idx="5">
                  <c:v>31.62</c:v>
                </c:pt>
                <c:pt idx="6">
                  <c:v>31.04</c:v>
                </c:pt>
                <c:pt idx="7">
                  <c:v>30.91</c:v>
                </c:pt>
                <c:pt idx="8">
                  <c:v>38.26</c:v>
                </c:pt>
                <c:pt idx="9">
                  <c:v>38.8</c:v>
                </c:pt>
                <c:pt idx="10">
                  <c:v>43.22</c:v>
                </c:pt>
                <c:pt idx="11">
                  <c:v>49.76</c:v>
                </c:pt>
                <c:pt idx="12">
                  <c:v>48.46</c:v>
                </c:pt>
                <c:pt idx="13">
                  <c:v>41.94</c:v>
                </c:pt>
                <c:pt idx="14">
                  <c:v>52.17</c:v>
                </c:pt>
                <c:pt idx="15">
                  <c:v>38.74</c:v>
                </c:pt>
                <c:pt idx="16">
                  <c:v>40.87</c:v>
                </c:pt>
                <c:pt idx="17">
                  <c:v>40.42</c:v>
                </c:pt>
                <c:pt idx="18">
                  <c:v>47.49</c:v>
                </c:pt>
                <c:pt idx="19">
                  <c:v>46.31</c:v>
                </c:pt>
              </c:numCache>
            </c:numRef>
          </c:yVal>
          <c:smooth val="0"/>
        </c:ser>
        <c:ser>
          <c:idx val="4"/>
          <c:order val="3"/>
          <c:spPr>
            <a:ln w="28460">
              <a:noFill/>
            </a:ln>
          </c:spPr>
          <c:marker>
            <c:symbol val="squar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25"/>
                <c:pt idx="0">
                  <c:v>2.6</c:v>
                </c:pt>
                <c:pt idx="1">
                  <c:v>1.9</c:v>
                </c:pt>
                <c:pt idx="2">
                  <c:v>2.0</c:v>
                </c:pt>
                <c:pt idx="3">
                  <c:v>1.5</c:v>
                </c:pt>
                <c:pt idx="4">
                  <c:v>1.6</c:v>
                </c:pt>
                <c:pt idx="5">
                  <c:v>1.4</c:v>
                </c:pt>
                <c:pt idx="6">
                  <c:v>1.4</c:v>
                </c:pt>
                <c:pt idx="7">
                  <c:v>1.0</c:v>
                </c:pt>
                <c:pt idx="8">
                  <c:v>1.1</c:v>
                </c:pt>
                <c:pt idx="9">
                  <c:v>1.4</c:v>
                </c:pt>
                <c:pt idx="10">
                  <c:v>1.7</c:v>
                </c:pt>
                <c:pt idx="11">
                  <c:v>2.3</c:v>
                </c:pt>
                <c:pt idx="12">
                  <c:v>2.8</c:v>
                </c:pt>
                <c:pt idx="13">
                  <c:v>4.4</c:v>
                </c:pt>
                <c:pt idx="14">
                  <c:v>2.8</c:v>
                </c:pt>
                <c:pt idx="15">
                  <c:v>4.1</c:v>
                </c:pt>
                <c:pt idx="16">
                  <c:v>3.3</c:v>
                </c:pt>
                <c:pt idx="17">
                  <c:v>2.5</c:v>
                </c:pt>
                <c:pt idx="18">
                  <c:v>1.6</c:v>
                </c:pt>
                <c:pt idx="19">
                  <c:v>1.1</c:v>
                </c:pt>
                <c:pt idx="20">
                  <c:v>1.1</c:v>
                </c:pt>
                <c:pt idx="21">
                  <c:v>1.6</c:v>
                </c:pt>
                <c:pt idx="22">
                  <c:v>1.4</c:v>
                </c:pt>
                <c:pt idx="23">
                  <c:v>1.1</c:v>
                </c:pt>
                <c:pt idx="24">
                  <c:v>1.4</c:v>
                </c:pt>
              </c:numLit>
            </c:plus>
            <c:minus>
              <c:numLit>
                <c:formatCode>General</c:formatCode>
                <c:ptCount val="25"/>
                <c:pt idx="0">
                  <c:v>2.6</c:v>
                </c:pt>
                <c:pt idx="1">
                  <c:v>1.9</c:v>
                </c:pt>
                <c:pt idx="2">
                  <c:v>2.0</c:v>
                </c:pt>
                <c:pt idx="3">
                  <c:v>1.5</c:v>
                </c:pt>
                <c:pt idx="4">
                  <c:v>1.6</c:v>
                </c:pt>
                <c:pt idx="5">
                  <c:v>1.4</c:v>
                </c:pt>
                <c:pt idx="6">
                  <c:v>1.4</c:v>
                </c:pt>
                <c:pt idx="7">
                  <c:v>1.0</c:v>
                </c:pt>
                <c:pt idx="8">
                  <c:v>1.1</c:v>
                </c:pt>
                <c:pt idx="9">
                  <c:v>1.4</c:v>
                </c:pt>
                <c:pt idx="10">
                  <c:v>1.7</c:v>
                </c:pt>
                <c:pt idx="11">
                  <c:v>2.3</c:v>
                </c:pt>
                <c:pt idx="12">
                  <c:v>2.8</c:v>
                </c:pt>
                <c:pt idx="13">
                  <c:v>4.4</c:v>
                </c:pt>
                <c:pt idx="14">
                  <c:v>2.8</c:v>
                </c:pt>
                <c:pt idx="15">
                  <c:v>4.1</c:v>
                </c:pt>
                <c:pt idx="16">
                  <c:v>3.3</c:v>
                </c:pt>
                <c:pt idx="17">
                  <c:v>2.5</c:v>
                </c:pt>
                <c:pt idx="18">
                  <c:v>1.6</c:v>
                </c:pt>
                <c:pt idx="19">
                  <c:v>1.1</c:v>
                </c:pt>
                <c:pt idx="20">
                  <c:v>1.1</c:v>
                </c:pt>
                <c:pt idx="21">
                  <c:v>1.6</c:v>
                </c:pt>
                <c:pt idx="22">
                  <c:v>1.4</c:v>
                </c:pt>
                <c:pt idx="23">
                  <c:v>1.1</c:v>
                </c:pt>
                <c:pt idx="24">
                  <c:v>1.4</c:v>
                </c:pt>
              </c:numLit>
            </c:minus>
            <c:spPr>
              <a:ln w="12649">
                <a:solidFill>
                  <a:srgbClr val="000000"/>
                </a:solidFill>
                <a:prstDash val="solid"/>
              </a:ln>
            </c:spPr>
          </c:errBars>
          <c:xVal>
            <c:numRef>
              <c:f>be7pg!$A$78:$A$102</c:f>
              <c:numCache>
                <c:formatCode>General</c:formatCode>
                <c:ptCount val="25"/>
                <c:pt idx="0">
                  <c:v>0.117</c:v>
                </c:pt>
                <c:pt idx="1">
                  <c:v>0.186</c:v>
                </c:pt>
                <c:pt idx="2">
                  <c:v>0.257</c:v>
                </c:pt>
                <c:pt idx="3">
                  <c:v>0.302</c:v>
                </c:pt>
                <c:pt idx="4">
                  <c:v>0.346</c:v>
                </c:pt>
                <c:pt idx="5">
                  <c:v>0.39</c:v>
                </c:pt>
                <c:pt idx="6">
                  <c:v>0.435</c:v>
                </c:pt>
                <c:pt idx="7">
                  <c:v>0.48</c:v>
                </c:pt>
                <c:pt idx="8">
                  <c:v>0.524</c:v>
                </c:pt>
                <c:pt idx="9">
                  <c:v>0.568</c:v>
                </c:pt>
                <c:pt idx="10">
                  <c:v>0.59</c:v>
                </c:pt>
                <c:pt idx="11">
                  <c:v>0.603</c:v>
                </c:pt>
                <c:pt idx="12">
                  <c:v>0.612</c:v>
                </c:pt>
                <c:pt idx="13">
                  <c:v>0.625</c:v>
                </c:pt>
                <c:pt idx="14">
                  <c:v>0.632</c:v>
                </c:pt>
                <c:pt idx="15">
                  <c:v>0.638</c:v>
                </c:pt>
                <c:pt idx="16">
                  <c:v>0.648</c:v>
                </c:pt>
                <c:pt idx="17">
                  <c:v>0.656</c:v>
                </c:pt>
                <c:pt idx="18">
                  <c:v>0.678</c:v>
                </c:pt>
                <c:pt idx="19">
                  <c:v>0.701</c:v>
                </c:pt>
                <c:pt idx="20">
                  <c:v>0.745</c:v>
                </c:pt>
                <c:pt idx="21">
                  <c:v>0.789</c:v>
                </c:pt>
                <c:pt idx="22">
                  <c:v>0.877</c:v>
                </c:pt>
                <c:pt idx="23">
                  <c:v>1.053</c:v>
                </c:pt>
                <c:pt idx="24">
                  <c:v>1.23</c:v>
                </c:pt>
              </c:numCache>
            </c:numRef>
          </c:xVal>
          <c:yVal>
            <c:numRef>
              <c:f>be7pg!$B$78:$B$102</c:f>
              <c:numCache>
                <c:formatCode>0.00E+00</c:formatCode>
                <c:ptCount val="25"/>
                <c:pt idx="0">
                  <c:v>18.8</c:v>
                </c:pt>
                <c:pt idx="1">
                  <c:v>17.3</c:v>
                </c:pt>
                <c:pt idx="2">
                  <c:v>18.4</c:v>
                </c:pt>
                <c:pt idx="3">
                  <c:v>16.8</c:v>
                </c:pt>
                <c:pt idx="4">
                  <c:v>19.9</c:v>
                </c:pt>
                <c:pt idx="5">
                  <c:v>21.5</c:v>
                </c:pt>
                <c:pt idx="6">
                  <c:v>19.5</c:v>
                </c:pt>
                <c:pt idx="7">
                  <c:v>17.7</c:v>
                </c:pt>
                <c:pt idx="8">
                  <c:v>20.5</c:v>
                </c:pt>
                <c:pt idx="9">
                  <c:v>25.4</c:v>
                </c:pt>
                <c:pt idx="10">
                  <c:v>33.3</c:v>
                </c:pt>
                <c:pt idx="11">
                  <c:v>42.9</c:v>
                </c:pt>
                <c:pt idx="12">
                  <c:v>59.6</c:v>
                </c:pt>
                <c:pt idx="13">
                  <c:v>86.9</c:v>
                </c:pt>
                <c:pt idx="14">
                  <c:v>101.3</c:v>
                </c:pt>
                <c:pt idx="15">
                  <c:v>91.2</c:v>
                </c:pt>
                <c:pt idx="16">
                  <c:v>65.9</c:v>
                </c:pt>
                <c:pt idx="17">
                  <c:v>52.6</c:v>
                </c:pt>
                <c:pt idx="18">
                  <c:v>30.1</c:v>
                </c:pt>
                <c:pt idx="19">
                  <c:v>27.8</c:v>
                </c:pt>
                <c:pt idx="20">
                  <c:v>22.7</c:v>
                </c:pt>
                <c:pt idx="21">
                  <c:v>24.7</c:v>
                </c:pt>
                <c:pt idx="22">
                  <c:v>21.5</c:v>
                </c:pt>
                <c:pt idx="23">
                  <c:v>20.3</c:v>
                </c:pt>
                <c:pt idx="24">
                  <c:v>24.0</c:v>
                </c:pt>
              </c:numCache>
            </c:numRef>
          </c:yVal>
          <c:smooth val="0"/>
        </c:ser>
        <c:ser>
          <c:idx val="5"/>
          <c:order val="4"/>
          <c:spPr>
            <a:ln w="28460">
              <a:noFill/>
            </a:ln>
          </c:spPr>
          <c:marker>
            <c:symbol val="circle"/>
            <c:size val="3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1"/>
            <c:plus>
              <c:numLit>
                <c:formatCode>General</c:formatCode>
                <c:ptCount val="14"/>
                <c:pt idx="0">
                  <c:v>1.5</c:v>
                </c:pt>
                <c:pt idx="1">
                  <c:v>1.6</c:v>
                </c:pt>
                <c:pt idx="2">
                  <c:v>1.7</c:v>
                </c:pt>
                <c:pt idx="3">
                  <c:v>1.5</c:v>
                </c:pt>
                <c:pt idx="4">
                  <c:v>1.7</c:v>
                </c:pt>
                <c:pt idx="5">
                  <c:v>1.8</c:v>
                </c:pt>
                <c:pt idx="6">
                  <c:v>1.6</c:v>
                </c:pt>
                <c:pt idx="7">
                  <c:v>2.0</c:v>
                </c:pt>
                <c:pt idx="8">
                  <c:v>1.8</c:v>
                </c:pt>
                <c:pt idx="9">
                  <c:v>1.9</c:v>
                </c:pt>
                <c:pt idx="10">
                  <c:v>1.6</c:v>
                </c:pt>
                <c:pt idx="11">
                  <c:v>2.1</c:v>
                </c:pt>
                <c:pt idx="12">
                  <c:v>2.2</c:v>
                </c:pt>
                <c:pt idx="13">
                  <c:v>1.9</c:v>
                </c:pt>
              </c:numLit>
            </c:plus>
            <c:minus>
              <c:numLit>
                <c:formatCode>General</c:formatCode>
                <c:ptCount val="14"/>
                <c:pt idx="0">
                  <c:v>1.5</c:v>
                </c:pt>
                <c:pt idx="1">
                  <c:v>1.6</c:v>
                </c:pt>
                <c:pt idx="2">
                  <c:v>1.7</c:v>
                </c:pt>
                <c:pt idx="3">
                  <c:v>1.5</c:v>
                </c:pt>
                <c:pt idx="4">
                  <c:v>1.7</c:v>
                </c:pt>
                <c:pt idx="5">
                  <c:v>1.8</c:v>
                </c:pt>
                <c:pt idx="6">
                  <c:v>1.6</c:v>
                </c:pt>
                <c:pt idx="7">
                  <c:v>2.0</c:v>
                </c:pt>
                <c:pt idx="8">
                  <c:v>1.8</c:v>
                </c:pt>
                <c:pt idx="9">
                  <c:v>1.9</c:v>
                </c:pt>
                <c:pt idx="10">
                  <c:v>1.6</c:v>
                </c:pt>
                <c:pt idx="11">
                  <c:v>2.1</c:v>
                </c:pt>
                <c:pt idx="12">
                  <c:v>2.2</c:v>
                </c:pt>
                <c:pt idx="13">
                  <c:v>1.9</c:v>
                </c:pt>
              </c:numLit>
            </c:minus>
            <c:spPr>
              <a:ln w="12649">
                <a:solidFill>
                  <a:srgbClr val="000000"/>
                </a:solidFill>
                <a:prstDash val="solid"/>
              </a:ln>
            </c:spPr>
          </c:errBars>
          <c:xVal>
            <c:numRef>
              <c:f>be7pg!$A$103:$A$116</c:f>
              <c:numCache>
                <c:formatCode>General</c:formatCode>
                <c:ptCount val="14"/>
                <c:pt idx="0">
                  <c:v>0.351</c:v>
                </c:pt>
                <c:pt idx="1">
                  <c:v>0.361</c:v>
                </c:pt>
                <c:pt idx="2">
                  <c:v>0.4</c:v>
                </c:pt>
                <c:pt idx="3">
                  <c:v>0.446</c:v>
                </c:pt>
                <c:pt idx="4">
                  <c:v>0.491</c:v>
                </c:pt>
                <c:pt idx="5">
                  <c:v>0.497</c:v>
                </c:pt>
                <c:pt idx="6">
                  <c:v>0.878</c:v>
                </c:pt>
                <c:pt idx="7">
                  <c:v>0.878</c:v>
                </c:pt>
                <c:pt idx="8">
                  <c:v>0.894</c:v>
                </c:pt>
                <c:pt idx="9">
                  <c:v>0.894</c:v>
                </c:pt>
                <c:pt idx="10">
                  <c:v>1.092</c:v>
                </c:pt>
                <c:pt idx="11">
                  <c:v>1.199</c:v>
                </c:pt>
                <c:pt idx="12">
                  <c:v>1.311</c:v>
                </c:pt>
                <c:pt idx="13">
                  <c:v>1.394</c:v>
                </c:pt>
              </c:numCache>
            </c:numRef>
          </c:xVal>
          <c:yVal>
            <c:numRef>
              <c:f>be7pg!$B$103:$B$116</c:f>
              <c:numCache>
                <c:formatCode>0.00E+00</c:formatCode>
                <c:ptCount val="14"/>
                <c:pt idx="0">
                  <c:v>16.7</c:v>
                </c:pt>
                <c:pt idx="1">
                  <c:v>17.9</c:v>
                </c:pt>
                <c:pt idx="2">
                  <c:v>20.1</c:v>
                </c:pt>
                <c:pt idx="3">
                  <c:v>17.9</c:v>
                </c:pt>
                <c:pt idx="4">
                  <c:v>18.3</c:v>
                </c:pt>
                <c:pt idx="5">
                  <c:v>17.6</c:v>
                </c:pt>
                <c:pt idx="6">
                  <c:v>21.4</c:v>
                </c:pt>
                <c:pt idx="7">
                  <c:v>18.9</c:v>
                </c:pt>
                <c:pt idx="8">
                  <c:v>21.7</c:v>
                </c:pt>
                <c:pt idx="9">
                  <c:v>22.1</c:v>
                </c:pt>
                <c:pt idx="10">
                  <c:v>19.6</c:v>
                </c:pt>
                <c:pt idx="11">
                  <c:v>20.8</c:v>
                </c:pt>
                <c:pt idx="12">
                  <c:v>21.0</c:v>
                </c:pt>
                <c:pt idx="13">
                  <c:v>23.5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84067608"/>
        <c:axId val="-1984932680"/>
      </c:scatterChart>
      <c:valAx>
        <c:axId val="-1984067608"/>
        <c:scaling>
          <c:orientation val="minMax"/>
          <c:max val="3.0"/>
        </c:scaling>
        <c:delete val="0"/>
        <c:axPos val="b"/>
        <c:numFmt formatCode="General" sourceLinked="1"/>
        <c:majorTickMark val="in"/>
        <c:minorTickMark val="in"/>
        <c:tickLblPos val="nextTo"/>
        <c:spPr>
          <a:ln w="1264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9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984932680"/>
        <c:crosses val="autoZero"/>
        <c:crossBetween val="midCat"/>
        <c:majorUnit val="1.0"/>
        <c:minorUnit val="0.5"/>
      </c:valAx>
      <c:valAx>
        <c:axId val="-19849326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2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S-factor (eV-b)</a:t>
                </a:r>
              </a:p>
            </c:rich>
          </c:tx>
          <c:layout>
            <c:manualLayout>
              <c:xMode val="edge"/>
              <c:yMode val="edge"/>
              <c:x val="0.0"/>
              <c:y val="0.208588957055215"/>
            </c:manualLayout>
          </c:layout>
          <c:overlay val="0"/>
          <c:spPr>
            <a:noFill/>
            <a:ln w="25298">
              <a:noFill/>
            </a:ln>
          </c:spPr>
        </c:title>
        <c:numFmt formatCode="General" sourceLinked="0"/>
        <c:majorTickMark val="in"/>
        <c:minorTickMark val="in"/>
        <c:tickLblPos val="nextTo"/>
        <c:spPr>
          <a:ln w="1264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9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984067608"/>
        <c:crosses val="autoZero"/>
        <c:crossBetween val="midCat"/>
        <c:majorUnit val="50.0"/>
        <c:minorUnit val="25.0"/>
      </c:valAx>
      <c:spPr>
        <a:noFill/>
        <a:ln w="12649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797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633440514469"/>
          <c:y val="0.110429447852761"/>
          <c:w val="0.790996784565916"/>
          <c:h val="0.687116564417178"/>
        </c:manualLayout>
      </c:layout>
      <c:scatterChart>
        <c:scatterStyle val="lineMarker"/>
        <c:varyColors val="0"/>
        <c:ser>
          <c:idx val="1"/>
          <c:order val="0"/>
          <c:spPr>
            <a:ln w="28460">
              <a:noFill/>
            </a:ln>
          </c:spPr>
          <c:marker>
            <c:symbol val="square"/>
            <c:size val="4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6"/>
                <c:pt idx="0">
                  <c:v>4.0</c:v>
                </c:pt>
                <c:pt idx="1">
                  <c:v>3.0</c:v>
                </c:pt>
                <c:pt idx="2">
                  <c:v>4.0</c:v>
                </c:pt>
                <c:pt idx="3">
                  <c:v>4.0</c:v>
                </c:pt>
                <c:pt idx="4">
                  <c:v>4.0</c:v>
                </c:pt>
                <c:pt idx="5">
                  <c:v>4.0</c:v>
                </c:pt>
              </c:numLit>
            </c:plus>
            <c:minus>
              <c:numLit>
                <c:formatCode>General</c:formatCode>
                <c:ptCount val="6"/>
                <c:pt idx="0">
                  <c:v>4.0</c:v>
                </c:pt>
                <c:pt idx="1">
                  <c:v>3.0</c:v>
                </c:pt>
                <c:pt idx="2">
                  <c:v>4.0</c:v>
                </c:pt>
                <c:pt idx="3">
                  <c:v>4.0</c:v>
                </c:pt>
                <c:pt idx="4">
                  <c:v>4.0</c:v>
                </c:pt>
                <c:pt idx="5">
                  <c:v>4.0</c:v>
                </c:pt>
              </c:numLit>
            </c:minus>
            <c:spPr>
              <a:ln w="12649">
                <a:solidFill>
                  <a:srgbClr val="000000"/>
                </a:solidFill>
                <a:prstDash val="solid"/>
              </a:ln>
            </c:spPr>
          </c:errBars>
          <c:xVal>
            <c:numRef>
              <c:f>be7pg!$A$4:$A$9</c:f>
              <c:numCache>
                <c:formatCode>General</c:formatCode>
                <c:ptCount val="6"/>
                <c:pt idx="0">
                  <c:v>0.423</c:v>
                </c:pt>
                <c:pt idx="1">
                  <c:v>0.537</c:v>
                </c:pt>
                <c:pt idx="2">
                  <c:v>0.723</c:v>
                </c:pt>
                <c:pt idx="3">
                  <c:v>0.837</c:v>
                </c:pt>
                <c:pt idx="4">
                  <c:v>1.034</c:v>
                </c:pt>
                <c:pt idx="5">
                  <c:v>1.285</c:v>
                </c:pt>
              </c:numCache>
            </c:numRef>
          </c:xVal>
          <c:yVal>
            <c:numRef>
              <c:f>be7pg!$B$4:$B$9</c:f>
              <c:numCache>
                <c:formatCode>0.00E+00</c:formatCode>
                <c:ptCount val="6"/>
                <c:pt idx="0">
                  <c:v>26.0</c:v>
                </c:pt>
                <c:pt idx="1">
                  <c:v>30.0</c:v>
                </c:pt>
                <c:pt idx="2">
                  <c:v>34.0</c:v>
                </c:pt>
                <c:pt idx="3">
                  <c:v>37.0</c:v>
                </c:pt>
                <c:pt idx="4">
                  <c:v>34.0</c:v>
                </c:pt>
                <c:pt idx="5">
                  <c:v>36.0</c:v>
                </c:pt>
              </c:numCache>
            </c:numRef>
          </c:yVal>
          <c:smooth val="0"/>
        </c:ser>
        <c:ser>
          <c:idx val="2"/>
          <c:order val="1"/>
          <c:spPr>
            <a:ln w="28460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1"/>
            <c:plus>
              <c:numLit>
                <c:formatCode>General</c:formatCode>
                <c:ptCount val="47"/>
                <c:pt idx="0">
                  <c:v>3.09</c:v>
                </c:pt>
                <c:pt idx="1">
                  <c:v>4.51</c:v>
                </c:pt>
                <c:pt idx="2">
                  <c:v>1.43</c:v>
                </c:pt>
                <c:pt idx="3">
                  <c:v>1.35</c:v>
                </c:pt>
                <c:pt idx="4">
                  <c:v>1.54</c:v>
                </c:pt>
                <c:pt idx="5">
                  <c:v>1.47</c:v>
                </c:pt>
                <c:pt idx="6">
                  <c:v>1.52</c:v>
                </c:pt>
                <c:pt idx="7">
                  <c:v>1.48</c:v>
                </c:pt>
                <c:pt idx="8">
                  <c:v>1.54</c:v>
                </c:pt>
                <c:pt idx="9">
                  <c:v>1.27</c:v>
                </c:pt>
                <c:pt idx="10">
                  <c:v>1.54</c:v>
                </c:pt>
                <c:pt idx="11">
                  <c:v>1.63</c:v>
                </c:pt>
                <c:pt idx="12">
                  <c:v>1.68</c:v>
                </c:pt>
                <c:pt idx="13">
                  <c:v>1.72</c:v>
                </c:pt>
                <c:pt idx="14">
                  <c:v>2.0</c:v>
                </c:pt>
                <c:pt idx="15">
                  <c:v>2.15</c:v>
                </c:pt>
                <c:pt idx="16">
                  <c:v>2.62</c:v>
                </c:pt>
                <c:pt idx="17">
                  <c:v>2.36</c:v>
                </c:pt>
                <c:pt idx="18">
                  <c:v>3.32</c:v>
                </c:pt>
                <c:pt idx="19">
                  <c:v>3.93</c:v>
                </c:pt>
                <c:pt idx="20">
                  <c:v>5.34</c:v>
                </c:pt>
                <c:pt idx="21">
                  <c:v>6.03</c:v>
                </c:pt>
                <c:pt idx="22">
                  <c:v>6.35</c:v>
                </c:pt>
                <c:pt idx="23">
                  <c:v>3.37</c:v>
                </c:pt>
                <c:pt idx="24">
                  <c:v>6.39</c:v>
                </c:pt>
                <c:pt idx="25">
                  <c:v>5.45</c:v>
                </c:pt>
                <c:pt idx="26">
                  <c:v>4.97</c:v>
                </c:pt>
                <c:pt idx="27">
                  <c:v>4.25</c:v>
                </c:pt>
                <c:pt idx="28">
                  <c:v>4.26</c:v>
                </c:pt>
                <c:pt idx="29">
                  <c:v>3.35</c:v>
                </c:pt>
                <c:pt idx="30">
                  <c:v>3.18</c:v>
                </c:pt>
                <c:pt idx="31">
                  <c:v>2.23</c:v>
                </c:pt>
                <c:pt idx="32">
                  <c:v>2.11</c:v>
                </c:pt>
                <c:pt idx="33">
                  <c:v>1.95</c:v>
                </c:pt>
                <c:pt idx="34">
                  <c:v>1.89</c:v>
                </c:pt>
                <c:pt idx="35">
                  <c:v>1.93</c:v>
                </c:pt>
                <c:pt idx="36">
                  <c:v>1.89</c:v>
                </c:pt>
                <c:pt idx="37">
                  <c:v>1.77</c:v>
                </c:pt>
                <c:pt idx="38">
                  <c:v>1.85</c:v>
                </c:pt>
                <c:pt idx="39">
                  <c:v>1.74</c:v>
                </c:pt>
                <c:pt idx="40">
                  <c:v>5.1</c:v>
                </c:pt>
                <c:pt idx="41">
                  <c:v>5.24</c:v>
                </c:pt>
                <c:pt idx="42">
                  <c:v>5.3</c:v>
                </c:pt>
                <c:pt idx="43">
                  <c:v>5.5</c:v>
                </c:pt>
                <c:pt idx="44">
                  <c:v>5.7</c:v>
                </c:pt>
                <c:pt idx="45">
                  <c:v>5.92</c:v>
                </c:pt>
                <c:pt idx="46">
                  <c:v>6.149999999999999</c:v>
                </c:pt>
              </c:numLit>
            </c:plus>
            <c:minus>
              <c:numLit>
                <c:formatCode>General</c:formatCode>
                <c:ptCount val="47"/>
                <c:pt idx="0">
                  <c:v>3.09</c:v>
                </c:pt>
                <c:pt idx="1">
                  <c:v>4.51</c:v>
                </c:pt>
                <c:pt idx="2">
                  <c:v>1.43</c:v>
                </c:pt>
                <c:pt idx="3">
                  <c:v>1.35</c:v>
                </c:pt>
                <c:pt idx="4">
                  <c:v>1.54</c:v>
                </c:pt>
                <c:pt idx="5">
                  <c:v>1.47</c:v>
                </c:pt>
                <c:pt idx="6">
                  <c:v>1.52</c:v>
                </c:pt>
                <c:pt idx="7">
                  <c:v>1.48</c:v>
                </c:pt>
                <c:pt idx="8">
                  <c:v>1.54</c:v>
                </c:pt>
                <c:pt idx="9">
                  <c:v>1.27</c:v>
                </c:pt>
                <c:pt idx="10">
                  <c:v>1.54</c:v>
                </c:pt>
                <c:pt idx="11">
                  <c:v>1.63</c:v>
                </c:pt>
                <c:pt idx="12">
                  <c:v>1.68</c:v>
                </c:pt>
                <c:pt idx="13">
                  <c:v>1.72</c:v>
                </c:pt>
                <c:pt idx="14">
                  <c:v>2.0</c:v>
                </c:pt>
                <c:pt idx="15">
                  <c:v>2.15</c:v>
                </c:pt>
                <c:pt idx="16">
                  <c:v>2.62</c:v>
                </c:pt>
                <c:pt idx="17">
                  <c:v>2.36</c:v>
                </c:pt>
                <c:pt idx="18">
                  <c:v>3.32</c:v>
                </c:pt>
                <c:pt idx="19">
                  <c:v>3.93</c:v>
                </c:pt>
                <c:pt idx="20">
                  <c:v>5.34</c:v>
                </c:pt>
                <c:pt idx="21">
                  <c:v>6.03</c:v>
                </c:pt>
                <c:pt idx="22">
                  <c:v>6.35</c:v>
                </c:pt>
                <c:pt idx="23">
                  <c:v>3.37</c:v>
                </c:pt>
                <c:pt idx="24">
                  <c:v>6.39</c:v>
                </c:pt>
                <c:pt idx="25">
                  <c:v>5.45</c:v>
                </c:pt>
                <c:pt idx="26">
                  <c:v>4.97</c:v>
                </c:pt>
                <c:pt idx="27">
                  <c:v>4.25</c:v>
                </c:pt>
                <c:pt idx="28">
                  <c:v>4.26</c:v>
                </c:pt>
                <c:pt idx="29">
                  <c:v>3.35</c:v>
                </c:pt>
                <c:pt idx="30">
                  <c:v>3.18</c:v>
                </c:pt>
                <c:pt idx="31">
                  <c:v>2.23</c:v>
                </c:pt>
                <c:pt idx="32">
                  <c:v>2.11</c:v>
                </c:pt>
                <c:pt idx="33">
                  <c:v>1.95</c:v>
                </c:pt>
                <c:pt idx="34">
                  <c:v>1.89</c:v>
                </c:pt>
                <c:pt idx="35">
                  <c:v>1.93</c:v>
                </c:pt>
                <c:pt idx="36">
                  <c:v>1.89</c:v>
                </c:pt>
                <c:pt idx="37">
                  <c:v>1.77</c:v>
                </c:pt>
                <c:pt idx="38">
                  <c:v>1.85</c:v>
                </c:pt>
                <c:pt idx="39">
                  <c:v>1.74</c:v>
                </c:pt>
                <c:pt idx="40">
                  <c:v>5.1</c:v>
                </c:pt>
                <c:pt idx="41">
                  <c:v>5.24</c:v>
                </c:pt>
                <c:pt idx="42">
                  <c:v>5.3</c:v>
                </c:pt>
                <c:pt idx="43">
                  <c:v>5.5</c:v>
                </c:pt>
                <c:pt idx="44">
                  <c:v>5.7</c:v>
                </c:pt>
                <c:pt idx="45">
                  <c:v>5.92</c:v>
                </c:pt>
                <c:pt idx="46">
                  <c:v>6.149999999999999</c:v>
                </c:pt>
              </c:numLit>
            </c:minus>
            <c:spPr>
              <a:ln w="12649">
                <a:solidFill>
                  <a:srgbClr val="000000"/>
                </a:solidFill>
                <a:prstDash val="solid"/>
              </a:ln>
            </c:spPr>
          </c:errBars>
          <c:xVal>
            <c:numRef>
              <c:f>be7pg!$A$10:$A$56</c:f>
              <c:numCache>
                <c:formatCode>General</c:formatCode>
                <c:ptCount val="47"/>
                <c:pt idx="0">
                  <c:v>0.144</c:v>
                </c:pt>
                <c:pt idx="1">
                  <c:v>0.166</c:v>
                </c:pt>
                <c:pt idx="2">
                  <c:v>0.211</c:v>
                </c:pt>
                <c:pt idx="3">
                  <c:v>0.256</c:v>
                </c:pt>
                <c:pt idx="4">
                  <c:v>0.291</c:v>
                </c:pt>
                <c:pt idx="5">
                  <c:v>0.331</c:v>
                </c:pt>
                <c:pt idx="6">
                  <c:v>0.387</c:v>
                </c:pt>
                <c:pt idx="7">
                  <c:v>0.432</c:v>
                </c:pt>
                <c:pt idx="8">
                  <c:v>0.498</c:v>
                </c:pt>
                <c:pt idx="9">
                  <c:v>0.517</c:v>
                </c:pt>
                <c:pt idx="10">
                  <c:v>0.517</c:v>
                </c:pt>
                <c:pt idx="11">
                  <c:v>0.517</c:v>
                </c:pt>
                <c:pt idx="12">
                  <c:v>0.526</c:v>
                </c:pt>
                <c:pt idx="13">
                  <c:v>0.535</c:v>
                </c:pt>
                <c:pt idx="14">
                  <c:v>0.561</c:v>
                </c:pt>
                <c:pt idx="15">
                  <c:v>0.578</c:v>
                </c:pt>
                <c:pt idx="16">
                  <c:v>0.587</c:v>
                </c:pt>
                <c:pt idx="17">
                  <c:v>0.594</c:v>
                </c:pt>
                <c:pt idx="18">
                  <c:v>0.603</c:v>
                </c:pt>
                <c:pt idx="19">
                  <c:v>0.608</c:v>
                </c:pt>
                <c:pt idx="20">
                  <c:v>0.621</c:v>
                </c:pt>
                <c:pt idx="21">
                  <c:v>0.621</c:v>
                </c:pt>
                <c:pt idx="22">
                  <c:v>0.634</c:v>
                </c:pt>
                <c:pt idx="23">
                  <c:v>0.635</c:v>
                </c:pt>
                <c:pt idx="24">
                  <c:v>0.635</c:v>
                </c:pt>
                <c:pt idx="25">
                  <c:v>0.635</c:v>
                </c:pt>
                <c:pt idx="26">
                  <c:v>0.642</c:v>
                </c:pt>
                <c:pt idx="27">
                  <c:v>0.649</c:v>
                </c:pt>
                <c:pt idx="28">
                  <c:v>0.656</c:v>
                </c:pt>
                <c:pt idx="29">
                  <c:v>0.656</c:v>
                </c:pt>
                <c:pt idx="30">
                  <c:v>0.663</c:v>
                </c:pt>
                <c:pt idx="31">
                  <c:v>0.677</c:v>
                </c:pt>
                <c:pt idx="32">
                  <c:v>0.691</c:v>
                </c:pt>
                <c:pt idx="33">
                  <c:v>0.72</c:v>
                </c:pt>
                <c:pt idx="34">
                  <c:v>0.739</c:v>
                </c:pt>
                <c:pt idx="35">
                  <c:v>0.765</c:v>
                </c:pt>
                <c:pt idx="36">
                  <c:v>0.797</c:v>
                </c:pt>
                <c:pt idx="37">
                  <c:v>0.826</c:v>
                </c:pt>
                <c:pt idx="38">
                  <c:v>0.857</c:v>
                </c:pt>
                <c:pt idx="39">
                  <c:v>0.938</c:v>
                </c:pt>
                <c:pt idx="40">
                  <c:v>3.5</c:v>
                </c:pt>
                <c:pt idx="41">
                  <c:v>4.813</c:v>
                </c:pt>
                <c:pt idx="42">
                  <c:v>5.25</c:v>
                </c:pt>
                <c:pt idx="43">
                  <c:v>6.124999999999985</c:v>
                </c:pt>
                <c:pt idx="44">
                  <c:v>7.0</c:v>
                </c:pt>
                <c:pt idx="45">
                  <c:v>7.875</c:v>
                </c:pt>
                <c:pt idx="46">
                  <c:v>8.75</c:v>
                </c:pt>
              </c:numCache>
            </c:numRef>
          </c:xVal>
          <c:yVal>
            <c:numRef>
              <c:f>be7pg!$B$10:$B$56</c:f>
              <c:numCache>
                <c:formatCode>0.00E+00</c:formatCode>
                <c:ptCount val="47"/>
                <c:pt idx="0">
                  <c:v>31.98</c:v>
                </c:pt>
                <c:pt idx="1">
                  <c:v>34.01</c:v>
                </c:pt>
                <c:pt idx="2">
                  <c:v>28.67</c:v>
                </c:pt>
                <c:pt idx="3">
                  <c:v>28.1</c:v>
                </c:pt>
                <c:pt idx="4">
                  <c:v>29.29</c:v>
                </c:pt>
                <c:pt idx="5">
                  <c:v>28.86</c:v>
                </c:pt>
                <c:pt idx="6">
                  <c:v>30.74</c:v>
                </c:pt>
                <c:pt idx="7">
                  <c:v>32.42</c:v>
                </c:pt>
                <c:pt idx="8">
                  <c:v>34.07</c:v>
                </c:pt>
                <c:pt idx="9">
                  <c:v>35.21</c:v>
                </c:pt>
                <c:pt idx="10">
                  <c:v>37.21</c:v>
                </c:pt>
                <c:pt idx="11">
                  <c:v>32.04</c:v>
                </c:pt>
                <c:pt idx="12">
                  <c:v>34.4</c:v>
                </c:pt>
                <c:pt idx="13">
                  <c:v>35.38</c:v>
                </c:pt>
                <c:pt idx="14">
                  <c:v>44.42</c:v>
                </c:pt>
                <c:pt idx="15">
                  <c:v>45.81</c:v>
                </c:pt>
                <c:pt idx="16">
                  <c:v>54.59</c:v>
                </c:pt>
                <c:pt idx="17">
                  <c:v>49.82</c:v>
                </c:pt>
                <c:pt idx="18">
                  <c:v>81.16999999999998</c:v>
                </c:pt>
                <c:pt idx="19">
                  <c:v>79.64</c:v>
                </c:pt>
                <c:pt idx="20">
                  <c:v>134.99</c:v>
                </c:pt>
                <c:pt idx="21">
                  <c:v>124.66</c:v>
                </c:pt>
                <c:pt idx="22">
                  <c:v>138.99</c:v>
                </c:pt>
                <c:pt idx="23">
                  <c:v>151.95</c:v>
                </c:pt>
                <c:pt idx="24">
                  <c:v>160.28</c:v>
                </c:pt>
                <c:pt idx="25">
                  <c:v>145.81</c:v>
                </c:pt>
                <c:pt idx="26">
                  <c:v>121.98</c:v>
                </c:pt>
                <c:pt idx="27">
                  <c:v>90.96</c:v>
                </c:pt>
                <c:pt idx="28">
                  <c:v>79.06</c:v>
                </c:pt>
                <c:pt idx="29">
                  <c:v>74.93</c:v>
                </c:pt>
                <c:pt idx="30">
                  <c:v>63.74</c:v>
                </c:pt>
                <c:pt idx="31">
                  <c:v>46.5</c:v>
                </c:pt>
                <c:pt idx="32">
                  <c:v>42.23</c:v>
                </c:pt>
                <c:pt idx="33">
                  <c:v>38.92</c:v>
                </c:pt>
                <c:pt idx="34">
                  <c:v>38.18</c:v>
                </c:pt>
                <c:pt idx="35">
                  <c:v>39.1</c:v>
                </c:pt>
                <c:pt idx="36">
                  <c:v>37.78</c:v>
                </c:pt>
                <c:pt idx="37">
                  <c:v>35.57</c:v>
                </c:pt>
                <c:pt idx="38">
                  <c:v>36.94</c:v>
                </c:pt>
                <c:pt idx="39">
                  <c:v>35.56</c:v>
                </c:pt>
                <c:pt idx="40">
                  <c:v>81.61</c:v>
                </c:pt>
                <c:pt idx="41">
                  <c:v>107.3</c:v>
                </c:pt>
                <c:pt idx="42">
                  <c:v>111.6</c:v>
                </c:pt>
                <c:pt idx="43">
                  <c:v>140.2</c:v>
                </c:pt>
                <c:pt idx="44">
                  <c:v>151.1</c:v>
                </c:pt>
                <c:pt idx="45">
                  <c:v>174.6</c:v>
                </c:pt>
                <c:pt idx="46">
                  <c:v>165.9</c:v>
                </c:pt>
              </c:numCache>
            </c:numRef>
          </c:yVal>
          <c:smooth val="0"/>
        </c:ser>
        <c:ser>
          <c:idx val="3"/>
          <c:order val="2"/>
          <c:spPr>
            <a:ln w="28460">
              <a:noFill/>
            </a:ln>
          </c:spPr>
          <c:marker>
            <c:symbol val="circle"/>
            <c:size val="3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1"/>
            <c:plus>
              <c:numLit>
                <c:formatCode>General</c:formatCode>
                <c:ptCount val="20"/>
                <c:pt idx="0">
                  <c:v>3.56</c:v>
                </c:pt>
                <c:pt idx="1">
                  <c:v>4.41</c:v>
                </c:pt>
                <c:pt idx="2">
                  <c:v>2.97</c:v>
                </c:pt>
                <c:pt idx="3">
                  <c:v>2.84</c:v>
                </c:pt>
                <c:pt idx="4">
                  <c:v>3.41</c:v>
                </c:pt>
                <c:pt idx="5">
                  <c:v>2.47</c:v>
                </c:pt>
                <c:pt idx="6">
                  <c:v>3.29</c:v>
                </c:pt>
                <c:pt idx="7">
                  <c:v>3.72</c:v>
                </c:pt>
                <c:pt idx="8">
                  <c:v>4.22</c:v>
                </c:pt>
                <c:pt idx="9">
                  <c:v>4.159999999999997</c:v>
                </c:pt>
                <c:pt idx="10">
                  <c:v>4.92</c:v>
                </c:pt>
                <c:pt idx="11">
                  <c:v>5.95</c:v>
                </c:pt>
                <c:pt idx="12">
                  <c:v>5.619999999999996</c:v>
                </c:pt>
                <c:pt idx="13">
                  <c:v>5.31</c:v>
                </c:pt>
                <c:pt idx="14">
                  <c:v>6.06</c:v>
                </c:pt>
                <c:pt idx="15">
                  <c:v>4.45</c:v>
                </c:pt>
                <c:pt idx="16">
                  <c:v>4.95</c:v>
                </c:pt>
                <c:pt idx="17">
                  <c:v>4.659999999999996</c:v>
                </c:pt>
                <c:pt idx="18">
                  <c:v>5.68</c:v>
                </c:pt>
                <c:pt idx="19">
                  <c:v>6.95</c:v>
                </c:pt>
              </c:numLit>
            </c:plus>
            <c:minus>
              <c:numLit>
                <c:formatCode>General</c:formatCode>
                <c:ptCount val="20"/>
                <c:pt idx="0">
                  <c:v>3.56</c:v>
                </c:pt>
                <c:pt idx="1">
                  <c:v>4.41</c:v>
                </c:pt>
                <c:pt idx="2">
                  <c:v>2.97</c:v>
                </c:pt>
                <c:pt idx="3">
                  <c:v>2.84</c:v>
                </c:pt>
                <c:pt idx="4">
                  <c:v>3.41</c:v>
                </c:pt>
                <c:pt idx="5">
                  <c:v>2.47</c:v>
                </c:pt>
                <c:pt idx="6">
                  <c:v>3.29</c:v>
                </c:pt>
                <c:pt idx="7">
                  <c:v>3.72</c:v>
                </c:pt>
                <c:pt idx="8">
                  <c:v>4.22</c:v>
                </c:pt>
                <c:pt idx="9">
                  <c:v>4.159999999999997</c:v>
                </c:pt>
                <c:pt idx="10">
                  <c:v>4.92</c:v>
                </c:pt>
                <c:pt idx="11">
                  <c:v>5.95</c:v>
                </c:pt>
                <c:pt idx="12">
                  <c:v>5.619999999999996</c:v>
                </c:pt>
                <c:pt idx="13">
                  <c:v>5.31</c:v>
                </c:pt>
                <c:pt idx="14">
                  <c:v>6.06</c:v>
                </c:pt>
                <c:pt idx="15">
                  <c:v>4.45</c:v>
                </c:pt>
                <c:pt idx="16">
                  <c:v>4.95</c:v>
                </c:pt>
                <c:pt idx="17">
                  <c:v>4.659999999999996</c:v>
                </c:pt>
                <c:pt idx="18">
                  <c:v>5.68</c:v>
                </c:pt>
                <c:pt idx="19">
                  <c:v>6.95</c:v>
                </c:pt>
              </c:numLit>
            </c:minus>
            <c:spPr>
              <a:ln w="12649">
                <a:solidFill>
                  <a:srgbClr val="000000"/>
                </a:solidFill>
                <a:prstDash val="solid"/>
              </a:ln>
            </c:spPr>
          </c:errBars>
          <c:xVal>
            <c:numRef>
              <c:f>be7pg!$A$57:$A$76</c:f>
              <c:numCache>
                <c:formatCode>General</c:formatCode>
                <c:ptCount val="20"/>
                <c:pt idx="0">
                  <c:v>0.834</c:v>
                </c:pt>
                <c:pt idx="1">
                  <c:v>0.924</c:v>
                </c:pt>
                <c:pt idx="2">
                  <c:v>1.013</c:v>
                </c:pt>
                <c:pt idx="3">
                  <c:v>1.103</c:v>
                </c:pt>
                <c:pt idx="4">
                  <c:v>1.282</c:v>
                </c:pt>
                <c:pt idx="5">
                  <c:v>1.46</c:v>
                </c:pt>
                <c:pt idx="6">
                  <c:v>1.637</c:v>
                </c:pt>
                <c:pt idx="7">
                  <c:v>1.814</c:v>
                </c:pt>
                <c:pt idx="8">
                  <c:v>1.902</c:v>
                </c:pt>
                <c:pt idx="9">
                  <c:v>1.991</c:v>
                </c:pt>
                <c:pt idx="10">
                  <c:v>2.078</c:v>
                </c:pt>
                <c:pt idx="11">
                  <c:v>2.167</c:v>
                </c:pt>
                <c:pt idx="12">
                  <c:v>2.255</c:v>
                </c:pt>
                <c:pt idx="13">
                  <c:v>2.343</c:v>
                </c:pt>
                <c:pt idx="14">
                  <c:v>2.431</c:v>
                </c:pt>
                <c:pt idx="15">
                  <c:v>2.519</c:v>
                </c:pt>
                <c:pt idx="16">
                  <c:v>2.607</c:v>
                </c:pt>
                <c:pt idx="17">
                  <c:v>2.695</c:v>
                </c:pt>
                <c:pt idx="18">
                  <c:v>2.783</c:v>
                </c:pt>
                <c:pt idx="19">
                  <c:v>2.871</c:v>
                </c:pt>
              </c:numCache>
            </c:numRef>
          </c:xVal>
          <c:yVal>
            <c:numRef>
              <c:f>be7pg!$B$57:$B$76</c:f>
              <c:numCache>
                <c:formatCode>0.00E+00</c:formatCode>
                <c:ptCount val="20"/>
                <c:pt idx="0">
                  <c:v>27.8</c:v>
                </c:pt>
                <c:pt idx="1">
                  <c:v>22.4</c:v>
                </c:pt>
                <c:pt idx="2">
                  <c:v>25.39</c:v>
                </c:pt>
                <c:pt idx="3">
                  <c:v>24.12</c:v>
                </c:pt>
                <c:pt idx="4">
                  <c:v>29.42</c:v>
                </c:pt>
                <c:pt idx="5">
                  <c:v>31.62</c:v>
                </c:pt>
                <c:pt idx="6">
                  <c:v>31.04</c:v>
                </c:pt>
                <c:pt idx="7">
                  <c:v>30.91</c:v>
                </c:pt>
                <c:pt idx="8">
                  <c:v>38.26</c:v>
                </c:pt>
                <c:pt idx="9">
                  <c:v>38.8</c:v>
                </c:pt>
                <c:pt idx="10">
                  <c:v>43.22</c:v>
                </c:pt>
                <c:pt idx="11">
                  <c:v>49.76</c:v>
                </c:pt>
                <c:pt idx="12">
                  <c:v>48.46</c:v>
                </c:pt>
                <c:pt idx="13">
                  <c:v>41.94</c:v>
                </c:pt>
                <c:pt idx="14">
                  <c:v>52.17</c:v>
                </c:pt>
                <c:pt idx="15">
                  <c:v>38.74</c:v>
                </c:pt>
                <c:pt idx="16">
                  <c:v>40.87</c:v>
                </c:pt>
                <c:pt idx="17">
                  <c:v>40.42</c:v>
                </c:pt>
                <c:pt idx="18">
                  <c:v>47.49</c:v>
                </c:pt>
                <c:pt idx="19">
                  <c:v>46.31</c:v>
                </c:pt>
              </c:numCache>
            </c:numRef>
          </c:yVal>
          <c:smooth val="0"/>
        </c:ser>
        <c:ser>
          <c:idx val="4"/>
          <c:order val="3"/>
          <c:spPr>
            <a:ln w="28460">
              <a:noFill/>
            </a:ln>
          </c:spPr>
          <c:marker>
            <c:symbol val="square"/>
            <c:size val="3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25"/>
                <c:pt idx="0">
                  <c:v>2.6</c:v>
                </c:pt>
                <c:pt idx="1">
                  <c:v>1.9</c:v>
                </c:pt>
                <c:pt idx="2">
                  <c:v>2.0</c:v>
                </c:pt>
                <c:pt idx="3">
                  <c:v>1.5</c:v>
                </c:pt>
                <c:pt idx="4">
                  <c:v>1.6</c:v>
                </c:pt>
                <c:pt idx="5">
                  <c:v>1.4</c:v>
                </c:pt>
                <c:pt idx="6">
                  <c:v>1.4</c:v>
                </c:pt>
                <c:pt idx="7">
                  <c:v>1.0</c:v>
                </c:pt>
                <c:pt idx="8">
                  <c:v>1.1</c:v>
                </c:pt>
                <c:pt idx="9">
                  <c:v>1.4</c:v>
                </c:pt>
                <c:pt idx="10">
                  <c:v>1.7</c:v>
                </c:pt>
                <c:pt idx="11">
                  <c:v>2.3</c:v>
                </c:pt>
                <c:pt idx="12">
                  <c:v>2.8</c:v>
                </c:pt>
                <c:pt idx="13">
                  <c:v>4.4</c:v>
                </c:pt>
                <c:pt idx="14">
                  <c:v>2.8</c:v>
                </c:pt>
                <c:pt idx="15">
                  <c:v>4.1</c:v>
                </c:pt>
                <c:pt idx="16">
                  <c:v>3.3</c:v>
                </c:pt>
                <c:pt idx="17">
                  <c:v>2.5</c:v>
                </c:pt>
                <c:pt idx="18">
                  <c:v>1.6</c:v>
                </c:pt>
                <c:pt idx="19">
                  <c:v>1.1</c:v>
                </c:pt>
                <c:pt idx="20">
                  <c:v>1.1</c:v>
                </c:pt>
                <c:pt idx="21">
                  <c:v>1.6</c:v>
                </c:pt>
                <c:pt idx="22">
                  <c:v>1.4</c:v>
                </c:pt>
                <c:pt idx="23">
                  <c:v>1.1</c:v>
                </c:pt>
                <c:pt idx="24">
                  <c:v>1.4</c:v>
                </c:pt>
              </c:numLit>
            </c:plus>
            <c:minus>
              <c:numLit>
                <c:formatCode>General</c:formatCode>
                <c:ptCount val="25"/>
                <c:pt idx="0">
                  <c:v>2.6</c:v>
                </c:pt>
                <c:pt idx="1">
                  <c:v>1.9</c:v>
                </c:pt>
                <c:pt idx="2">
                  <c:v>2.0</c:v>
                </c:pt>
                <c:pt idx="3">
                  <c:v>1.5</c:v>
                </c:pt>
                <c:pt idx="4">
                  <c:v>1.6</c:v>
                </c:pt>
                <c:pt idx="5">
                  <c:v>1.4</c:v>
                </c:pt>
                <c:pt idx="6">
                  <c:v>1.4</c:v>
                </c:pt>
                <c:pt idx="7">
                  <c:v>1.0</c:v>
                </c:pt>
                <c:pt idx="8">
                  <c:v>1.1</c:v>
                </c:pt>
                <c:pt idx="9">
                  <c:v>1.4</c:v>
                </c:pt>
                <c:pt idx="10">
                  <c:v>1.7</c:v>
                </c:pt>
                <c:pt idx="11">
                  <c:v>2.3</c:v>
                </c:pt>
                <c:pt idx="12">
                  <c:v>2.8</c:v>
                </c:pt>
                <c:pt idx="13">
                  <c:v>4.4</c:v>
                </c:pt>
                <c:pt idx="14">
                  <c:v>2.8</c:v>
                </c:pt>
                <c:pt idx="15">
                  <c:v>4.1</c:v>
                </c:pt>
                <c:pt idx="16">
                  <c:v>3.3</c:v>
                </c:pt>
                <c:pt idx="17">
                  <c:v>2.5</c:v>
                </c:pt>
                <c:pt idx="18">
                  <c:v>1.6</c:v>
                </c:pt>
                <c:pt idx="19">
                  <c:v>1.1</c:v>
                </c:pt>
                <c:pt idx="20">
                  <c:v>1.1</c:v>
                </c:pt>
                <c:pt idx="21">
                  <c:v>1.6</c:v>
                </c:pt>
                <c:pt idx="22">
                  <c:v>1.4</c:v>
                </c:pt>
                <c:pt idx="23">
                  <c:v>1.1</c:v>
                </c:pt>
                <c:pt idx="24">
                  <c:v>1.4</c:v>
                </c:pt>
              </c:numLit>
            </c:minus>
            <c:spPr>
              <a:ln w="12649">
                <a:solidFill>
                  <a:srgbClr val="000000"/>
                </a:solidFill>
                <a:prstDash val="solid"/>
              </a:ln>
            </c:spPr>
          </c:errBars>
          <c:xVal>
            <c:numRef>
              <c:f>be7pg!$A$78:$A$102</c:f>
              <c:numCache>
                <c:formatCode>General</c:formatCode>
                <c:ptCount val="25"/>
                <c:pt idx="0">
                  <c:v>0.117</c:v>
                </c:pt>
                <c:pt idx="1">
                  <c:v>0.186</c:v>
                </c:pt>
                <c:pt idx="2">
                  <c:v>0.257</c:v>
                </c:pt>
                <c:pt idx="3">
                  <c:v>0.302</c:v>
                </c:pt>
                <c:pt idx="4">
                  <c:v>0.346</c:v>
                </c:pt>
                <c:pt idx="5">
                  <c:v>0.39</c:v>
                </c:pt>
                <c:pt idx="6">
                  <c:v>0.435</c:v>
                </c:pt>
                <c:pt idx="7">
                  <c:v>0.48</c:v>
                </c:pt>
                <c:pt idx="8">
                  <c:v>0.524</c:v>
                </c:pt>
                <c:pt idx="9">
                  <c:v>0.568</c:v>
                </c:pt>
                <c:pt idx="10">
                  <c:v>0.59</c:v>
                </c:pt>
                <c:pt idx="11">
                  <c:v>0.603</c:v>
                </c:pt>
                <c:pt idx="12">
                  <c:v>0.612</c:v>
                </c:pt>
                <c:pt idx="13">
                  <c:v>0.625</c:v>
                </c:pt>
                <c:pt idx="14">
                  <c:v>0.632</c:v>
                </c:pt>
                <c:pt idx="15">
                  <c:v>0.638</c:v>
                </c:pt>
                <c:pt idx="16">
                  <c:v>0.648</c:v>
                </c:pt>
                <c:pt idx="17">
                  <c:v>0.656</c:v>
                </c:pt>
                <c:pt idx="18">
                  <c:v>0.678</c:v>
                </c:pt>
                <c:pt idx="19">
                  <c:v>0.701</c:v>
                </c:pt>
                <c:pt idx="20">
                  <c:v>0.745</c:v>
                </c:pt>
                <c:pt idx="21">
                  <c:v>0.789</c:v>
                </c:pt>
                <c:pt idx="22">
                  <c:v>0.877</c:v>
                </c:pt>
                <c:pt idx="23">
                  <c:v>1.053</c:v>
                </c:pt>
                <c:pt idx="24">
                  <c:v>1.23</c:v>
                </c:pt>
              </c:numCache>
            </c:numRef>
          </c:xVal>
          <c:yVal>
            <c:numRef>
              <c:f>be7pg!$B$78:$B$102</c:f>
              <c:numCache>
                <c:formatCode>0.00E+00</c:formatCode>
                <c:ptCount val="25"/>
                <c:pt idx="0">
                  <c:v>18.8</c:v>
                </c:pt>
                <c:pt idx="1">
                  <c:v>17.3</c:v>
                </c:pt>
                <c:pt idx="2">
                  <c:v>18.4</c:v>
                </c:pt>
                <c:pt idx="3">
                  <c:v>16.8</c:v>
                </c:pt>
                <c:pt idx="4">
                  <c:v>19.9</c:v>
                </c:pt>
                <c:pt idx="5">
                  <c:v>21.5</c:v>
                </c:pt>
                <c:pt idx="6">
                  <c:v>19.5</c:v>
                </c:pt>
                <c:pt idx="7">
                  <c:v>17.7</c:v>
                </c:pt>
                <c:pt idx="8">
                  <c:v>20.5</c:v>
                </c:pt>
                <c:pt idx="9">
                  <c:v>25.4</c:v>
                </c:pt>
                <c:pt idx="10">
                  <c:v>33.3</c:v>
                </c:pt>
                <c:pt idx="11">
                  <c:v>42.9</c:v>
                </c:pt>
                <c:pt idx="12">
                  <c:v>59.6</c:v>
                </c:pt>
                <c:pt idx="13">
                  <c:v>86.9</c:v>
                </c:pt>
                <c:pt idx="14">
                  <c:v>101.3</c:v>
                </c:pt>
                <c:pt idx="15">
                  <c:v>91.2</c:v>
                </c:pt>
                <c:pt idx="16">
                  <c:v>65.9</c:v>
                </c:pt>
                <c:pt idx="17">
                  <c:v>52.6</c:v>
                </c:pt>
                <c:pt idx="18">
                  <c:v>30.1</c:v>
                </c:pt>
                <c:pt idx="19">
                  <c:v>27.8</c:v>
                </c:pt>
                <c:pt idx="20">
                  <c:v>22.7</c:v>
                </c:pt>
                <c:pt idx="21">
                  <c:v>24.7</c:v>
                </c:pt>
                <c:pt idx="22">
                  <c:v>21.5</c:v>
                </c:pt>
                <c:pt idx="23">
                  <c:v>20.3</c:v>
                </c:pt>
                <c:pt idx="24">
                  <c:v>24.0</c:v>
                </c:pt>
              </c:numCache>
            </c:numRef>
          </c:yVal>
          <c:smooth val="0"/>
        </c:ser>
        <c:ser>
          <c:idx val="5"/>
          <c:order val="4"/>
          <c:spPr>
            <a:ln w="28460">
              <a:noFill/>
            </a:ln>
          </c:spPr>
          <c:marker>
            <c:symbol val="circle"/>
            <c:size val="3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1"/>
            <c:plus>
              <c:numLit>
                <c:formatCode>General</c:formatCode>
                <c:ptCount val="14"/>
                <c:pt idx="0">
                  <c:v>1.5</c:v>
                </c:pt>
                <c:pt idx="1">
                  <c:v>1.6</c:v>
                </c:pt>
                <c:pt idx="2">
                  <c:v>1.7</c:v>
                </c:pt>
                <c:pt idx="3">
                  <c:v>1.5</c:v>
                </c:pt>
                <c:pt idx="4">
                  <c:v>1.7</c:v>
                </c:pt>
                <c:pt idx="5">
                  <c:v>1.8</c:v>
                </c:pt>
                <c:pt idx="6">
                  <c:v>1.6</c:v>
                </c:pt>
                <c:pt idx="7">
                  <c:v>2.0</c:v>
                </c:pt>
                <c:pt idx="8">
                  <c:v>1.8</c:v>
                </c:pt>
                <c:pt idx="9">
                  <c:v>1.9</c:v>
                </c:pt>
                <c:pt idx="10">
                  <c:v>1.6</c:v>
                </c:pt>
                <c:pt idx="11">
                  <c:v>2.1</c:v>
                </c:pt>
                <c:pt idx="12">
                  <c:v>2.2</c:v>
                </c:pt>
                <c:pt idx="13">
                  <c:v>1.9</c:v>
                </c:pt>
              </c:numLit>
            </c:plus>
            <c:minus>
              <c:numLit>
                <c:formatCode>General</c:formatCode>
                <c:ptCount val="14"/>
                <c:pt idx="0">
                  <c:v>1.5</c:v>
                </c:pt>
                <c:pt idx="1">
                  <c:v>1.6</c:v>
                </c:pt>
                <c:pt idx="2">
                  <c:v>1.7</c:v>
                </c:pt>
                <c:pt idx="3">
                  <c:v>1.5</c:v>
                </c:pt>
                <c:pt idx="4">
                  <c:v>1.7</c:v>
                </c:pt>
                <c:pt idx="5">
                  <c:v>1.8</c:v>
                </c:pt>
                <c:pt idx="6">
                  <c:v>1.6</c:v>
                </c:pt>
                <c:pt idx="7">
                  <c:v>2.0</c:v>
                </c:pt>
                <c:pt idx="8">
                  <c:v>1.8</c:v>
                </c:pt>
                <c:pt idx="9">
                  <c:v>1.9</c:v>
                </c:pt>
                <c:pt idx="10">
                  <c:v>1.6</c:v>
                </c:pt>
                <c:pt idx="11">
                  <c:v>2.1</c:v>
                </c:pt>
                <c:pt idx="12">
                  <c:v>2.2</c:v>
                </c:pt>
                <c:pt idx="13">
                  <c:v>1.9</c:v>
                </c:pt>
              </c:numLit>
            </c:minus>
            <c:spPr>
              <a:ln w="12649">
                <a:solidFill>
                  <a:srgbClr val="000000"/>
                </a:solidFill>
                <a:prstDash val="solid"/>
              </a:ln>
            </c:spPr>
          </c:errBars>
          <c:xVal>
            <c:numRef>
              <c:f>be7pg!$A$103:$A$116</c:f>
              <c:numCache>
                <c:formatCode>General</c:formatCode>
                <c:ptCount val="14"/>
                <c:pt idx="0">
                  <c:v>0.351</c:v>
                </c:pt>
                <c:pt idx="1">
                  <c:v>0.361</c:v>
                </c:pt>
                <c:pt idx="2">
                  <c:v>0.4</c:v>
                </c:pt>
                <c:pt idx="3">
                  <c:v>0.446</c:v>
                </c:pt>
                <c:pt idx="4">
                  <c:v>0.491</c:v>
                </c:pt>
                <c:pt idx="5">
                  <c:v>0.497</c:v>
                </c:pt>
                <c:pt idx="6">
                  <c:v>0.878</c:v>
                </c:pt>
                <c:pt idx="7">
                  <c:v>0.878</c:v>
                </c:pt>
                <c:pt idx="8">
                  <c:v>0.894</c:v>
                </c:pt>
                <c:pt idx="9">
                  <c:v>0.894</c:v>
                </c:pt>
                <c:pt idx="10">
                  <c:v>1.092</c:v>
                </c:pt>
                <c:pt idx="11">
                  <c:v>1.199</c:v>
                </c:pt>
                <c:pt idx="12">
                  <c:v>1.311</c:v>
                </c:pt>
                <c:pt idx="13">
                  <c:v>1.394</c:v>
                </c:pt>
              </c:numCache>
            </c:numRef>
          </c:xVal>
          <c:yVal>
            <c:numRef>
              <c:f>be7pg!$B$103:$B$116</c:f>
              <c:numCache>
                <c:formatCode>0.00E+00</c:formatCode>
                <c:ptCount val="14"/>
                <c:pt idx="0">
                  <c:v>16.7</c:v>
                </c:pt>
                <c:pt idx="1">
                  <c:v>17.9</c:v>
                </c:pt>
                <c:pt idx="2">
                  <c:v>20.1</c:v>
                </c:pt>
                <c:pt idx="3">
                  <c:v>17.9</c:v>
                </c:pt>
                <c:pt idx="4">
                  <c:v>18.3</c:v>
                </c:pt>
                <c:pt idx="5">
                  <c:v>17.6</c:v>
                </c:pt>
                <c:pt idx="6">
                  <c:v>21.4</c:v>
                </c:pt>
                <c:pt idx="7">
                  <c:v>18.9</c:v>
                </c:pt>
                <c:pt idx="8">
                  <c:v>21.7</c:v>
                </c:pt>
                <c:pt idx="9">
                  <c:v>22.1</c:v>
                </c:pt>
                <c:pt idx="10">
                  <c:v>19.6</c:v>
                </c:pt>
                <c:pt idx="11">
                  <c:v>20.8</c:v>
                </c:pt>
                <c:pt idx="12">
                  <c:v>21.0</c:v>
                </c:pt>
                <c:pt idx="13">
                  <c:v>23.5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8282216"/>
        <c:axId val="-1974690216"/>
      </c:scatterChart>
      <c:valAx>
        <c:axId val="-2028282216"/>
        <c:scaling>
          <c:orientation val="minMax"/>
          <c:max val="3.0"/>
        </c:scaling>
        <c:delete val="0"/>
        <c:axPos val="b"/>
        <c:numFmt formatCode="General" sourceLinked="1"/>
        <c:majorTickMark val="in"/>
        <c:minorTickMark val="in"/>
        <c:tickLblPos val="nextTo"/>
        <c:spPr>
          <a:ln w="1264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9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974690216"/>
        <c:crosses val="autoZero"/>
        <c:crossBetween val="midCat"/>
        <c:majorUnit val="1.0"/>
        <c:minorUnit val="0.5"/>
      </c:valAx>
      <c:valAx>
        <c:axId val="-19746902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2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S-factor (eV-b)</a:t>
                </a:r>
              </a:p>
            </c:rich>
          </c:tx>
          <c:layout>
            <c:manualLayout>
              <c:xMode val="edge"/>
              <c:yMode val="edge"/>
              <c:x val="0.0"/>
              <c:y val="0.208588957055215"/>
            </c:manualLayout>
          </c:layout>
          <c:overlay val="0"/>
          <c:spPr>
            <a:noFill/>
            <a:ln w="25298">
              <a:noFill/>
            </a:ln>
          </c:spPr>
        </c:title>
        <c:numFmt formatCode="General" sourceLinked="0"/>
        <c:majorTickMark val="in"/>
        <c:minorTickMark val="in"/>
        <c:tickLblPos val="nextTo"/>
        <c:spPr>
          <a:ln w="1264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9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28282216"/>
        <c:crosses val="autoZero"/>
        <c:crossBetween val="midCat"/>
        <c:majorUnit val="50.0"/>
        <c:minorUnit val="25.0"/>
      </c:valAx>
      <c:spPr>
        <a:noFill/>
        <a:ln w="12649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797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0.6045</cdr:x>
      <cdr:y>0.27267</cdr:y>
    </cdr:from>
    <cdr:to>
      <cdr:x>0.86825</cdr:x>
      <cdr:y>0.42592</cdr:y>
    </cdr:to>
    <cdr:sp macro="" textlink="">
      <cdr:nvSpPr>
        <cdr:cNvPr id="156673" name="Texte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16580" y="585241"/>
          <a:ext cx="1010749" cy="3289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0" bIns="22860" anchor="ctr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600" b="0" i="0" u="none" strike="noStrike" baseline="30000" dirty="0">
              <a:solidFill>
                <a:srgbClr val="000000"/>
              </a:solidFill>
              <a:latin typeface="Arial"/>
              <a:ea typeface="Arial"/>
              <a:cs typeface="Arial"/>
            </a:rPr>
            <a:t>7</a:t>
          </a:r>
          <a:r>
            <a:rPr lang="en-US" sz="1600" b="0" i="0" u="none" strike="noStrike" baseline="0" dirty="0">
              <a:solidFill>
                <a:srgbClr val="000000"/>
              </a:solidFill>
              <a:latin typeface="Arial"/>
              <a:ea typeface="Arial"/>
              <a:cs typeface="Arial"/>
            </a:rPr>
            <a:t>Be(</a:t>
          </a:r>
          <a:r>
            <a:rPr lang="en-US" sz="1600" b="0" i="0" u="none" strike="noStrike" baseline="0" dirty="0" err="1">
              <a:solidFill>
                <a:srgbClr val="000000"/>
              </a:solidFill>
              <a:latin typeface="Arial"/>
              <a:ea typeface="Arial"/>
              <a:cs typeface="Arial"/>
            </a:rPr>
            <a:t>p</a:t>
          </a:r>
          <a:r>
            <a:rPr lang="en-US" sz="1600" b="0" i="0" u="none" strike="noStrike" baseline="0" dirty="0" err="1">
              <a:solidFill>
                <a:srgbClr val="000000"/>
              </a:solidFill>
              <a:latin typeface="Symbol"/>
              <a:ea typeface="Symbol"/>
              <a:cs typeface="Symbol"/>
            </a:rPr>
            <a:t>,g</a:t>
          </a:r>
          <a:r>
            <a:rPr lang="en-US" sz="1600" b="0" i="0" u="none" strike="noStrike" baseline="0" dirty="0">
              <a:solidFill>
                <a:srgbClr val="000000"/>
              </a:solidFill>
              <a:latin typeface="Arial"/>
              <a:ea typeface="Arial"/>
              <a:cs typeface="Arial"/>
            </a:rPr>
            <a:t>)</a:t>
          </a:r>
          <a:r>
            <a:rPr lang="en-US" sz="1600" b="0" i="0" u="none" strike="noStrike" baseline="30000" dirty="0">
              <a:solidFill>
                <a:srgbClr val="000000"/>
              </a:solidFill>
              <a:latin typeface="Arial"/>
              <a:ea typeface="Arial"/>
              <a:cs typeface="Arial"/>
            </a:rPr>
            <a:t>8</a:t>
          </a:r>
          <a:r>
            <a:rPr lang="en-US" sz="1600" b="0" i="0" u="none" strike="noStrike" baseline="0" dirty="0">
              <a:solidFill>
                <a:srgbClr val="000000"/>
              </a:solidFill>
              <a:latin typeface="Arial"/>
              <a:ea typeface="Arial"/>
              <a:cs typeface="Arial"/>
            </a:rPr>
            <a:t>B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Picture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-1" y="0"/>
          <a:ext cx="3922776" cy="21970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0.6045</cdr:x>
      <cdr:y>0.18392</cdr:y>
    </cdr:from>
    <cdr:to>
      <cdr:x>0.86825</cdr:x>
      <cdr:y>0.33717</cdr:y>
    </cdr:to>
    <cdr:sp macro="" textlink="">
      <cdr:nvSpPr>
        <cdr:cNvPr id="156673" name="Texte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16580" y="394741"/>
          <a:ext cx="1010749" cy="3289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0" bIns="22860" anchor="ctr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600" b="0" i="0" u="none" strike="noStrike" baseline="30000">
              <a:solidFill>
                <a:srgbClr val="000000"/>
              </a:solidFill>
              <a:latin typeface="Arial"/>
              <a:ea typeface="Arial"/>
              <a:cs typeface="Arial"/>
            </a:rPr>
            <a:t>7</a:t>
          </a:r>
          <a:r>
            <a:rPr lang="en-US" sz="16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rPr>
            <a:t>Be(p</a:t>
          </a:r>
          <a:r>
            <a:rPr lang="en-US" sz="1600" b="0" i="0" u="none" strike="noStrike" baseline="0">
              <a:solidFill>
                <a:srgbClr val="000000"/>
              </a:solidFill>
              <a:latin typeface="Symbol"/>
              <a:ea typeface="Symbol"/>
              <a:cs typeface="Symbol"/>
            </a:rPr>
            <a:t>,g</a:t>
          </a:r>
          <a:r>
            <a:rPr lang="en-US" sz="16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rPr>
            <a:t>)</a:t>
          </a:r>
          <a:r>
            <a:rPr lang="en-US" sz="1600" b="0" i="0" u="none" strike="noStrike" baseline="30000">
              <a:solidFill>
                <a:srgbClr val="000000"/>
              </a:solidFill>
              <a:latin typeface="Arial"/>
              <a:ea typeface="Arial"/>
              <a:cs typeface="Arial"/>
            </a:rPr>
            <a:t>8</a:t>
          </a:r>
          <a:r>
            <a:rPr lang="en-US" sz="16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rPr>
            <a:t>B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BD52F-B82D-7847-B07B-76AFB7E9097C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0CA2D-9E87-094D-8C35-1FDC2971B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4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9E22536-9274-B947-8447-41D675E9CA35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C78ECF-79A8-B140-8451-85D4924B0959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649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1C0C67-AC5D-9C49-BBB3-CD3784F2D1A7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440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EBB591-DE8E-6949-B100-09F725A4C99B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5565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A3E310-EDF3-A34B-9162-9B7A03B20ACD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4C91CC-4F3F-284F-9E3B-98700DF771A0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24FE05-24D6-BE4A-B4B4-4615C8A974F1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E9A717-C189-A047-8054-6CEC687B18CC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83D1A9-EFBA-DD46-81D1-C3F60BE3DF86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7D00FF-CB3F-A14F-9E67-2C9BE04E58E2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57C694-2661-BA42-97CC-98A4517A1AF5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483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6F38BA-BE93-964D-A161-6C76158FA0FD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FF67DB-68A4-284A-A6F4-A3627F7EBA46}" type="slidenum">
              <a:rPr lang="en-US"/>
              <a:pPr/>
              <a:t>41</a:t>
            </a:fld>
            <a:endParaRPr lang="en-US"/>
          </a:p>
        </p:txBody>
      </p:sp>
      <p:sp>
        <p:nvSpPr>
          <p:cNvPr id="18637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63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6C7C9-7423-B14C-AC38-5153932C9D5C}" type="slidenum">
              <a:rPr lang="en-US"/>
              <a:pPr/>
              <a:t>8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EE2BBCE-B6D2-734C-885E-EBE247B6D6DC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2D5FDE-77D5-3D4E-A253-DF4E9B13ED13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600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D551C4-3EF4-974F-8C66-14DC18AE08C3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223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D9AC01-4F14-7B41-A91C-EE10B1972336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481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DCA99E-E713-7344-854D-7DE2FE741CBF}" type="slidenum">
              <a:rPr lang="en-US"/>
              <a:pPr/>
              <a:t>26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C6D992-15BC-8D4F-9A35-94DA218E21D8}" type="slidenum">
              <a:rPr lang="en-US"/>
              <a:pPr/>
              <a:t>27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BF14-877D-C54B-9383-FA4557A16D10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E6A6-1076-4C45-BEF6-62FE3230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85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BF14-877D-C54B-9383-FA4557A16D10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E6A6-1076-4C45-BEF6-62FE3230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35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BF14-877D-C54B-9383-FA4557A16D10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E6A6-1076-4C45-BEF6-62FE3230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1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BF14-877D-C54B-9383-FA4557A16D10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E6A6-1076-4C45-BEF6-62FE3230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1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BF14-877D-C54B-9383-FA4557A16D10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E6A6-1076-4C45-BEF6-62FE3230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39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BF14-877D-C54B-9383-FA4557A16D10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E6A6-1076-4C45-BEF6-62FE3230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58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BF14-877D-C54B-9383-FA4557A16D10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E6A6-1076-4C45-BEF6-62FE3230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7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BF14-877D-C54B-9383-FA4557A16D10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E6A6-1076-4C45-BEF6-62FE3230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2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BF14-877D-C54B-9383-FA4557A16D10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E6A6-1076-4C45-BEF6-62FE3230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8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BF14-877D-C54B-9383-FA4557A16D10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E6A6-1076-4C45-BEF6-62FE3230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4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BF14-877D-C54B-9383-FA4557A16D10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CE6A6-1076-4C45-BEF6-62FE3230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0BF14-877D-C54B-9383-FA4557A16D10}" type="datetimeFigureOut">
              <a:rPr lang="en-US" smtClean="0"/>
              <a:t>10/14/12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CE6A6-1076-4C45-BEF6-62FE32304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7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45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4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9" y="0"/>
            <a:ext cx="6933742" cy="687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b4881bd7674f7cae96c043e979a617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530" y="4660901"/>
            <a:ext cx="2221992" cy="919941"/>
          </a:xfrm>
          <a:prstGeom prst="rect">
            <a:avLst/>
          </a:prstGeom>
        </p:spPr>
      </p:pic>
      <p:pic>
        <p:nvPicPr>
          <p:cNvPr id="4" name="Picture 3" descr="naoj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29" y="5628217"/>
            <a:ext cx="2167128" cy="1231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3794" y="127000"/>
            <a:ext cx="71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000090"/>
                </a:solidFill>
              </a:rPr>
              <a:t>元素</a:t>
            </a:r>
            <a:r>
              <a:rPr lang="ja-JP" altLang="en-US" sz="4000" dirty="0" smtClean="0">
                <a:solidFill>
                  <a:srgbClr val="000090"/>
                </a:solidFill>
              </a:rPr>
              <a:t>合成</a:t>
            </a:r>
            <a:endParaRPr lang="en-US" altLang="ja-JP" sz="4000" dirty="0" smtClean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9900" y="1485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82328" y="2806700"/>
            <a:ext cx="44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000090"/>
                </a:solidFill>
              </a:rPr>
              <a:t>と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1627" y="3416301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</a:rPr>
              <a:t>ニュトリノ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2212" y="1634069"/>
            <a:ext cx="561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Nucleosynthesis</a:t>
            </a:r>
            <a:r>
              <a:rPr lang="en-US" sz="2800" dirty="0" smtClean="0">
                <a:solidFill>
                  <a:schemeClr val="bg1"/>
                </a:solidFill>
                <a:latin typeface="Comic Sans MS"/>
                <a:cs typeface="Comic Sans MS"/>
              </a:rPr>
              <a:t> and Neutrinos</a:t>
            </a:r>
            <a:endParaRPr lang="en-US" sz="28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46" y="5092700"/>
            <a:ext cx="199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A.B. Balantekin</a:t>
            </a:r>
            <a:endParaRPr lang="en-US" sz="2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7717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1733178" y="169316"/>
            <a:ext cx="196286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aseline="300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He</a:t>
            </a:r>
            <a:r>
              <a:rPr lang="en-US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Lucida Grande" charset="0"/>
                <a:cs typeface="Lucida Grande" charset="0"/>
              </a:rPr>
              <a:t>α,</a:t>
            </a:r>
            <a:r>
              <a:rPr lang="en-US" dirty="0" err="1">
                <a:solidFill>
                  <a:srgbClr val="FF0000"/>
                </a:solidFill>
                <a:latin typeface="Lucida Grande" charset="0"/>
                <a:cs typeface="Lucida Grande" charset="0"/>
              </a:rPr>
              <a:t>γ</a:t>
            </a:r>
            <a:r>
              <a:rPr lang="en-US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)</a:t>
            </a:r>
            <a:r>
              <a:rPr lang="en-US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7</a:t>
            </a:r>
            <a:r>
              <a:rPr lang="en-US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Be </a:t>
            </a:r>
          </a:p>
        </p:txBody>
      </p:sp>
      <p:pic>
        <p:nvPicPr>
          <p:cNvPr id="4" name="Picture 5" descr="d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247" y="15924"/>
            <a:ext cx="4129712" cy="415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3212452" y="5744624"/>
            <a:ext cx="2216353" cy="83099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The main uncertainty for the Sun and </a:t>
            </a:r>
            <a:r>
              <a:rPr lang="en-US" sz="16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Big-Bang </a:t>
            </a:r>
            <a:r>
              <a:rPr lang="en-US" sz="1600" dirty="0" err="1">
                <a:solidFill>
                  <a:srgbClr val="000090"/>
                </a:solidFill>
                <a:latin typeface="Comic Sans MS" charset="0"/>
                <a:cs typeface="Comic Sans MS" charset="0"/>
              </a:rPr>
              <a:t>nucleosynthesis</a:t>
            </a:r>
            <a:endParaRPr lang="en-US" sz="160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58" y="863144"/>
            <a:ext cx="3218688" cy="2333377"/>
          </a:xfrm>
          <a:prstGeom prst="rect">
            <a:avLst/>
          </a:prstGeom>
        </p:spPr>
      </p:pic>
      <p:pic>
        <p:nvPicPr>
          <p:cNvPr id="3" name="Picture 2" descr="96331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" y="3493758"/>
            <a:ext cx="2928718" cy="3118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878" y="4124040"/>
            <a:ext cx="3678936" cy="2596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4805" y="3460160"/>
            <a:ext cx="2154781" cy="2183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201374"/>
              </p:ext>
            </p:extLst>
          </p:nvPr>
        </p:nvGraphicFramePr>
        <p:xfrm>
          <a:off x="1524000" y="1257300"/>
          <a:ext cx="6096000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Percentage Error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Diffusion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 coefficient of SSM</a:t>
                      </a:r>
                      <a:endParaRPr lang="en-US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2.7%</a:t>
                      </a:r>
                      <a:endParaRPr lang="en-US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Nuclear rates [mainly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baseline="3000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7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Be(</a:t>
                      </a:r>
                      <a:r>
                        <a:rPr lang="en-US" baseline="0" dirty="0" err="1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p,</a:t>
                      </a:r>
                      <a:r>
                        <a:rPr lang="en-US" baseline="0" dirty="0" err="1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r>
                        <a:rPr lang="en-US" baseline="3000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8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B and </a:t>
                      </a:r>
                      <a:r>
                        <a:rPr lang="en-US" baseline="3000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14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N(</a:t>
                      </a:r>
                      <a:r>
                        <a:rPr lang="en-US" baseline="0" dirty="0" err="1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p,</a:t>
                      </a:r>
                      <a:r>
                        <a:rPr lang="en-US" baseline="0" dirty="0" err="1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r>
                        <a:rPr lang="en-US" baseline="3000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15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O]</a:t>
                      </a:r>
                      <a:endParaRPr lang="en-US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9.9%</a:t>
                      </a:r>
                      <a:endParaRPr lang="en-US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Neutrinos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 and weak interaction (mainly 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</a:rPr>
                        <a:t>q</a:t>
                      </a:r>
                      <a:r>
                        <a:rPr lang="en-US" baseline="-2500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12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)</a:t>
                      </a:r>
                      <a:endParaRPr lang="en-US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3.2%</a:t>
                      </a:r>
                      <a:endParaRPr lang="en-US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Other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 SSM input parameters </a:t>
                      </a:r>
                      <a:endParaRPr lang="en-US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Comic Sans MS"/>
                          <a:cs typeface="Comic Sans MS"/>
                        </a:rPr>
                        <a:t>0.6%</a:t>
                      </a:r>
                      <a:endParaRPr lang="en-US" dirty="0">
                        <a:solidFill>
                          <a:srgbClr val="00009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558092"/>
              </p:ext>
            </p:extLst>
          </p:nvPr>
        </p:nvGraphicFramePr>
        <p:xfrm>
          <a:off x="4540250" y="4518025"/>
          <a:ext cx="3832225" cy="214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984565"/>
              </p:ext>
            </p:extLst>
          </p:nvPr>
        </p:nvGraphicFramePr>
        <p:xfrm>
          <a:off x="387350" y="4505325"/>
          <a:ext cx="3832225" cy="214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96100" y="473710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cs typeface="Comic Sans MS" charset="0"/>
              </a:rPr>
              <a:t>14</a:t>
            </a:r>
            <a:r>
              <a:rPr lang="en-US" dirty="0">
                <a:cs typeface="Comic Sans MS" charset="0"/>
              </a:rPr>
              <a:t>N(</a:t>
            </a:r>
            <a:r>
              <a:rPr lang="en-US" dirty="0" err="1">
                <a:cs typeface="Lucida Grande" charset="0"/>
              </a:rPr>
              <a:t>p</a:t>
            </a:r>
            <a:r>
              <a:rPr lang="en-US" dirty="0" err="1" smtClean="0">
                <a:cs typeface="Lucida Grande" charset="0"/>
              </a:rPr>
              <a:t>,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cs typeface="Comic Sans MS" charset="0"/>
              </a:rPr>
              <a:t>)</a:t>
            </a:r>
            <a:r>
              <a:rPr lang="en-US" baseline="30000" dirty="0">
                <a:cs typeface="Comic Sans MS" charset="0"/>
              </a:rPr>
              <a:t>15</a:t>
            </a:r>
            <a:r>
              <a:rPr lang="en-US" dirty="0">
                <a:cs typeface="Comic Sans MS" charset="0"/>
              </a:rPr>
              <a:t>O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51200" y="647700"/>
            <a:ext cx="26035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SSM Error Budget</a:t>
            </a:r>
            <a:endParaRPr lang="en-US" sz="2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6726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2"/>
          <p:cNvSpPr txBox="1">
            <a:spLocks noChangeArrowheads="1"/>
          </p:cNvSpPr>
          <p:nvPr/>
        </p:nvSpPr>
        <p:spPr bwMode="auto">
          <a:xfrm>
            <a:off x="762000" y="596900"/>
            <a:ext cx="18796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aseline="300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14</a:t>
            </a:r>
            <a:r>
              <a:rPr lang="en-US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N</a:t>
            </a:r>
            <a:r>
              <a:rPr lang="en-US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(</a:t>
            </a:r>
            <a:r>
              <a:rPr lang="en-US" dirty="0" err="1">
                <a:solidFill>
                  <a:srgbClr val="FF0000"/>
                </a:solidFill>
                <a:latin typeface="Lucida Grande" charset="0"/>
                <a:cs typeface="Lucida Grande" charset="0"/>
              </a:rPr>
              <a:t>p,γ</a:t>
            </a:r>
            <a:r>
              <a:rPr lang="en-US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)</a:t>
            </a:r>
            <a:r>
              <a:rPr lang="en-US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15</a:t>
            </a:r>
            <a:r>
              <a:rPr lang="en-US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O </a:t>
            </a:r>
          </a:p>
        </p:txBody>
      </p:sp>
      <p:sp>
        <p:nvSpPr>
          <p:cNvPr id="41986" name="TextBox 4"/>
          <p:cNvSpPr txBox="1">
            <a:spLocks noChangeArrowheads="1"/>
          </p:cNvSpPr>
          <p:nvPr/>
        </p:nvSpPr>
        <p:spPr bwMode="auto">
          <a:xfrm>
            <a:off x="38100" y="5257800"/>
            <a:ext cx="5930900" cy="4000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The determining reaction for the CNO burning</a:t>
            </a:r>
          </a:p>
        </p:txBody>
      </p:sp>
      <p:pic>
        <p:nvPicPr>
          <p:cNvPr id="4198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69" y="1244606"/>
            <a:ext cx="5895962" cy="39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p-c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/>
          <a:stretch>
            <a:fillRect/>
          </a:stretch>
        </p:blipFill>
        <p:spPr bwMode="auto">
          <a:xfrm>
            <a:off x="5756275" y="635001"/>
            <a:ext cx="3520440" cy="202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828925"/>
            <a:ext cx="3401568" cy="333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91" y="1138769"/>
            <a:ext cx="9180578" cy="49433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9067" y="524933"/>
            <a:ext cx="45212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omic Sans MS"/>
                <a:cs typeface="Comic Sans MS"/>
              </a:rPr>
              <a:t>The Early Universe</a:t>
            </a:r>
            <a:endParaRPr lang="en-US" sz="36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6130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431800" y="4337050"/>
            <a:ext cx="82550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solidFill>
                  <a:srgbClr val="000080"/>
                </a:solidFill>
              </a:rPr>
              <a:t> 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</a:rPr>
              <a:t>7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Li produced in the Big-Bang </a:t>
            </a:r>
            <a:r>
              <a:rPr lang="en-US" sz="2000" dirty="0" err="1">
                <a:solidFill>
                  <a:srgbClr val="000080"/>
                </a:solidFill>
                <a:latin typeface="Comic Sans MS"/>
                <a:cs typeface="Comic Sans MS"/>
              </a:rPr>
              <a:t>Nucleosynthesis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 dominates the observed 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</a:rPr>
              <a:t>7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Li abundance.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 In 1982 Spite and Spite observed that low-</a:t>
            </a:r>
            <a:r>
              <a:rPr lang="en-US" sz="2000" dirty="0" err="1">
                <a:solidFill>
                  <a:srgbClr val="000080"/>
                </a:solidFill>
                <a:latin typeface="Comic Sans MS"/>
                <a:cs typeface="Comic Sans MS"/>
              </a:rPr>
              <a:t>metallicity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 halo stars exhibit a plateau of  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</a:rPr>
              <a:t>7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Li abundance indicating its primordial origin.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 But WMAP observations imply 2~3 times more 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</a:rPr>
              <a:t>7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Li than that is observed in halo stars! </a:t>
            </a:r>
          </a:p>
        </p:txBody>
      </p:sp>
      <p:pic>
        <p:nvPicPr>
          <p:cNvPr id="56322" name="Picture 1" descr="BBNobsLi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527050"/>
            <a:ext cx="6850063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2755900" y="1485900"/>
            <a:ext cx="288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rgbClr val="FF0000"/>
                </a:solidFill>
              </a:rPr>
              <a:t>BBN Prediction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2463800"/>
            <a:ext cx="3352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Observed value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PWfea8_08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5807075" cy="6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AutoShape 3"/>
          <p:cNvSpPr>
            <a:spLocks noChangeArrowheads="1"/>
          </p:cNvSpPr>
          <p:nvPr/>
        </p:nvSpPr>
        <p:spPr bwMode="auto">
          <a:xfrm flipH="1">
            <a:off x="5867400" y="381000"/>
            <a:ext cx="3171825" cy="1033463"/>
          </a:xfrm>
          <a:prstGeom prst="homePlate">
            <a:avLst>
              <a:gd name="adj" fmla="val 662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6324600" y="533400"/>
            <a:ext cx="2819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aseline="30000">
                <a:latin typeface="Comic Sans MS" charset="0"/>
                <a:cs typeface="Comic Sans MS" charset="0"/>
              </a:rPr>
              <a:t>7</a:t>
            </a:r>
            <a:r>
              <a:rPr lang="en-US" sz="1600">
                <a:latin typeface="Comic Sans MS" charset="0"/>
                <a:cs typeface="Comic Sans MS" charset="0"/>
              </a:rPr>
              <a:t>Li needed to be consistent with the microwave photon observations </a:t>
            </a:r>
            <a:endParaRPr lang="en-US" sz="1600" baseline="30000">
              <a:latin typeface="Comic Sans MS" charset="0"/>
              <a:cs typeface="Comic Sans MS" charset="0"/>
            </a:endParaRPr>
          </a:p>
        </p:txBody>
      </p:sp>
      <p:sp>
        <p:nvSpPr>
          <p:cNvPr id="58372" name="AutoShape 5"/>
          <p:cNvSpPr>
            <a:spLocks noChangeArrowheads="1"/>
          </p:cNvSpPr>
          <p:nvPr/>
        </p:nvSpPr>
        <p:spPr bwMode="auto">
          <a:xfrm flipH="1">
            <a:off x="5849938" y="1527175"/>
            <a:ext cx="3171825" cy="758825"/>
          </a:xfrm>
          <a:prstGeom prst="homePlate">
            <a:avLst>
              <a:gd name="adj" fmla="val 1044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6858000" y="1590675"/>
            <a:ext cx="2133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aseline="30000">
                <a:latin typeface="Comic Sans MS" charset="0"/>
                <a:cs typeface="Comic Sans MS" charset="0"/>
              </a:rPr>
              <a:t>7</a:t>
            </a:r>
            <a:r>
              <a:rPr lang="en-US" sz="2000">
                <a:latin typeface="Comic Sans MS" charset="0"/>
                <a:cs typeface="Comic Sans MS" charset="0"/>
              </a:rPr>
              <a:t>Li observed in old halo stars</a:t>
            </a:r>
            <a:endParaRPr lang="en-US" sz="2000" baseline="30000">
              <a:latin typeface="Comic Sans MS" charset="0"/>
              <a:cs typeface="Comic Sans MS" charset="0"/>
            </a:endParaRPr>
          </a:p>
        </p:txBody>
      </p:sp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6324600" y="3279775"/>
            <a:ext cx="2552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aseline="300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7</a:t>
            </a:r>
            <a:r>
              <a:rPr lang="en-US" sz="20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Li is made in the Early Universe. But </a:t>
            </a:r>
            <a:r>
              <a:rPr lang="en-US" sz="2000" baseline="300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2000">
                <a:solidFill>
                  <a:schemeClr val="accent2"/>
                </a:solidFill>
                <a:latin typeface="Comic Sans MS" charset="0"/>
                <a:cs typeface="Comic Sans MS" charset="0"/>
              </a:rPr>
              <a:t>still much work needs to be done!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190500"/>
            <a:ext cx="41783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71900"/>
            <a:ext cx="43942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5"/>
          <p:cNvSpPr txBox="1">
            <a:spLocks noChangeArrowheads="1"/>
          </p:cNvSpPr>
          <p:nvPr/>
        </p:nvSpPr>
        <p:spPr bwMode="auto">
          <a:xfrm>
            <a:off x="381000" y="457200"/>
            <a:ext cx="44196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One possibility: Axion BEC causes photons to lose energy: Erken, </a:t>
            </a:r>
            <a:r>
              <a:rPr lang="en-US" sz="2000" i="1">
                <a:solidFill>
                  <a:srgbClr val="FF0000"/>
                </a:solidFill>
                <a:latin typeface="Comic Sans MS" charset="0"/>
                <a:cs typeface="Comic Sans MS" charset="0"/>
              </a:rPr>
              <a:t>et al., </a:t>
            </a:r>
            <a:r>
              <a:rPr lang="en-US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PR</a:t>
            </a:r>
            <a:r>
              <a:rPr lang="en-US" sz="2000" i="1">
                <a:solidFill>
                  <a:srgbClr val="FF0000"/>
                </a:solidFill>
                <a:latin typeface="Comic Sans MS" charset="0"/>
                <a:cs typeface="Comic Sans MS" charset="0"/>
              </a:rPr>
              <a:t>L </a:t>
            </a:r>
            <a:r>
              <a:rPr lang="en-US" sz="2000" b="1">
                <a:solidFill>
                  <a:srgbClr val="FF0000"/>
                </a:solidFill>
                <a:latin typeface="Comic Sans MS" charset="0"/>
                <a:cs typeface="Comic Sans MS" charset="0"/>
              </a:rPr>
              <a:t>108, </a:t>
            </a:r>
            <a:r>
              <a:rPr lang="en-US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061304 (2012). 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srgbClr val="000090"/>
                </a:solidFill>
                <a:latin typeface="Comic Sans MS" charset="0"/>
                <a:cs typeface="Comic Sans MS" charset="0"/>
              </a:rPr>
              <a:t>But this creates a problem with the deuterium abundance. 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srgbClr val="FF0000"/>
                </a:solidFill>
                <a:latin typeface="Comic Sans MS" charset="0"/>
                <a:cs typeface="Comic Sans MS" charset="0"/>
              </a:rPr>
              <a:t>Solution: Introduce particles that decay into non-thermal photons. Kusakabe, Balantekin, Kajino and Pehlivan, </a:t>
            </a:r>
            <a:r>
              <a:rPr lang="en-US" sz="2000">
                <a:solidFill>
                  <a:srgbClr val="000090"/>
                </a:solidFill>
                <a:latin typeface="Comic Sans MS" charset="0"/>
                <a:cs typeface="Comic Sans MS" charset="0"/>
              </a:rPr>
              <a:t>arXiv:1202.5603 [astro-ph.CO]. </a:t>
            </a:r>
          </a:p>
          <a:p>
            <a:pPr>
              <a:buFont typeface="Arial" charset="0"/>
              <a:buChar char="•"/>
            </a:pPr>
            <a:endParaRPr lang="en-US" sz="200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657" y="-8431"/>
            <a:ext cx="5333462" cy="6903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3255" y="389467"/>
            <a:ext cx="5135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omic Sans MS"/>
                <a:cs typeface="Comic Sans MS"/>
              </a:rPr>
              <a:t>The core-collapse supernovae</a:t>
            </a:r>
            <a:endParaRPr lang="en-US" sz="28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0436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" y="622286"/>
            <a:ext cx="2780300" cy="5713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51" y="2980447"/>
            <a:ext cx="744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3D</a:t>
            </a:r>
            <a:endParaRPr lang="en-US" sz="24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757" y="3601344"/>
            <a:ext cx="3398636" cy="2852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475" y="838"/>
            <a:ext cx="3344106" cy="3511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6050" y="5800223"/>
            <a:ext cx="744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2D</a:t>
            </a:r>
            <a:endParaRPr lang="en-US" sz="24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167" y="6337506"/>
            <a:ext cx="136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Princeton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8400" y="-62805"/>
            <a:ext cx="119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ORNL/UT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4254" y="6388306"/>
            <a:ext cx="91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Munich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8241" y="381999"/>
            <a:ext cx="2705959" cy="230832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Development </a:t>
            </a:r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of 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2D </a:t>
            </a:r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and 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3D </a:t>
            </a:r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models for core-collapse 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supernovae: Complex </a:t>
            </a:r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interplay between 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turbulence, </a:t>
            </a:r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neutrino 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physics and </a:t>
            </a:r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thermonuclear 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reactions. 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11" name="Picture 10" descr="Co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89" y="2717817"/>
            <a:ext cx="2944368" cy="388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42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6" y="792698"/>
            <a:ext cx="437832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2201296" y="346075"/>
            <a:ext cx="4495800" cy="4159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r-process </a:t>
            </a:r>
            <a:r>
              <a:rPr lang="en-US" sz="2800" dirty="0" err="1">
                <a:solidFill>
                  <a:srgbClr val="FF0000"/>
                </a:solidFill>
                <a:latin typeface="Comic Sans MS" charset="0"/>
              </a:rPr>
              <a:t>nucleosynthesis</a:t>
            </a:r>
            <a:endParaRPr lang="en-US" sz="28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2523077" y="1262057"/>
            <a:ext cx="22098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srgbClr val="800040"/>
                </a:solidFill>
                <a:latin typeface="Comic Sans MS" charset="0"/>
              </a:rPr>
              <a:t>[Fe/H] ≈ -3.1</a:t>
            </a:r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745148" y="6129809"/>
            <a:ext cx="3708312" cy="64633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rgbClr val="000080"/>
                </a:solidFill>
                <a:latin typeface="Comic Sans MS" charset="0"/>
              </a:rPr>
              <a:t>A &gt; 100 abundance pattern fits the solar abundances well.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807" y="1253042"/>
            <a:ext cx="317584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7668" y="6282206"/>
            <a:ext cx="334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660066"/>
                </a:solidFill>
                <a:cs typeface="Comic Sans MS" charset="0"/>
              </a:rPr>
              <a:t>Roederer</a:t>
            </a:r>
            <a:r>
              <a:rPr lang="en-US" sz="1400" dirty="0" smtClean="0">
                <a:solidFill>
                  <a:srgbClr val="660066"/>
                </a:solidFill>
                <a:cs typeface="Comic Sans MS" charset="0"/>
              </a:rPr>
              <a:t> </a:t>
            </a:r>
            <a:r>
              <a:rPr lang="en-US" sz="1400" i="1" dirty="0">
                <a:solidFill>
                  <a:srgbClr val="660066"/>
                </a:solidFill>
                <a:cs typeface="Comic Sans MS" charset="0"/>
              </a:rPr>
              <a:t>et al</a:t>
            </a:r>
            <a:r>
              <a:rPr lang="en-US" sz="1400" dirty="0">
                <a:solidFill>
                  <a:srgbClr val="660066"/>
                </a:solidFill>
                <a:cs typeface="Comic Sans MS" charset="0"/>
              </a:rPr>
              <a:t>., Ap. J. </a:t>
            </a:r>
            <a:r>
              <a:rPr lang="en-US" sz="1400" dirty="0" err="1">
                <a:solidFill>
                  <a:srgbClr val="660066"/>
                </a:solidFill>
                <a:cs typeface="Comic Sans MS" charset="0"/>
              </a:rPr>
              <a:t>Lett</a:t>
            </a:r>
            <a:r>
              <a:rPr lang="en-US" sz="1400" dirty="0">
                <a:solidFill>
                  <a:srgbClr val="660066"/>
                </a:solidFill>
                <a:cs typeface="Comic Sans MS" charset="0"/>
              </a:rPr>
              <a:t>. </a:t>
            </a:r>
            <a:r>
              <a:rPr lang="en-US" sz="1400" b="1" dirty="0">
                <a:solidFill>
                  <a:srgbClr val="660066"/>
                </a:solidFill>
                <a:cs typeface="Comic Sans MS" charset="0"/>
              </a:rPr>
              <a:t>747</a:t>
            </a:r>
            <a:r>
              <a:rPr lang="en-US" sz="1400" dirty="0">
                <a:solidFill>
                  <a:srgbClr val="660066"/>
                </a:solidFill>
                <a:cs typeface="Comic Sans MS" charset="0"/>
              </a:rPr>
              <a:t>, L8 (2012</a:t>
            </a:r>
            <a:r>
              <a:rPr lang="en-US" sz="1400" dirty="0" smtClean="0">
                <a:solidFill>
                  <a:srgbClr val="660066"/>
                </a:solidFill>
                <a:cs typeface="Comic Sans MS" charset="0"/>
              </a:rPr>
              <a:t>)</a:t>
            </a:r>
            <a:endParaRPr lang="en-US" sz="1400" dirty="0">
              <a:solidFill>
                <a:srgbClr val="660066"/>
              </a:solidFill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7500"/>
            <a:ext cx="4062413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2550"/>
            <a:ext cx="2392363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3308350"/>
            <a:ext cx="4640262" cy="34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7772400" y="4648200"/>
            <a:ext cx="1143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charset="0"/>
              </a:rPr>
              <a:t>Hans Bethe</a:t>
            </a:r>
            <a:endParaRPr lang="en-US">
              <a:latin typeface="Comic Sans MS" charset="0"/>
            </a:endParaRPr>
          </a:p>
        </p:txBody>
      </p:sp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381000" y="933450"/>
            <a:ext cx="1447800" cy="1200150"/>
          </a:xfrm>
          <a:prstGeom prst="rect">
            <a:avLst/>
          </a:prstGeom>
          <a:solidFill>
            <a:srgbClr val="FEF6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Comic Sans MS" charset="0"/>
                <a:cs typeface="Comic Sans MS" charset="0"/>
              </a:rPr>
              <a:t>How Stars Shine?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6" y="1384298"/>
            <a:ext cx="9144000" cy="427635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00738" y="287881"/>
            <a:ext cx="1380739" cy="612648"/>
          </a:xfrm>
          <a:prstGeom prst="wedgeEllipseCallout">
            <a:avLst>
              <a:gd name="adj1" fmla="val -22060"/>
              <a:gd name="adj2" fmla="val 38035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00738" y="389482"/>
            <a:ext cx="1406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observations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149600" y="203206"/>
            <a:ext cx="2658533" cy="883586"/>
          </a:xfrm>
          <a:prstGeom prst="wedgeEllipseCallout">
            <a:avLst>
              <a:gd name="adj1" fmla="val -27202"/>
              <a:gd name="adj2" fmla="val 259893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03603" y="270951"/>
            <a:ext cx="225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Model calculations for neutron-star mergers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594" y="5604939"/>
            <a:ext cx="3843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Average merger rate = 20/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Myr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37" y="5604939"/>
            <a:ext cx="3041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Comic Sans MS"/>
                <a:cs typeface="Comic Sans MS"/>
              </a:rPr>
              <a:t>Average merger rate = 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2/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Myr</a:t>
            </a:r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7984" y="491080"/>
            <a:ext cx="2116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Coalescence timescale = 1 </a:t>
            </a:r>
            <a:r>
              <a:rPr lang="en-US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Myr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3324" y="6316132"/>
            <a:ext cx="363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Argast</a:t>
            </a:r>
            <a:r>
              <a:rPr lang="en-US" dirty="0" smtClean="0">
                <a:solidFill>
                  <a:srgbClr val="660066"/>
                </a:solidFill>
              </a:rPr>
              <a:t> </a:t>
            </a:r>
            <a:r>
              <a:rPr lang="en-US" i="1" dirty="0" smtClean="0">
                <a:solidFill>
                  <a:srgbClr val="660066"/>
                </a:solidFill>
              </a:rPr>
              <a:t>et al.</a:t>
            </a:r>
            <a:r>
              <a:rPr lang="en-US" dirty="0" smtClean="0">
                <a:solidFill>
                  <a:srgbClr val="660066"/>
                </a:solidFill>
              </a:rPr>
              <a:t>, A&amp;A, </a:t>
            </a:r>
            <a:r>
              <a:rPr lang="en-US" b="1" dirty="0" smtClean="0">
                <a:solidFill>
                  <a:srgbClr val="660066"/>
                </a:solidFill>
              </a:rPr>
              <a:t>416</a:t>
            </a:r>
            <a:r>
              <a:rPr lang="en-US" dirty="0" smtClean="0">
                <a:solidFill>
                  <a:srgbClr val="660066"/>
                </a:solidFill>
              </a:rPr>
              <a:t>, 997 (2003)</a:t>
            </a:r>
            <a:endParaRPr lang="en-US" i="1" dirty="0">
              <a:solidFill>
                <a:srgbClr val="66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133" y="6316132"/>
            <a:ext cx="3335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Star formation rate?</a:t>
            </a:r>
            <a:endParaRPr 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4325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53" y="1104910"/>
            <a:ext cx="5623560" cy="44064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52571" y="1168454"/>
            <a:ext cx="914400" cy="3822185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>
            <a:off x="6671733" y="1490140"/>
            <a:ext cx="2048934" cy="700700"/>
          </a:xfrm>
          <a:prstGeom prst="wedgeRectCallout">
            <a:avLst>
              <a:gd name="adj1" fmla="val -65461"/>
              <a:gd name="adj2" fmla="val 202665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53882" y="1490140"/>
            <a:ext cx="1848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Yield of neutron star mergers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1197" y="6180663"/>
            <a:ext cx="587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SDSS Data from  Aoki </a:t>
            </a:r>
            <a:r>
              <a:rPr lang="en-US" i="1" dirty="0" smtClean="0">
                <a:solidFill>
                  <a:srgbClr val="660066"/>
                </a:solidFill>
              </a:rPr>
              <a:t>et al.</a:t>
            </a:r>
            <a:r>
              <a:rPr lang="en-US" dirty="0" smtClean="0">
                <a:solidFill>
                  <a:srgbClr val="660066"/>
                </a:solidFill>
              </a:rPr>
              <a:t>, </a:t>
            </a:r>
            <a:r>
              <a:rPr lang="en-US" dirty="0" err="1" smtClean="0">
                <a:solidFill>
                  <a:srgbClr val="660066"/>
                </a:solidFill>
              </a:rPr>
              <a:t>arXiv</a:t>
            </a:r>
            <a:r>
              <a:rPr lang="en-US" dirty="0" smtClean="0">
                <a:solidFill>
                  <a:srgbClr val="660066"/>
                </a:solidFill>
              </a:rPr>
              <a:t>: 1210.1946 [</a:t>
            </a:r>
            <a:r>
              <a:rPr lang="en-US" dirty="0" err="1" smtClean="0">
                <a:solidFill>
                  <a:srgbClr val="660066"/>
                </a:solidFill>
              </a:rPr>
              <a:t>astro-ph.SR</a:t>
            </a:r>
            <a:r>
              <a:rPr lang="en-US" dirty="0" smtClean="0">
                <a:solidFill>
                  <a:srgbClr val="660066"/>
                </a:solidFill>
              </a:rPr>
              <a:t>]</a:t>
            </a:r>
            <a:endParaRPr lang="en-US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5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609600"/>
            <a:ext cx="7862887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5519738" y="50276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3555" name="Picture 2" descr="sn1987a_d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7" b="39743"/>
          <a:stretch>
            <a:fillRect/>
          </a:stretch>
        </p:blipFill>
        <p:spPr bwMode="auto">
          <a:xfrm>
            <a:off x="76200" y="3048000"/>
            <a:ext cx="4362450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685800" y="30163"/>
            <a:ext cx="7962900" cy="57943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omic Sans MS" charset="0"/>
              </a:rPr>
              <a:t>Neutrinos from core-collapse supernovae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304800" y="5727700"/>
            <a:ext cx="8610600" cy="10541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1800">
                <a:solidFill>
                  <a:srgbClr val="000080"/>
                </a:solidFill>
                <a:latin typeface="Comic Sans MS" charset="0"/>
              </a:rPr>
              <a:t>M</a:t>
            </a:r>
            <a:r>
              <a:rPr lang="en-US" sz="1800" baseline="-25000">
                <a:solidFill>
                  <a:srgbClr val="000080"/>
                </a:solidFill>
                <a:latin typeface="Comic Sans MS" charset="0"/>
              </a:rPr>
              <a:t>prog</a:t>
            </a:r>
            <a:r>
              <a:rPr lang="en-US" sz="1800">
                <a:solidFill>
                  <a:srgbClr val="000080"/>
                </a:solidFill>
                <a:latin typeface="Comic Sans MS" charset="0"/>
              </a:rPr>
              <a:t> ≥  8 M</a:t>
            </a:r>
            <a:r>
              <a:rPr lang="en-US" sz="1800" baseline="-25000">
                <a:solidFill>
                  <a:srgbClr val="000080"/>
                </a:solidFill>
                <a:latin typeface="Comic Sans MS" charset="0"/>
              </a:rPr>
              <a:t>sun</a:t>
            </a:r>
            <a:r>
              <a:rPr lang="en-US" sz="1800">
                <a:solidFill>
                  <a:srgbClr val="000080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rgbClr val="000080"/>
                </a:solidFill>
                <a:latin typeface="Comic Sans MS" charset="0"/>
                <a:sym typeface="Symbol" charset="0"/>
              </a:rPr>
              <a:t> E ≈ 10</a:t>
            </a:r>
            <a:r>
              <a:rPr lang="en-US" sz="1800" baseline="30000">
                <a:solidFill>
                  <a:srgbClr val="000080"/>
                </a:solidFill>
                <a:latin typeface="Comic Sans MS" charset="0"/>
                <a:sym typeface="Symbol" charset="0"/>
              </a:rPr>
              <a:t>53</a:t>
            </a:r>
            <a:r>
              <a:rPr lang="en-US" sz="1800">
                <a:solidFill>
                  <a:srgbClr val="000080"/>
                </a:solidFill>
                <a:latin typeface="Comic Sans MS" charset="0"/>
                <a:sym typeface="Symbol" charset="0"/>
              </a:rPr>
              <a:t> ergs ≈ 10</a:t>
            </a:r>
            <a:r>
              <a:rPr lang="en-US" sz="1800" baseline="30000">
                <a:solidFill>
                  <a:srgbClr val="000080"/>
                </a:solidFill>
                <a:latin typeface="Comic Sans MS" charset="0"/>
                <a:sym typeface="Symbol" charset="0"/>
              </a:rPr>
              <a:t>59</a:t>
            </a:r>
            <a:r>
              <a:rPr lang="en-US" sz="1800">
                <a:solidFill>
                  <a:srgbClr val="000080"/>
                </a:solidFill>
                <a:latin typeface="Comic Sans MS" charset="0"/>
                <a:sym typeface="Symbol" charset="0"/>
              </a:rPr>
              <a:t> MeV</a:t>
            </a:r>
            <a:endParaRPr lang="en-US" sz="1800" baseline="30000">
              <a:solidFill>
                <a:srgbClr val="000080"/>
              </a:solidFill>
              <a:latin typeface="Comic Sans MS" charset="0"/>
              <a:sym typeface="Symbol" charset="0"/>
            </a:endParaRP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1800">
                <a:solidFill>
                  <a:srgbClr val="000080"/>
                </a:solidFill>
                <a:latin typeface="Comic Sans MS" charset="0"/>
                <a:sym typeface="Symbol" charset="0"/>
              </a:rPr>
              <a:t>99% of the energy is carried away by neutrinos and antineutrinos with          10 ≤ E</a:t>
            </a:r>
            <a:r>
              <a:rPr lang="en-US" sz="1800" baseline="-25000">
                <a:solidFill>
                  <a:srgbClr val="000080"/>
                </a:solidFill>
                <a:latin typeface="Comic Sans MS" charset="0"/>
                <a:sym typeface="Symbol" charset="0"/>
              </a:rPr>
              <a:t></a:t>
            </a:r>
            <a:r>
              <a:rPr lang="en-US" sz="1800">
                <a:solidFill>
                  <a:srgbClr val="000080"/>
                </a:solidFill>
                <a:latin typeface="Comic Sans MS" charset="0"/>
                <a:sym typeface="Symbol" charset="0"/>
              </a:rPr>
              <a:t> ≤ 30 MeV   </a:t>
            </a:r>
            <a:r>
              <a:rPr lang="en-US" sz="1800">
                <a:solidFill>
                  <a:srgbClr val="400080"/>
                </a:solidFill>
                <a:latin typeface="Comic Sans MS" charset="0"/>
                <a:sym typeface="Symbol" charset="0"/>
              </a:rPr>
              <a:t>10</a:t>
            </a:r>
            <a:r>
              <a:rPr lang="en-US" sz="1800" baseline="30000">
                <a:solidFill>
                  <a:srgbClr val="400080"/>
                </a:solidFill>
                <a:latin typeface="Comic Sans MS" charset="0"/>
                <a:sym typeface="Symbol" charset="0"/>
              </a:rPr>
              <a:t>58 </a:t>
            </a:r>
            <a:r>
              <a:rPr lang="en-US" sz="1800">
                <a:solidFill>
                  <a:srgbClr val="400080"/>
                </a:solidFill>
                <a:latin typeface="Comic Sans MS" charset="0"/>
                <a:sym typeface="Symbol" charset="0"/>
              </a:rPr>
              <a:t>neutrinos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95600"/>
            <a:ext cx="4437063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457200" y="604838"/>
            <a:ext cx="8305800" cy="46196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Comic Sans MS" charset="0"/>
                <a:cs typeface="Comic Sans MS" charset="0"/>
              </a:rPr>
              <a:t>Neutrinos dominate the energetics of core-collapse SN </a:t>
            </a:r>
          </a:p>
        </p:txBody>
      </p:sp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304800" y="1806575"/>
            <a:ext cx="5638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>
                <a:solidFill>
                  <a:srgbClr val="000090"/>
                </a:solidFill>
                <a:latin typeface="Comic Sans MS" charset="0"/>
                <a:cs typeface="Comic Sans MS" charset="0"/>
              </a:rPr>
              <a:t>Total optical and kinetic energy = 10</a:t>
            </a:r>
            <a:r>
              <a:rPr lang="en-US" sz="2000" baseline="30000">
                <a:solidFill>
                  <a:srgbClr val="000090"/>
                </a:solidFill>
                <a:latin typeface="Comic Sans MS" charset="0"/>
                <a:cs typeface="Comic Sans MS" charset="0"/>
              </a:rPr>
              <a:t>51 </a:t>
            </a:r>
            <a:r>
              <a:rPr lang="en-US" sz="2000">
                <a:solidFill>
                  <a:srgbClr val="000090"/>
                </a:solidFill>
                <a:latin typeface="Comic Sans MS" charset="0"/>
                <a:cs typeface="Comic Sans MS" charset="0"/>
              </a:rPr>
              <a:t>ergs</a:t>
            </a:r>
          </a:p>
          <a:p>
            <a:pPr algn="ctr"/>
            <a:endParaRPr lang="en-US" sz="200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algn="ctr"/>
            <a:r>
              <a:rPr lang="en-US" sz="2000">
                <a:solidFill>
                  <a:srgbClr val="000090"/>
                </a:solidFill>
                <a:latin typeface="Comic Sans MS" charset="0"/>
                <a:cs typeface="Comic Sans MS" charset="0"/>
              </a:rPr>
              <a:t>Total energy carried by neutrinos = 10</a:t>
            </a:r>
            <a:r>
              <a:rPr lang="en-US" sz="2000" baseline="30000">
                <a:solidFill>
                  <a:srgbClr val="000090"/>
                </a:solidFill>
                <a:latin typeface="Comic Sans MS" charset="0"/>
                <a:cs typeface="Comic Sans MS" charset="0"/>
              </a:rPr>
              <a:t>53</a:t>
            </a:r>
            <a:r>
              <a:rPr lang="en-US" sz="2000">
                <a:solidFill>
                  <a:srgbClr val="000090"/>
                </a:solidFill>
                <a:latin typeface="Comic Sans MS" charset="0"/>
                <a:cs typeface="Comic Sans MS" charset="0"/>
              </a:rPr>
              <a:t> ergs</a:t>
            </a:r>
            <a:endParaRPr lang="en-US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" name="Oval Callout 3"/>
          <p:cNvSpPr/>
          <p:nvPr/>
        </p:nvSpPr>
        <p:spPr bwMode="auto">
          <a:xfrm>
            <a:off x="6629400" y="1143000"/>
            <a:ext cx="2286000" cy="685800"/>
          </a:xfrm>
          <a:prstGeom prst="wedgeEllipseCallout">
            <a:avLst>
              <a:gd name="adj1" fmla="val -91918"/>
              <a:gd name="adj2" fmla="val 78428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n-US" sz="1400" dirty="0">
                <a:solidFill>
                  <a:srgbClr val="000080"/>
                </a:solidFill>
              </a:rPr>
              <a:t>Explosion only 1% of total energy</a:t>
            </a:r>
          </a:p>
        </p:txBody>
      </p:sp>
      <p:sp>
        <p:nvSpPr>
          <p:cNvPr id="25604" name="Oval Callout 4"/>
          <p:cNvSpPr>
            <a:spLocks noChangeArrowheads="1"/>
          </p:cNvSpPr>
          <p:nvPr/>
        </p:nvSpPr>
        <p:spPr bwMode="auto">
          <a:xfrm>
            <a:off x="6477000" y="2362200"/>
            <a:ext cx="2362200" cy="612775"/>
          </a:xfrm>
          <a:prstGeom prst="wedgeEllipseCallout">
            <a:avLst>
              <a:gd name="adj1" fmla="val -76329"/>
              <a:gd name="adj2" fmla="val -11051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400">
                <a:solidFill>
                  <a:srgbClr val="FF0000"/>
                </a:solidFill>
              </a:rPr>
              <a:t>10% of star’s rest mass</a:t>
            </a:r>
          </a:p>
        </p:txBody>
      </p:sp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1816100" y="3352800"/>
          <a:ext cx="56515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" name="Equation" r:id="rId3" imgW="2946400" imgH="508000" progId="Equation.3">
                  <p:embed/>
                </p:oleObj>
              </mc:Choice>
              <mc:Fallback>
                <p:oleObj name="Equation" r:id="rId3" imgW="29464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100" y="3352800"/>
                        <a:ext cx="5651500" cy="9747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9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62200" y="4552950"/>
            <a:ext cx="4572000" cy="400050"/>
          </a:xfrm>
          <a:prstGeom prst="rect">
            <a:avLst/>
          </a:prstGeom>
          <a:solidFill>
            <a:srgbClr val="CCFFCC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Neutrino diffusion time, </a:t>
            </a:r>
            <a:r>
              <a:rPr lang="en-US" sz="20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t</a:t>
            </a:r>
            <a:r>
              <a:rPr lang="en-US" sz="2000" baseline="-250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 ~ 2-10 s</a:t>
            </a:r>
          </a:p>
        </p:txBody>
      </p:sp>
      <p:graphicFrame>
        <p:nvGraphicFramePr>
          <p:cNvPr id="25607" name="Object 7"/>
          <p:cNvGraphicFramePr>
            <a:graphicFrameLocks noChangeAspect="1"/>
          </p:cNvGraphicFramePr>
          <p:nvPr/>
        </p:nvGraphicFramePr>
        <p:xfrm>
          <a:off x="2697163" y="5334000"/>
          <a:ext cx="4008437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Equation" r:id="rId5" imgW="1917700" imgH="444500" progId="Equation.3">
                  <p:embed/>
                </p:oleObj>
              </mc:Choice>
              <mc:Fallback>
                <p:oleObj name="Equation" r:id="rId5" imgW="1917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7163" y="5334000"/>
                        <a:ext cx="4008437" cy="92868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"/>
          <p:cNvSpPr txBox="1">
            <a:spLocks noChangeArrowheads="1"/>
          </p:cNvSpPr>
          <p:nvPr/>
        </p:nvSpPr>
        <p:spPr bwMode="auto">
          <a:xfrm>
            <a:off x="457200" y="533400"/>
            <a:ext cx="81534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Comic Sans MS" charset="0"/>
                <a:cs typeface="Comic Sans MS" charset="0"/>
              </a:rPr>
              <a:t>Core-collapse supernovae are very sensitive to </a:t>
            </a:r>
            <a:r>
              <a:rPr lang="en-US">
                <a:solidFill>
                  <a:srgbClr val="FF0000"/>
                </a:solidFill>
                <a:latin typeface="Symbol" charset="0"/>
                <a:cs typeface="Symbol" charset="0"/>
              </a:rPr>
              <a:t>n</a:t>
            </a:r>
            <a:r>
              <a:rPr lang="en-US">
                <a:solidFill>
                  <a:srgbClr val="FF0000"/>
                </a:solidFill>
                <a:latin typeface="Comic Sans MS" charset="0"/>
                <a:cs typeface="Comic Sans MS" charset="0"/>
              </a:rPr>
              <a:t> physics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295400"/>
            <a:ext cx="8382000" cy="1631950"/>
          </a:xfrm>
          <a:prstGeom prst="rect">
            <a:avLst/>
          </a:prstGeom>
          <a:solidFill>
            <a:srgbClr val="CCFFCC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Gravitational collapse yields very large values of the Fermi energy for electrons and </a:t>
            </a:r>
            <a:r>
              <a:rPr lang="en-US" sz="20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 err="1">
                <a:solidFill>
                  <a:srgbClr val="000090"/>
                </a:solidFill>
                <a:latin typeface="Comic Sans MS"/>
                <a:cs typeface="Comic Sans MS"/>
              </a:rPr>
              <a:t>e</a:t>
            </a:r>
            <a:r>
              <a:rPr lang="en-US" sz="2000" dirty="0" err="1">
                <a:solidFill>
                  <a:srgbClr val="000090"/>
                </a:solidFill>
                <a:latin typeface="Comic Sans MS"/>
                <a:cs typeface="Comic Sans MS"/>
              </a:rPr>
              <a:t>’s</a:t>
            </a: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 (~10</a:t>
            </a:r>
            <a:r>
              <a:rPr lang="en-US" sz="2000" baseline="30000" dirty="0">
                <a:solidFill>
                  <a:srgbClr val="000090"/>
                </a:solidFill>
                <a:latin typeface="Comic Sans MS"/>
                <a:cs typeface="Comic Sans MS"/>
              </a:rPr>
              <a:t>57</a:t>
            </a: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 units of electron lepton number). </a:t>
            </a:r>
            <a:r>
              <a:rPr lang="en-US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’s</a:t>
            </a:r>
            <a:r>
              <a:rPr lang="en-US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and </a:t>
            </a:r>
            <a:r>
              <a:rPr lang="en-US" sz="20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2000" baseline="-250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t</a:t>
            </a:r>
            <a:r>
              <a:rPr lang="en-US" sz="2000" dirty="0" err="1">
                <a:solidFill>
                  <a:srgbClr val="000090"/>
                </a:solidFill>
                <a:latin typeface="Comic Sans MS"/>
                <a:cs typeface="Comic Sans MS"/>
              </a:rPr>
              <a:t>’s</a:t>
            </a: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 are pair-produced, so they carry no </a:t>
            </a:r>
            <a:r>
              <a:rPr lang="en-US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 or </a:t>
            </a:r>
            <a:r>
              <a:rPr lang="en-US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t </a:t>
            </a: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lepton number. Any process that changes neutrino flavor could increase electron capture and reduce electron lepton number.</a:t>
            </a: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2305050" y="5334000"/>
          <a:ext cx="203835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1" name="Equation" r:id="rId3" imgW="1054100" imgH="469900" progId="Equation.3">
                  <p:embed/>
                </p:oleObj>
              </mc:Choice>
              <mc:Fallback>
                <p:oleObj name="Equation" r:id="rId3" imgW="1054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050" y="5334000"/>
                        <a:ext cx="2038350" cy="908050"/>
                      </a:xfrm>
                      <a:prstGeom prst="rect">
                        <a:avLst/>
                      </a:prstGeom>
                      <a:solidFill>
                        <a:srgbClr val="DAEDEF"/>
                      </a:solidFill>
                      <a:ln w="9525">
                        <a:solidFill>
                          <a:srgbClr val="00009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3048000"/>
            <a:ext cx="8382000" cy="1016000"/>
          </a:xfrm>
          <a:prstGeom prst="rect">
            <a:avLst/>
          </a:prstGeom>
          <a:solidFill>
            <a:srgbClr val="CCFFCC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Almost the entire gravitational binding energy of the progenitor star is emitted in neutrinos. Neutrinos transport entropy and the lepton number.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241800"/>
            <a:ext cx="8382000" cy="1016000"/>
          </a:xfrm>
          <a:prstGeom prst="rect">
            <a:avLst/>
          </a:prstGeom>
          <a:solidFill>
            <a:srgbClr val="CCFFCC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Electron fraction, or equivalently neutron-to-proton ratio (the controlling parameter for </a:t>
            </a:r>
            <a:r>
              <a:rPr lang="en-US" sz="2000" dirty="0" err="1">
                <a:solidFill>
                  <a:srgbClr val="000090"/>
                </a:solidFill>
                <a:latin typeface="Comic Sans MS"/>
                <a:cs typeface="Comic Sans MS"/>
              </a:rPr>
              <a:t>nucleosynthesis</a:t>
            </a:r>
            <a:r>
              <a:rPr lang="en-US" sz="2000" dirty="0">
                <a:solidFill>
                  <a:srgbClr val="000090"/>
                </a:solidFill>
                <a:latin typeface="Comic Sans MS"/>
                <a:cs typeface="Comic Sans MS"/>
              </a:rPr>
              <a:t>) is determined by the neutrino capture rates: </a:t>
            </a:r>
          </a:p>
        </p:txBody>
      </p:sp>
      <p:graphicFrame>
        <p:nvGraphicFramePr>
          <p:cNvPr id="26630" name="Object 6"/>
          <p:cNvGraphicFramePr>
            <a:graphicFrameLocks noChangeAspect="1"/>
          </p:cNvGraphicFramePr>
          <p:nvPr/>
        </p:nvGraphicFramePr>
        <p:xfrm>
          <a:off x="4876800" y="5340350"/>
          <a:ext cx="203835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Equation" r:id="rId5" imgW="1054100" imgH="469900" progId="Equation.3">
                  <p:embed/>
                </p:oleObj>
              </mc:Choice>
              <mc:Fallback>
                <p:oleObj name="Equation" r:id="rId5" imgW="1054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340350"/>
                        <a:ext cx="2038350" cy="908050"/>
                      </a:xfrm>
                      <a:prstGeom prst="rect">
                        <a:avLst/>
                      </a:prstGeom>
                      <a:solidFill>
                        <a:srgbClr val="DAEDEF"/>
                      </a:solidFill>
                      <a:ln w="9525">
                        <a:solidFill>
                          <a:srgbClr val="00009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1500"/>
            <a:ext cx="4102100" cy="113030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05000"/>
            <a:ext cx="2819400" cy="100330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685800" y="2982913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If alpha particles are present</a:t>
            </a: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5410200" y="2895600"/>
            <a:ext cx="381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If alpha particles are absent</a:t>
            </a:r>
          </a:p>
        </p:txBody>
      </p:sp>
      <p:pic>
        <p:nvPicPr>
          <p:cNvPr id="778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3695700"/>
            <a:ext cx="4259262" cy="108267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190500" y="5105400"/>
            <a:ext cx="4914900" cy="70788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If Y</a:t>
            </a:r>
            <a:r>
              <a:rPr lang="en-US" sz="2000" baseline="-25000" dirty="0">
                <a:solidFill>
                  <a:srgbClr val="000080"/>
                </a:solidFill>
                <a:latin typeface="Comic Sans MS"/>
                <a:cs typeface="Comic Sans MS"/>
              </a:rPr>
              <a:t>e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</a:rPr>
              <a:t>(0)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 &lt; 1/2, non-zero X</a:t>
            </a:r>
            <a:r>
              <a:rPr lang="en-US" sz="2000" baseline="-25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 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increases Y</a:t>
            </a:r>
            <a:r>
              <a:rPr lang="en-US" sz="2000" baseline="-25000" dirty="0">
                <a:solidFill>
                  <a:srgbClr val="000080"/>
                </a:solidFill>
                <a:latin typeface="Comic Sans MS"/>
                <a:cs typeface="Comic Sans MS"/>
              </a:rPr>
              <a:t>e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. If Y</a:t>
            </a:r>
            <a:r>
              <a:rPr lang="en-US" sz="2000" baseline="-25000" dirty="0">
                <a:solidFill>
                  <a:srgbClr val="000080"/>
                </a:solidFill>
                <a:latin typeface="Comic Sans MS"/>
                <a:cs typeface="Comic Sans MS"/>
              </a:rPr>
              <a:t>e</a:t>
            </a:r>
            <a:r>
              <a:rPr lang="en-US" sz="2000" baseline="30000" dirty="0">
                <a:solidFill>
                  <a:srgbClr val="000080"/>
                </a:solidFill>
                <a:latin typeface="Comic Sans MS"/>
                <a:cs typeface="Comic Sans MS"/>
              </a:rPr>
              <a:t>(0)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</a:rPr>
              <a:t> &gt; 1/2, non-zero X</a:t>
            </a:r>
            <a:r>
              <a:rPr lang="en-US" sz="2000" baseline="-25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</a:t>
            </a:r>
            <a:r>
              <a:rPr lang="en-US" sz="2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decreases Y</a:t>
            </a:r>
            <a:r>
              <a:rPr lang="en-US" sz="2000" baseline="-25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e. </a:t>
            </a:r>
          </a:p>
        </p:txBody>
      </p:sp>
      <p:sp>
        <p:nvSpPr>
          <p:cNvPr id="77834" name="AutoShape 10"/>
          <p:cNvSpPr>
            <a:spLocks noChangeArrowheads="1"/>
          </p:cNvSpPr>
          <p:nvPr/>
        </p:nvSpPr>
        <p:spPr bwMode="auto">
          <a:xfrm>
            <a:off x="5105400" y="5334000"/>
            <a:ext cx="520700" cy="301625"/>
          </a:xfrm>
          <a:prstGeom prst="rightArrow">
            <a:avLst>
              <a:gd name="adj1" fmla="val 50000"/>
              <a:gd name="adj2" fmla="val 43158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5791200" y="5057775"/>
            <a:ext cx="2209800" cy="707886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800040"/>
                </a:solidFill>
                <a:latin typeface="Comic Sans MS"/>
                <a:cs typeface="Comic Sans MS"/>
              </a:rPr>
              <a:t>Non-zero X</a:t>
            </a:r>
            <a:r>
              <a:rPr lang="en-US" sz="2000" baseline="-25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</a:t>
            </a:r>
            <a:r>
              <a:rPr lang="en-US" baseline="-25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</a:t>
            </a:r>
            <a:r>
              <a:rPr lang="en-US" sz="2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pushes Y</a:t>
            </a:r>
            <a:r>
              <a:rPr lang="en-US" sz="2000" baseline="-25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e </a:t>
            </a:r>
            <a:r>
              <a:rPr lang="en-US" sz="2000" dirty="0">
                <a:solidFill>
                  <a:srgbClr val="800040"/>
                </a:solidFill>
                <a:latin typeface="Comic Sans MS"/>
                <a:cs typeface="Comic Sans MS"/>
                <a:sym typeface="Symbol" charset="0"/>
              </a:rPr>
              <a:t>to 1/2</a:t>
            </a:r>
            <a:endParaRPr lang="en-US" baseline="-25000" dirty="0">
              <a:solidFill>
                <a:srgbClr val="000080"/>
              </a:solidFill>
              <a:latin typeface="Comic Sans MS"/>
              <a:cs typeface="Comic Sans MS"/>
              <a:sym typeface="Symbol" charset="0"/>
            </a:endParaRP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5867400" y="5943600"/>
            <a:ext cx="2057400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Alpha effect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2733" y="118537"/>
            <a:ext cx="784860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Neutrino spallation on alphas produce too many seed nuclei and too few free neutrons (wrecks the r-process at especially high entropy)</a:t>
            </a:r>
          </a:p>
          <a:p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</a:t>
            </a:r>
            <a:r>
              <a:rPr lang="en-US" baseline="-25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e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+ n  p + e</a:t>
            </a:r>
            <a:r>
              <a:rPr lang="en-US" baseline="30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- 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</a:rPr>
              <a:t>                   + n 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 d + 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 (pushes Y</a:t>
            </a:r>
            <a:r>
              <a:rPr lang="en-US" baseline="-25000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e</a:t>
            </a:r>
            <a:r>
              <a:rPr lang="en-US" dirty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 toward 0.5</a:t>
            </a:r>
            <a:r>
              <a:rPr lang="en-US" dirty="0" smtClean="0">
                <a:solidFill>
                  <a:srgbClr val="000080"/>
                </a:solidFill>
                <a:latin typeface="Comic Sans MS"/>
                <a:cs typeface="Comic Sans MS"/>
                <a:sym typeface="Symbol" charset="0"/>
              </a:rPr>
              <a:t>)</a:t>
            </a:r>
            <a:endParaRPr lang="en-US" dirty="0">
              <a:solidFill>
                <a:srgbClr val="000080"/>
              </a:solidFill>
              <a:latin typeface="Comic Sans MS"/>
              <a:cs typeface="Comic Sans MS"/>
              <a:sym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40915" r="5884" b="2728"/>
          <a:stretch>
            <a:fillRect/>
          </a:stretch>
        </p:blipFill>
        <p:spPr bwMode="auto">
          <a:xfrm>
            <a:off x="4321175" y="76200"/>
            <a:ext cx="4518025" cy="36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t="13638" r="3529"/>
          <a:stretch>
            <a:fillRect/>
          </a:stretch>
        </p:blipFill>
        <p:spPr bwMode="auto">
          <a:xfrm rot="5420565">
            <a:off x="4788694" y="3110706"/>
            <a:ext cx="3073400" cy="442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381000" y="5637213"/>
            <a:ext cx="3886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80"/>
                </a:solidFill>
                <a:latin typeface="Comic Sans MS" charset="0"/>
              </a:rPr>
              <a:t>McLaughlin, Fetter, Balantekin, Fuller, Astropart. Phys., 18, 433 (2003)</a:t>
            </a: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685800" y="5089525"/>
            <a:ext cx="2819400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Comic Sans MS" charset="0"/>
              </a:rPr>
              <a:t>Active-sterile mixing</a:t>
            </a:r>
          </a:p>
        </p:txBody>
      </p:sp>
      <p:pic>
        <p:nvPicPr>
          <p:cNvPr id="1075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76200"/>
            <a:ext cx="4148137" cy="358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9" name="AutoShape 9"/>
          <p:cNvSpPr>
            <a:spLocks noChangeArrowheads="1"/>
          </p:cNvSpPr>
          <p:nvPr/>
        </p:nvSpPr>
        <p:spPr bwMode="auto">
          <a:xfrm flipV="1">
            <a:off x="1752600" y="3886200"/>
            <a:ext cx="1828800" cy="609600"/>
          </a:xfrm>
          <a:prstGeom prst="wedgeEllipseCallout">
            <a:avLst>
              <a:gd name="adj1" fmla="val -65366"/>
              <a:gd name="adj2" fmla="val 175519"/>
            </a:avLst>
          </a:prstGeom>
          <a:solidFill>
            <a:srgbClr val="FF8000">
              <a:alpha val="53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2000">
                <a:solidFill>
                  <a:srgbClr val="800040"/>
                </a:solidFill>
                <a:latin typeface="Comic Sans MS" charset="0"/>
              </a:rPr>
              <a:t>Alpha effect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228600" y="143941"/>
            <a:ext cx="8686800" cy="46166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omic Sans MS"/>
                <a:cs typeface="Comic Sans MS"/>
              </a:rPr>
              <a:t>Can neutrino magnetic moment help with the alpha problem?</a:t>
            </a:r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14" y="660408"/>
            <a:ext cx="6591608" cy="536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228600" y="949339"/>
            <a:ext cx="2336814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80004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No!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For Dirac neutrinos     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sym typeface="Symbol" charset="0"/>
              </a:rPr>
              <a:t></a:t>
            </a:r>
            <a:r>
              <a:rPr lang="en-US" sz="2000" baseline="-25000" dirty="0" err="1">
                <a:solidFill>
                  <a:srgbClr val="000080"/>
                </a:solidFill>
                <a:latin typeface="Comic Sans MS" charset="0"/>
                <a:sym typeface="Symbol" charset="0"/>
              </a:rPr>
              <a:t>eL</a:t>
            </a:r>
            <a:r>
              <a:rPr lang="en-US" sz="2000" dirty="0">
                <a:solidFill>
                  <a:srgbClr val="000080"/>
                </a:solidFill>
                <a:latin typeface="Comic Sans MS" charset="0"/>
                <a:sym typeface="Symbol" charset="0"/>
              </a:rPr>
              <a:t> sterile states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  <a:latin typeface="Comic Sans MS" charset="0"/>
                <a:sym typeface="Symbol" charset="0"/>
              </a:rPr>
              <a:t>Both neutrinos and antineutrinos are reduced and the electron fraction increases!</a:t>
            </a: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000080"/>
              </a:solidFill>
              <a:latin typeface="Comic Sans MS" charset="0"/>
              <a:sym typeface="Symbol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800040"/>
                </a:solidFill>
                <a:latin typeface="Comic Sans MS" charset="0"/>
                <a:sym typeface="Symbol" charset="0"/>
              </a:rPr>
              <a:t>Balantekin, Volpe, </a:t>
            </a:r>
            <a:r>
              <a:rPr lang="en-US" sz="2000" dirty="0" err="1">
                <a:solidFill>
                  <a:srgbClr val="800040"/>
                </a:solidFill>
                <a:latin typeface="Comic Sans MS" charset="0"/>
                <a:sym typeface="Symbol" charset="0"/>
              </a:rPr>
              <a:t>Welzel</a:t>
            </a:r>
            <a:r>
              <a:rPr lang="en-US" sz="2000" dirty="0">
                <a:solidFill>
                  <a:srgbClr val="800040"/>
                </a:solidFill>
                <a:latin typeface="Comic Sans MS" charset="0"/>
                <a:sym typeface="Symbol" charset="0"/>
              </a:rPr>
              <a:t>, JCAP 09 (2007).</a:t>
            </a:r>
            <a:endParaRPr lang="en-US" sz="2000" dirty="0">
              <a:solidFill>
                <a:srgbClr val="80004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4419600" y="5791200"/>
            <a:ext cx="472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0080"/>
                </a:solidFill>
                <a:latin typeface="Comic Sans MS" charset="0"/>
              </a:rPr>
              <a:t>4 km away from the neutron star surface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/>
          <p:cNvSpPr txBox="1">
            <a:spLocks noChangeArrowheads="1"/>
          </p:cNvSpPr>
          <p:nvPr/>
        </p:nvSpPr>
        <p:spPr bwMode="auto">
          <a:xfrm>
            <a:off x="1981200" y="219075"/>
            <a:ext cx="5486400" cy="461963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CC0000"/>
                </a:solidFill>
                <a:latin typeface="Comic Sans MS" charset="0"/>
              </a:rPr>
              <a:t>Extending the MSW effect</a:t>
            </a:r>
          </a:p>
        </p:txBody>
      </p:sp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381000" y="812800"/>
            <a:ext cx="8229600" cy="863600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80"/>
                </a:solidFill>
                <a:latin typeface="Comic Sans MS" charset="0"/>
              </a:rPr>
              <a:t>In vacuum:       E</a:t>
            </a:r>
            <a:r>
              <a:rPr lang="en-US" sz="2000" baseline="30000">
                <a:solidFill>
                  <a:srgbClr val="000080"/>
                </a:solidFill>
                <a:latin typeface="Comic Sans MS" charset="0"/>
              </a:rPr>
              <a:t>2</a:t>
            </a:r>
            <a:r>
              <a:rPr lang="en-US" sz="2000">
                <a:solidFill>
                  <a:srgbClr val="000080"/>
                </a:solidFill>
                <a:latin typeface="Comic Sans MS" charset="0"/>
              </a:rPr>
              <a:t> = p</a:t>
            </a:r>
            <a:r>
              <a:rPr lang="en-US" sz="2000" baseline="30000">
                <a:solidFill>
                  <a:srgbClr val="000080"/>
                </a:solidFill>
                <a:latin typeface="Comic Sans MS" charset="0"/>
              </a:rPr>
              <a:t>2</a:t>
            </a:r>
            <a:r>
              <a:rPr lang="en-US" sz="2000">
                <a:solidFill>
                  <a:srgbClr val="000080"/>
                </a:solidFill>
                <a:latin typeface="Comic Sans MS" charset="0"/>
              </a:rPr>
              <a:t> + m</a:t>
            </a:r>
            <a:r>
              <a:rPr lang="en-US" sz="2000" baseline="30000">
                <a:solidFill>
                  <a:srgbClr val="000080"/>
                </a:solidFill>
                <a:latin typeface="Comic Sans MS" charset="0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80"/>
                </a:solidFill>
                <a:latin typeface="Comic Sans MS" charset="0"/>
              </a:rPr>
              <a:t>In matter:      (E-</a:t>
            </a:r>
            <a:r>
              <a:rPr lang="en-US" sz="2000">
                <a:solidFill>
                  <a:srgbClr val="000080"/>
                </a:solidFill>
                <a:latin typeface="Comic Sans MS" charset="0"/>
                <a:sym typeface="Symbol" charset="0"/>
              </a:rPr>
              <a:t>)</a:t>
            </a:r>
            <a:r>
              <a:rPr lang="en-US" sz="2000" baseline="30000">
                <a:solidFill>
                  <a:srgbClr val="000080"/>
                </a:solidFill>
                <a:latin typeface="Comic Sans MS" charset="0"/>
                <a:sym typeface="Symbol" charset="0"/>
              </a:rPr>
              <a:t>2 </a:t>
            </a:r>
            <a:r>
              <a:rPr lang="en-US" sz="2000">
                <a:solidFill>
                  <a:srgbClr val="000080"/>
                </a:solidFill>
                <a:latin typeface="Comic Sans MS" charset="0"/>
                <a:sym typeface="Symbol" charset="0"/>
              </a:rPr>
              <a:t>= p</a:t>
            </a:r>
            <a:r>
              <a:rPr lang="en-US" sz="2000" baseline="30000">
                <a:solidFill>
                  <a:srgbClr val="000080"/>
                </a:solidFill>
                <a:latin typeface="Comic Sans MS" charset="0"/>
                <a:sym typeface="Symbol" charset="0"/>
              </a:rPr>
              <a:t>2</a:t>
            </a:r>
            <a:r>
              <a:rPr lang="en-US" sz="2000">
                <a:solidFill>
                  <a:srgbClr val="000080"/>
                </a:solidFill>
                <a:latin typeface="Comic Sans MS" charset="0"/>
                <a:sym typeface="Symbol" charset="0"/>
              </a:rPr>
              <a:t> + m</a:t>
            </a:r>
            <a:r>
              <a:rPr lang="en-US" sz="2000" baseline="30000">
                <a:solidFill>
                  <a:srgbClr val="000080"/>
                </a:solidFill>
                <a:latin typeface="Comic Sans MS" charset="0"/>
                <a:sym typeface="Symbol" charset="0"/>
              </a:rPr>
              <a:t>2</a:t>
            </a:r>
            <a:r>
              <a:rPr lang="en-US" sz="2000">
                <a:solidFill>
                  <a:srgbClr val="000080"/>
                </a:solidFill>
                <a:latin typeface="Comic Sans MS" charset="0"/>
                <a:sym typeface="Symbol" charset="0"/>
              </a:rPr>
              <a:t>  E</a:t>
            </a:r>
            <a:r>
              <a:rPr lang="en-US" sz="2000" baseline="30000">
                <a:solidFill>
                  <a:srgbClr val="000080"/>
                </a:solidFill>
                <a:latin typeface="Comic Sans MS" charset="0"/>
                <a:sym typeface="Symbol" charset="0"/>
              </a:rPr>
              <a:t>2</a:t>
            </a:r>
            <a:r>
              <a:rPr lang="en-US" sz="2000">
                <a:solidFill>
                  <a:srgbClr val="000080"/>
                </a:solidFill>
                <a:latin typeface="Comic Sans MS" charset="0"/>
                <a:sym typeface="Symbol" charset="0"/>
              </a:rPr>
              <a:t> = p</a:t>
            </a:r>
            <a:r>
              <a:rPr lang="en-US" sz="2000" baseline="30000">
                <a:solidFill>
                  <a:srgbClr val="000080"/>
                </a:solidFill>
                <a:latin typeface="Comic Sans MS" charset="0"/>
                <a:sym typeface="Symbol" charset="0"/>
              </a:rPr>
              <a:t>2</a:t>
            </a:r>
            <a:r>
              <a:rPr lang="en-US" sz="2000">
                <a:solidFill>
                  <a:srgbClr val="000080"/>
                </a:solidFill>
                <a:latin typeface="Comic Sans MS" charset="0"/>
                <a:sym typeface="Symbol" charset="0"/>
              </a:rPr>
              <a:t> + m</a:t>
            </a:r>
            <a:r>
              <a:rPr lang="en-US" sz="2000" baseline="-25000">
                <a:solidFill>
                  <a:srgbClr val="000080"/>
                </a:solidFill>
                <a:latin typeface="Comic Sans MS" charset="0"/>
                <a:sym typeface="Symbol" charset="0"/>
              </a:rPr>
              <a:t>eff</a:t>
            </a:r>
            <a:r>
              <a:rPr lang="en-US" sz="2000" baseline="30000">
                <a:solidFill>
                  <a:srgbClr val="000080"/>
                </a:solidFill>
                <a:latin typeface="Comic Sans MS" charset="0"/>
                <a:sym typeface="Symbol" charset="0"/>
              </a:rPr>
              <a:t>2</a:t>
            </a:r>
            <a:r>
              <a:rPr lang="en-US" sz="2000">
                <a:solidFill>
                  <a:srgbClr val="000080"/>
                </a:solidFill>
                <a:latin typeface="Comic Sans MS" charset="0"/>
                <a:sym typeface="Symbol" charset="0"/>
              </a:rPr>
              <a:t>,  m</a:t>
            </a:r>
            <a:r>
              <a:rPr lang="en-US" sz="2000" baseline="-25000">
                <a:solidFill>
                  <a:srgbClr val="000080"/>
                </a:solidFill>
                <a:latin typeface="Comic Sans MS" charset="0"/>
                <a:sym typeface="Symbol" charset="0"/>
              </a:rPr>
              <a:t>eff</a:t>
            </a:r>
            <a:r>
              <a:rPr lang="en-US" sz="2000" baseline="30000">
                <a:solidFill>
                  <a:srgbClr val="000080"/>
                </a:solidFill>
                <a:latin typeface="Comic Sans MS" charset="0"/>
                <a:sym typeface="Symbol" charset="0"/>
              </a:rPr>
              <a:t>2 </a:t>
            </a:r>
            <a:r>
              <a:rPr lang="en-US" sz="2000">
                <a:solidFill>
                  <a:srgbClr val="000080"/>
                </a:solidFill>
                <a:latin typeface="Comic Sans MS" charset="0"/>
                <a:sym typeface="Symbol" charset="0"/>
              </a:rPr>
              <a:t>≈ m</a:t>
            </a:r>
            <a:r>
              <a:rPr lang="en-US" sz="2000" baseline="30000">
                <a:solidFill>
                  <a:srgbClr val="000080"/>
                </a:solidFill>
                <a:latin typeface="Comic Sans MS" charset="0"/>
                <a:sym typeface="Symbol" charset="0"/>
              </a:rPr>
              <a:t>2</a:t>
            </a:r>
            <a:r>
              <a:rPr lang="en-US" sz="2000">
                <a:solidFill>
                  <a:srgbClr val="000080"/>
                </a:solidFill>
                <a:latin typeface="Comic Sans MS" charset="0"/>
                <a:sym typeface="Symbol" charset="0"/>
              </a:rPr>
              <a:t> + 2E</a:t>
            </a:r>
            <a:r>
              <a:rPr lang="en-US" sz="2000">
                <a:solidFill>
                  <a:srgbClr val="000080"/>
                </a:solidFill>
                <a:latin typeface="Comic Sans MS" charset="0"/>
              </a:rPr>
              <a:t> </a:t>
            </a:r>
          </a:p>
        </p:txBody>
      </p:sp>
      <p:pic>
        <p:nvPicPr>
          <p:cNvPr id="64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2209800" cy="1371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1143000" y="1812925"/>
            <a:ext cx="3429000" cy="13112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6600"/>
                </a:solidFill>
                <a:latin typeface="Comic Sans MS" charset="0"/>
              </a:rPr>
              <a:t>The potential is provided by the coherent forward scattering of </a:t>
            </a:r>
            <a:r>
              <a:rPr lang="en-US" sz="2000">
                <a:solidFill>
                  <a:srgbClr val="006600"/>
                </a:solidFill>
                <a:latin typeface="Comic Sans MS" charset="0"/>
                <a:sym typeface="Symbol" charset="0"/>
              </a:rPr>
              <a:t></a:t>
            </a:r>
            <a:r>
              <a:rPr lang="en-US" sz="2000" baseline="-25000">
                <a:solidFill>
                  <a:srgbClr val="006600"/>
                </a:solidFill>
                <a:latin typeface="Comic Sans MS" charset="0"/>
                <a:sym typeface="Symbol" charset="0"/>
              </a:rPr>
              <a:t>e</a:t>
            </a:r>
            <a:r>
              <a:rPr lang="ja-JP" altLang="en-US" sz="2000">
                <a:solidFill>
                  <a:srgbClr val="006600"/>
                </a:solidFill>
                <a:latin typeface="Comic Sans MS" charset="0"/>
                <a:sym typeface="Symbol" charset="0"/>
              </a:rPr>
              <a:t>’</a:t>
            </a:r>
            <a:r>
              <a:rPr lang="en-US" altLang="ja-JP" sz="2000">
                <a:solidFill>
                  <a:srgbClr val="006600"/>
                </a:solidFill>
                <a:latin typeface="Comic Sans MS" charset="0"/>
                <a:sym typeface="Symbol" charset="0"/>
              </a:rPr>
              <a:t>s off the  </a:t>
            </a:r>
            <a:r>
              <a:rPr lang="en-US" altLang="ja-JP" sz="2000">
                <a:solidFill>
                  <a:srgbClr val="006600"/>
                </a:solidFill>
                <a:latin typeface="Comic Sans MS" charset="0"/>
              </a:rPr>
              <a:t>electrons in dense matter. </a:t>
            </a:r>
            <a:endParaRPr lang="en-US" sz="2000">
              <a:solidFill>
                <a:srgbClr val="006600"/>
              </a:solidFill>
              <a:latin typeface="Comic Sans MS" charset="0"/>
            </a:endParaRPr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304800" y="3198813"/>
            <a:ext cx="8534400" cy="91598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0080"/>
                </a:solidFill>
                <a:latin typeface="Comic Sans MS" charset="0"/>
              </a:rPr>
              <a:t>There is a similar term with Z-exchange. But since it is the same for all neutrino flavors, it does not contribute at 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tree level</a:t>
            </a:r>
            <a:r>
              <a:rPr lang="en-US" sz="1800">
                <a:solidFill>
                  <a:srgbClr val="000080"/>
                </a:solidFill>
                <a:latin typeface="Comic Sans MS" charset="0"/>
              </a:rPr>
              <a:t> to phase differences </a:t>
            </a:r>
            <a:r>
              <a:rPr lang="en-US" sz="1800" i="1">
                <a:solidFill>
                  <a:srgbClr val="FF0000"/>
                </a:solidFill>
                <a:latin typeface="Comic Sans MS" charset="0"/>
              </a:rPr>
              <a:t>unless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1800">
                <a:solidFill>
                  <a:srgbClr val="000080"/>
                </a:solidFill>
                <a:latin typeface="Comic Sans MS" charset="0"/>
              </a:rPr>
              <a:t>we invoke a 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sterile</a:t>
            </a:r>
            <a:r>
              <a:rPr lang="en-US" sz="1800">
                <a:solidFill>
                  <a:srgbClr val="000080"/>
                </a:solidFill>
                <a:latin typeface="Comic Sans MS" charset="0"/>
              </a:rPr>
              <a:t> neutrino. </a:t>
            </a:r>
          </a:p>
        </p:txBody>
      </p:sp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381000" y="4267200"/>
            <a:ext cx="4191000" cy="146526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80"/>
                </a:solidFill>
                <a:latin typeface="Comic Sans MS" charset="0"/>
              </a:rPr>
              <a:t>If the neutrino density itself is also very high then one has to consider the effects of neutrinos scattering off other neutrinos. This is the case for a core-collapse supernova.</a:t>
            </a:r>
          </a:p>
        </p:txBody>
      </p:sp>
      <p:pic>
        <p:nvPicPr>
          <p:cNvPr id="6482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95800"/>
            <a:ext cx="1601788" cy="977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482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4419600"/>
            <a:ext cx="2101850" cy="1104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161" name="Text Box 11"/>
          <p:cNvSpPr txBox="1">
            <a:spLocks noChangeArrowheads="1"/>
          </p:cNvSpPr>
          <p:nvPr/>
        </p:nvSpPr>
        <p:spPr bwMode="auto">
          <a:xfrm>
            <a:off x="762000" y="5867400"/>
            <a:ext cx="7696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800040"/>
                </a:solidFill>
                <a:latin typeface="Comic Sans MS" charset="0"/>
              </a:rPr>
              <a:t>Fuller, Qian, Raffelt, Smirnov, Duan, Balantekin, Pehlivan, Friedland, 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8520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5181600" y="2971800"/>
            <a:ext cx="1828800" cy="10064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80"/>
                </a:solidFill>
                <a:latin typeface="Comic Sans MS" charset="0"/>
              </a:rPr>
              <a:t>O-Ne-Mg core-collapse, 8 to 12 M</a:t>
            </a:r>
            <a:r>
              <a:rPr lang="en-US" sz="2000" baseline="-25000">
                <a:solidFill>
                  <a:srgbClr val="000080"/>
                </a:solidFill>
                <a:latin typeface="Comic Sans MS" charset="0"/>
                <a:sym typeface="Wingdings 2" charset="0"/>
              </a:rPr>
              <a:t> </a:t>
            </a:r>
            <a:endParaRPr lang="en-US" sz="2000" baseline="-25000">
              <a:solidFill>
                <a:srgbClr val="000080"/>
              </a:solidFill>
              <a:latin typeface="Comic Sans MS" charset="0"/>
            </a:endParaRP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6781800" y="4098925"/>
            <a:ext cx="2286000" cy="7016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Comic Sans MS" charset="0"/>
              </a:rPr>
              <a:t>Fe core-collapse, more than 12 M</a:t>
            </a:r>
            <a:r>
              <a:rPr lang="en-US" sz="2000" baseline="-25000">
                <a:solidFill>
                  <a:srgbClr val="FF0000"/>
                </a:solidFill>
                <a:latin typeface="Comic Sans MS" charset="0"/>
                <a:sym typeface="Wingdings 2" charset="0"/>
              </a:rPr>
              <a:t></a:t>
            </a:r>
            <a:r>
              <a:rPr lang="en-US"/>
              <a:t> </a:t>
            </a: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5519738" y="50276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3253" name="AutoShape 6"/>
          <p:cNvSpPr>
            <a:spLocks noChangeArrowheads="1"/>
          </p:cNvSpPr>
          <p:nvPr/>
        </p:nvSpPr>
        <p:spPr bwMode="auto">
          <a:xfrm>
            <a:off x="5976938" y="1905000"/>
            <a:ext cx="119062" cy="1069975"/>
          </a:xfrm>
          <a:prstGeom prst="downArrow">
            <a:avLst>
              <a:gd name="adj1" fmla="val 50000"/>
              <a:gd name="adj2" fmla="val 2246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AutoShape 7"/>
          <p:cNvSpPr>
            <a:spLocks noChangeArrowheads="1"/>
          </p:cNvSpPr>
          <p:nvPr/>
        </p:nvSpPr>
        <p:spPr bwMode="auto">
          <a:xfrm>
            <a:off x="7958138" y="2209800"/>
            <a:ext cx="119062" cy="1892300"/>
          </a:xfrm>
          <a:prstGeom prst="downArrow">
            <a:avLst>
              <a:gd name="adj1" fmla="val 50000"/>
              <a:gd name="adj2" fmla="val 39733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5" name="AutoShape 8"/>
          <p:cNvSpPr>
            <a:spLocks noChangeAspect="1" noChangeArrowheads="1"/>
          </p:cNvSpPr>
          <p:nvPr/>
        </p:nvSpPr>
        <p:spPr bwMode="auto">
          <a:xfrm>
            <a:off x="5684838" y="1341438"/>
            <a:ext cx="639762" cy="6397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875" y="10800"/>
                </a:moveTo>
                <a:cubicBezTo>
                  <a:pt x="1875" y="15729"/>
                  <a:pt x="5871" y="19725"/>
                  <a:pt x="10800" y="19725"/>
                </a:cubicBezTo>
                <a:cubicBezTo>
                  <a:pt x="15729" y="19725"/>
                  <a:pt x="19725" y="15729"/>
                  <a:pt x="19725" y="10800"/>
                </a:cubicBezTo>
                <a:cubicBezTo>
                  <a:pt x="19725" y="5871"/>
                  <a:pt x="15729" y="1875"/>
                  <a:pt x="10800" y="1875"/>
                </a:cubicBezTo>
                <a:cubicBezTo>
                  <a:pt x="5871" y="1875"/>
                  <a:pt x="1875" y="5871"/>
                  <a:pt x="1875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AutoShape 9"/>
          <p:cNvSpPr>
            <a:spLocks noChangeAspect="1" noChangeArrowheads="1"/>
          </p:cNvSpPr>
          <p:nvPr/>
        </p:nvSpPr>
        <p:spPr bwMode="auto">
          <a:xfrm>
            <a:off x="7437438" y="1112838"/>
            <a:ext cx="1096962" cy="10969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575" y="10800"/>
                </a:moveTo>
                <a:cubicBezTo>
                  <a:pt x="1575" y="15895"/>
                  <a:pt x="5705" y="20025"/>
                  <a:pt x="10800" y="20025"/>
                </a:cubicBezTo>
                <a:cubicBezTo>
                  <a:pt x="15895" y="20025"/>
                  <a:pt x="20025" y="15895"/>
                  <a:pt x="20025" y="10800"/>
                </a:cubicBezTo>
                <a:cubicBezTo>
                  <a:pt x="20025" y="5705"/>
                  <a:pt x="15895" y="1575"/>
                  <a:pt x="10800" y="1575"/>
                </a:cubicBezTo>
                <a:cubicBezTo>
                  <a:pt x="5705" y="1575"/>
                  <a:pt x="1575" y="5705"/>
                  <a:pt x="1575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Text Box 10"/>
          <p:cNvSpPr txBox="1">
            <a:spLocks noChangeArrowheads="1"/>
          </p:cNvSpPr>
          <p:nvPr/>
        </p:nvSpPr>
        <p:spPr bwMode="auto">
          <a:xfrm>
            <a:off x="5638800" y="5105400"/>
            <a:ext cx="2971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Both scenarios should be effected by neutrino-neutrino interactions</a:t>
            </a:r>
          </a:p>
        </p:txBody>
      </p:sp>
      <p:sp>
        <p:nvSpPr>
          <p:cNvPr id="53258" name="Oval 11"/>
          <p:cNvSpPr>
            <a:spLocks noChangeAspect="1" noChangeArrowheads="1"/>
          </p:cNvSpPr>
          <p:nvPr/>
        </p:nvSpPr>
        <p:spPr bwMode="auto">
          <a:xfrm>
            <a:off x="533400" y="4038600"/>
            <a:ext cx="1736725" cy="1736725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3259" name="AutoShape 12"/>
          <p:cNvCxnSpPr>
            <a:cxnSpLocks noChangeShapeType="1"/>
          </p:cNvCxnSpPr>
          <p:nvPr/>
        </p:nvCxnSpPr>
        <p:spPr bwMode="auto">
          <a:xfrm>
            <a:off x="2016125" y="4368800"/>
            <a:ext cx="3013075" cy="1498600"/>
          </a:xfrm>
          <a:prstGeom prst="straightConnector1">
            <a:avLst/>
          </a:prstGeom>
          <a:noFill/>
          <a:ln w="5715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0" name="AutoShape 13"/>
          <p:cNvCxnSpPr>
            <a:cxnSpLocks noChangeShapeType="1"/>
            <a:stCxn id="53258" idx="6"/>
          </p:cNvCxnSpPr>
          <p:nvPr/>
        </p:nvCxnSpPr>
        <p:spPr bwMode="auto">
          <a:xfrm flipV="1">
            <a:off x="2270125" y="4876800"/>
            <a:ext cx="2759075" cy="30163"/>
          </a:xfrm>
          <a:prstGeom prst="straightConnector1">
            <a:avLst/>
          </a:prstGeom>
          <a:noFill/>
          <a:ln w="5715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1" name="AutoShape 14"/>
          <p:cNvCxnSpPr>
            <a:cxnSpLocks noChangeShapeType="1"/>
          </p:cNvCxnSpPr>
          <p:nvPr/>
        </p:nvCxnSpPr>
        <p:spPr bwMode="auto">
          <a:xfrm flipV="1">
            <a:off x="2016125" y="3733800"/>
            <a:ext cx="1336675" cy="1711325"/>
          </a:xfrm>
          <a:prstGeom prst="straightConnector1">
            <a:avLst/>
          </a:prstGeom>
          <a:noFill/>
          <a:ln w="5715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2" name="AutoShape 15"/>
          <p:cNvCxnSpPr>
            <a:cxnSpLocks noChangeShapeType="1"/>
          </p:cNvCxnSpPr>
          <p:nvPr/>
        </p:nvCxnSpPr>
        <p:spPr bwMode="auto">
          <a:xfrm flipV="1">
            <a:off x="2016125" y="4419600"/>
            <a:ext cx="3089275" cy="1025525"/>
          </a:xfrm>
          <a:prstGeom prst="straightConnector1">
            <a:avLst/>
          </a:prstGeom>
          <a:noFill/>
          <a:ln w="5715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4356111"/>
            <a:ext cx="2846832" cy="24909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4165603"/>
            <a:ext cx="4572000" cy="272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600" y="0"/>
            <a:ext cx="6711696" cy="436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6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628650"/>
            <a:ext cx="4598987" cy="1352550"/>
          </a:xfrm>
          <a:prstGeom prst="rect">
            <a:avLst/>
          </a:prstGeom>
          <a:solidFill>
            <a:srgbClr val="CCFFFF"/>
          </a:solidFill>
          <a:ln w="2857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3935413" cy="877888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457200" y="1600200"/>
            <a:ext cx="3657600" cy="36988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80"/>
                </a:solidFill>
                <a:latin typeface="Comic Sans MS" charset="0"/>
              </a:rPr>
              <a:t>Neutrino flavor </a:t>
            </a:r>
            <a:r>
              <a:rPr lang="en-US" sz="1800" dirty="0" err="1">
                <a:solidFill>
                  <a:srgbClr val="000080"/>
                </a:solidFill>
                <a:latin typeface="Comic Sans MS" charset="0"/>
              </a:rPr>
              <a:t>isospin</a:t>
            </a:r>
            <a:r>
              <a:rPr lang="en-US" sz="1800" dirty="0">
                <a:solidFill>
                  <a:srgbClr val="000080"/>
                </a:solidFill>
                <a:latin typeface="Comic Sans MS" charset="0"/>
              </a:rPr>
              <a:t> algebra  </a:t>
            </a:r>
            <a:endParaRPr lang="en-US" dirty="0">
              <a:solidFill>
                <a:schemeClr val="accent2"/>
              </a:solidFill>
              <a:latin typeface="Comic Sans MS" charset="0"/>
            </a:endParaRPr>
          </a:p>
        </p:txBody>
      </p:sp>
      <p:pic>
        <p:nvPicPr>
          <p:cNvPr id="1546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533900"/>
            <a:ext cx="6477000" cy="876300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533400" y="2495550"/>
            <a:ext cx="4724400" cy="4000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Neutrino-Neutrino Interactions</a:t>
            </a:r>
          </a:p>
        </p:txBody>
      </p:sp>
      <p:pic>
        <p:nvPicPr>
          <p:cNvPr id="1546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52800"/>
            <a:ext cx="1601788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5354638" y="2286000"/>
            <a:ext cx="3508375" cy="738188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Smirnov, Fuller and </a:t>
            </a:r>
            <a:r>
              <a:rPr lang="en-US" sz="1400" dirty="0" err="1">
                <a:solidFill>
                  <a:srgbClr val="800040"/>
                </a:solidFill>
                <a:latin typeface="Comic Sans MS" charset="0"/>
              </a:rPr>
              <a:t>Qian</a:t>
            </a: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, </a:t>
            </a:r>
            <a:r>
              <a:rPr lang="en-US" sz="1400" dirty="0" err="1">
                <a:solidFill>
                  <a:srgbClr val="800040"/>
                </a:solidFill>
                <a:latin typeface="Comic Sans MS" charset="0"/>
              </a:rPr>
              <a:t>Pantaleone</a:t>
            </a: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, McKellar, </a:t>
            </a:r>
            <a:r>
              <a:rPr lang="en-US" sz="1400" dirty="0" err="1">
                <a:solidFill>
                  <a:srgbClr val="800040"/>
                </a:solidFill>
                <a:latin typeface="Comic Sans MS" charset="0"/>
              </a:rPr>
              <a:t>Friedland</a:t>
            </a: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, </a:t>
            </a:r>
            <a:r>
              <a:rPr lang="en-US" sz="1400" dirty="0" err="1">
                <a:solidFill>
                  <a:srgbClr val="800040"/>
                </a:solidFill>
                <a:latin typeface="Comic Sans MS" charset="0"/>
              </a:rPr>
              <a:t>Lunardini</a:t>
            </a: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, </a:t>
            </a:r>
            <a:r>
              <a:rPr lang="en-US" sz="1400" dirty="0" err="1">
                <a:solidFill>
                  <a:srgbClr val="800040"/>
                </a:solidFill>
                <a:latin typeface="Comic Sans MS" charset="0"/>
              </a:rPr>
              <a:t>Raffelt</a:t>
            </a: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, Balantekin, </a:t>
            </a:r>
            <a:r>
              <a:rPr lang="en-US" sz="1400" dirty="0" err="1">
                <a:solidFill>
                  <a:srgbClr val="800040"/>
                </a:solidFill>
                <a:latin typeface="Comic Sans MS" charset="0"/>
              </a:rPr>
              <a:t>Kajino</a:t>
            </a: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, </a:t>
            </a:r>
            <a:r>
              <a:rPr lang="en-US" sz="1400" dirty="0" err="1">
                <a:solidFill>
                  <a:srgbClr val="800040"/>
                </a:solidFill>
                <a:latin typeface="Comic Sans MS" charset="0"/>
              </a:rPr>
              <a:t>Pehlivan</a:t>
            </a:r>
            <a:r>
              <a:rPr lang="en-US" sz="1400" dirty="0">
                <a:solidFill>
                  <a:srgbClr val="800040"/>
                </a:solidFill>
                <a:latin typeface="Comic Sans MS" charset="0"/>
              </a:rPr>
              <a:t> …</a:t>
            </a:r>
          </a:p>
        </p:txBody>
      </p:sp>
      <p:pic>
        <p:nvPicPr>
          <p:cNvPr id="1546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6600"/>
            <a:ext cx="210185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713" name="TextBox 1"/>
          <p:cNvSpPr txBox="1">
            <a:spLocks noChangeArrowheads="1"/>
          </p:cNvSpPr>
          <p:nvPr/>
        </p:nvSpPr>
        <p:spPr bwMode="auto">
          <a:xfrm>
            <a:off x="38100" y="5537200"/>
            <a:ext cx="9067800" cy="10160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>
                <a:solidFill>
                  <a:srgbClr val="000090"/>
                </a:solidFill>
                <a:latin typeface="Comic Sans MS" charset="0"/>
                <a:cs typeface="Comic Sans MS" charset="0"/>
              </a:rPr>
              <a:t>Neutrino-neutrino interactions lead to novel collective and emergent effects, such as conserved quantities and interesting features in the neutrino energy spectra (spectral “swaps” or “splits”). </a:t>
            </a:r>
          </a:p>
        </p:txBody>
      </p:sp>
      <p:sp>
        <p:nvSpPr>
          <p:cNvPr id="72714" name="TextBox 2"/>
          <p:cNvSpPr txBox="1">
            <a:spLocks noChangeArrowheads="1"/>
          </p:cNvSpPr>
          <p:nvPr/>
        </p:nvSpPr>
        <p:spPr bwMode="auto">
          <a:xfrm>
            <a:off x="1295400" y="76200"/>
            <a:ext cx="6400800" cy="461963"/>
          </a:xfrm>
          <a:prstGeom prst="rect">
            <a:avLst/>
          </a:prstGeom>
          <a:solidFill>
            <a:srgbClr val="FEF6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Comic Sans MS" charset="0"/>
                <a:cs typeface="Comic Sans MS" charset="0"/>
              </a:rPr>
              <a:t>Algebraic description of the MSW effect</a:t>
            </a:r>
          </a:p>
        </p:txBody>
      </p:sp>
      <p:sp>
        <p:nvSpPr>
          <p:cNvPr id="72715" name="Oval 11"/>
          <p:cNvSpPr>
            <a:spLocks noChangeAspect="1" noChangeArrowheads="1"/>
          </p:cNvSpPr>
          <p:nvPr/>
        </p:nvSpPr>
        <p:spPr bwMode="auto">
          <a:xfrm>
            <a:off x="5237163" y="3255963"/>
            <a:ext cx="1087437" cy="1087437"/>
          </a:xfrm>
          <a:prstGeom prst="ellipse">
            <a:avLst/>
          </a:prstGeom>
          <a:solidFill>
            <a:srgbClr val="0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2716" name="AutoShape 12"/>
          <p:cNvCxnSpPr>
            <a:cxnSpLocks noChangeShapeType="1"/>
          </p:cNvCxnSpPr>
          <p:nvPr/>
        </p:nvCxnSpPr>
        <p:spPr bwMode="auto">
          <a:xfrm>
            <a:off x="6096000" y="3429000"/>
            <a:ext cx="2057400" cy="838200"/>
          </a:xfrm>
          <a:prstGeom prst="straightConnector1">
            <a:avLst/>
          </a:prstGeom>
          <a:noFill/>
          <a:ln w="5715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7" name="AutoShape 12"/>
          <p:cNvCxnSpPr>
            <a:cxnSpLocks noChangeShapeType="1"/>
          </p:cNvCxnSpPr>
          <p:nvPr/>
        </p:nvCxnSpPr>
        <p:spPr bwMode="auto">
          <a:xfrm flipV="1">
            <a:off x="6054725" y="3352800"/>
            <a:ext cx="2022475" cy="609600"/>
          </a:xfrm>
          <a:prstGeom prst="straightConnector1">
            <a:avLst/>
          </a:prstGeom>
          <a:noFill/>
          <a:ln w="5715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718" name="TextBox 8"/>
          <p:cNvSpPr txBox="1">
            <a:spLocks noChangeArrowheads="1"/>
          </p:cNvSpPr>
          <p:nvPr/>
        </p:nvSpPr>
        <p:spPr bwMode="auto">
          <a:xfrm>
            <a:off x="7543800" y="3505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ϑ</a:t>
            </a:r>
          </a:p>
        </p:txBody>
      </p:sp>
      <p:sp>
        <p:nvSpPr>
          <p:cNvPr id="72719" name="Curved Up Arrow 15"/>
          <p:cNvSpPr>
            <a:spLocks noChangeAspect="1"/>
          </p:cNvSpPr>
          <p:nvPr/>
        </p:nvSpPr>
        <p:spPr bwMode="auto">
          <a:xfrm rot="-5400000">
            <a:off x="7229475" y="3644900"/>
            <a:ext cx="403225" cy="231775"/>
          </a:xfrm>
          <a:prstGeom prst="curvedUpArrow">
            <a:avLst>
              <a:gd name="adj1" fmla="val 25017"/>
              <a:gd name="adj2" fmla="val 50033"/>
              <a:gd name="adj3" fmla="val 0"/>
            </a:avLst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2720" name="TextBox 17"/>
          <p:cNvSpPr txBox="1">
            <a:spLocks noChangeArrowheads="1"/>
          </p:cNvSpPr>
          <p:nvPr/>
        </p:nvSpPr>
        <p:spPr bwMode="auto">
          <a:xfrm>
            <a:off x="8001000" y="3105150"/>
            <a:ext cx="22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00090"/>
                </a:solidFill>
              </a:rPr>
              <a:t>p</a:t>
            </a:r>
            <a:endParaRPr lang="en-US" b="1"/>
          </a:p>
        </p:txBody>
      </p:sp>
      <p:sp>
        <p:nvSpPr>
          <p:cNvPr id="72721" name="TextBox 19"/>
          <p:cNvSpPr txBox="1">
            <a:spLocks noChangeArrowheads="1"/>
          </p:cNvSpPr>
          <p:nvPr/>
        </p:nvSpPr>
        <p:spPr bwMode="auto">
          <a:xfrm>
            <a:off x="8077200" y="40195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00090"/>
                </a:solidFill>
              </a:rPr>
              <a:t>q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827"/>
            <a:ext cx="91440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0" y="5633236"/>
            <a:ext cx="33020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2331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Box 2"/>
          <p:cNvSpPr txBox="1">
            <a:spLocks noChangeArrowheads="1"/>
          </p:cNvSpPr>
          <p:nvPr/>
        </p:nvSpPr>
        <p:spPr bwMode="auto">
          <a:xfrm>
            <a:off x="4114800" y="6477000"/>
            <a:ext cx="434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660066"/>
                </a:solidFill>
              </a:rPr>
              <a:t>Fuller, Qian, Carlson, Duan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6525"/>
            <a:ext cx="4405313" cy="664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7543800" y="9144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latin typeface="Comic Sans MS" charset="0"/>
                <a:sym typeface="Symbol" charset="0"/>
              </a:rPr>
              <a:t></a:t>
            </a:r>
            <a:r>
              <a:rPr lang="en-US" baseline="-25000">
                <a:latin typeface="Comic Sans MS" charset="0"/>
                <a:sym typeface="Symbol" charset="0"/>
              </a:rPr>
              <a:t>13</a:t>
            </a:r>
            <a:r>
              <a:rPr lang="en-US">
                <a:latin typeface="Comic Sans MS" charset="0"/>
                <a:sym typeface="Symbol" charset="0"/>
              </a:rPr>
              <a:t>~</a:t>
            </a:r>
            <a:r>
              <a:rPr lang="en-US">
                <a:latin typeface="Lucida Grande" charset="0"/>
                <a:sym typeface="Symbol" charset="0"/>
              </a:rPr>
              <a:t>π</a:t>
            </a:r>
            <a:r>
              <a:rPr lang="en-US">
                <a:latin typeface="Comic Sans MS" charset="0"/>
                <a:sym typeface="Symbol" charset="0"/>
              </a:rPr>
              <a:t>/10</a:t>
            </a:r>
            <a:endParaRPr lang="en-US">
              <a:latin typeface="Comic Sans MS" charset="0"/>
            </a:endParaRPr>
          </a:p>
        </p:txBody>
      </p:sp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7467600" y="2682875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latin typeface="Comic Sans MS" charset="0"/>
                <a:sym typeface="Symbol" charset="0"/>
              </a:rPr>
              <a:t></a:t>
            </a:r>
            <a:r>
              <a:rPr lang="en-US" baseline="-25000">
                <a:latin typeface="Comic Sans MS" charset="0"/>
                <a:sym typeface="Symbol" charset="0"/>
              </a:rPr>
              <a:t>13</a:t>
            </a:r>
            <a:r>
              <a:rPr lang="en-US">
                <a:latin typeface="Comic Sans MS" charset="0"/>
                <a:sym typeface="Symbol" charset="0"/>
              </a:rPr>
              <a:t>~</a:t>
            </a:r>
            <a:r>
              <a:rPr lang="en-US">
                <a:latin typeface="Lucida Grande" charset="0"/>
                <a:sym typeface="Symbol" charset="0"/>
              </a:rPr>
              <a:t>π</a:t>
            </a:r>
            <a:r>
              <a:rPr lang="en-US">
                <a:latin typeface="Comic Sans MS" charset="0"/>
                <a:sym typeface="Symbol" charset="0"/>
              </a:rPr>
              <a:t>/20</a:t>
            </a:r>
            <a:endParaRPr lang="en-US">
              <a:latin typeface="Comic Sans MS" charset="0"/>
            </a:endParaRPr>
          </a:p>
        </p:txBody>
      </p:sp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7467600" y="4511675"/>
            <a:ext cx="152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latin typeface="Comic Sans MS" charset="0"/>
                <a:sym typeface="Symbol" charset="0"/>
              </a:rPr>
              <a:t></a:t>
            </a:r>
            <a:r>
              <a:rPr lang="en-US" baseline="-25000">
                <a:latin typeface="Comic Sans MS" charset="0"/>
                <a:sym typeface="Symbol" charset="0"/>
              </a:rPr>
              <a:t>13</a:t>
            </a:r>
            <a:r>
              <a:rPr lang="en-US">
                <a:latin typeface="Comic Sans MS" charset="0"/>
                <a:sym typeface="Symbol" charset="0"/>
              </a:rPr>
              <a:t>~</a:t>
            </a:r>
            <a:r>
              <a:rPr lang="en-US">
                <a:latin typeface="Lucida Grande" charset="0"/>
                <a:sym typeface="Symbol" charset="0"/>
              </a:rPr>
              <a:t>π</a:t>
            </a:r>
            <a:r>
              <a:rPr lang="en-US">
                <a:latin typeface="Comic Sans MS" charset="0"/>
                <a:sym typeface="Symbol" charset="0"/>
              </a:rPr>
              <a:t>/20 </a:t>
            </a:r>
            <a:r>
              <a:rPr lang="en-US">
                <a:solidFill>
                  <a:srgbClr val="FF0000"/>
                </a:solidFill>
                <a:latin typeface="Comic Sans MS" charset="0"/>
                <a:sym typeface="Symbol" charset="0"/>
              </a:rPr>
              <a:t>with  effect</a:t>
            </a:r>
            <a:endParaRPr lang="en-US">
              <a:latin typeface="Comic Sans MS" charset="0"/>
            </a:endParaRPr>
          </a:p>
        </p:txBody>
      </p:sp>
      <p:sp>
        <p:nvSpPr>
          <p:cNvPr id="243718" name="Text Box 6"/>
          <p:cNvSpPr txBox="1">
            <a:spLocks noChangeArrowheads="1"/>
          </p:cNvSpPr>
          <p:nvPr/>
        </p:nvSpPr>
        <p:spPr bwMode="auto">
          <a:xfrm>
            <a:off x="228600" y="176847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latin typeface="Comic Sans MS" charset="0"/>
              </a:rPr>
              <a:t>L</a:t>
            </a:r>
            <a:r>
              <a:rPr lang="en-US" baseline="30000">
                <a:latin typeface="Comic Sans MS" charset="0"/>
              </a:rPr>
              <a:t>51</a:t>
            </a:r>
            <a:r>
              <a:rPr lang="en-US">
                <a:latin typeface="Comic Sans MS" charset="0"/>
              </a:rPr>
              <a:t> = </a:t>
            </a:r>
            <a:r>
              <a:rPr lang="en-US">
                <a:solidFill>
                  <a:srgbClr val="0000FF"/>
                </a:solidFill>
                <a:latin typeface="Comic Sans MS" charset="0"/>
              </a:rPr>
              <a:t>0.001</a:t>
            </a:r>
            <a:r>
              <a:rPr lang="en-US">
                <a:latin typeface="Comic Sans MS" charset="0"/>
              </a:rPr>
              <a:t>, </a:t>
            </a:r>
            <a:r>
              <a:rPr lang="en-US">
                <a:solidFill>
                  <a:srgbClr val="008000"/>
                </a:solidFill>
                <a:latin typeface="Comic Sans MS" charset="0"/>
              </a:rPr>
              <a:t>0.1</a:t>
            </a:r>
            <a:r>
              <a:rPr lang="en-US">
                <a:solidFill>
                  <a:schemeClr val="tx2"/>
                </a:solidFill>
                <a:latin typeface="Comic Sans MS" charset="0"/>
              </a:rPr>
              <a:t>,</a:t>
            </a:r>
            <a:r>
              <a:rPr lang="en-US">
                <a:solidFill>
                  <a:srgbClr val="FF0000"/>
                </a:solidFill>
                <a:latin typeface="Comic Sans MS" charset="0"/>
              </a:rPr>
              <a:t> 50</a:t>
            </a:r>
            <a:endParaRPr lang="en-US">
              <a:latin typeface="Comic Sans MS" charset="0"/>
            </a:endParaRPr>
          </a:p>
        </p:txBody>
      </p:sp>
      <p:sp>
        <p:nvSpPr>
          <p:cNvPr id="243719" name="Text Box 7"/>
          <p:cNvSpPr txBox="1">
            <a:spLocks noChangeArrowheads="1"/>
          </p:cNvSpPr>
          <p:nvPr/>
        </p:nvSpPr>
        <p:spPr bwMode="auto">
          <a:xfrm>
            <a:off x="304800" y="381000"/>
            <a:ext cx="2590800" cy="13112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0000"/>
                </a:solidFill>
                <a:latin typeface="Comic Sans MS" charset="0"/>
              </a:rPr>
              <a:t>Equilibrium electron fraction with the inclusion of </a:t>
            </a:r>
            <a:r>
              <a:rPr lang="en-US" sz="2000">
                <a:solidFill>
                  <a:srgbClr val="FF0000"/>
                </a:solidFill>
                <a:latin typeface="Comic Sans MS" charset="0"/>
                <a:sym typeface="Symbol" charset="0"/>
              </a:rPr>
              <a:t> interactions </a:t>
            </a:r>
            <a:endParaRPr lang="en-US" sz="200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243720" name="Text Box 8"/>
          <p:cNvSpPr txBox="1">
            <a:spLocks noChangeArrowheads="1"/>
          </p:cNvSpPr>
          <p:nvPr/>
        </p:nvSpPr>
        <p:spPr bwMode="auto">
          <a:xfrm>
            <a:off x="228600" y="5219700"/>
            <a:ext cx="2667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latin typeface="Comic Sans MS" charset="0"/>
              </a:rPr>
              <a:t>X</a:t>
            </a:r>
            <a:r>
              <a:rPr lang="en-US" sz="2000" baseline="-25000">
                <a:latin typeface="Comic Sans MS" charset="0"/>
                <a:sym typeface="Symbol" charset="0"/>
              </a:rPr>
              <a:t></a:t>
            </a:r>
            <a:r>
              <a:rPr lang="en-US" sz="2000">
                <a:latin typeface="Comic Sans MS" charset="0"/>
                <a:sym typeface="Symbol" charset="0"/>
              </a:rPr>
              <a:t>= 0, 0.3, 0.5 (thin, medium, thick lines)</a:t>
            </a:r>
            <a:endParaRPr lang="en-US" sz="2000">
              <a:latin typeface="Comic Sans MS" charset="0"/>
            </a:endParaRPr>
          </a:p>
        </p:txBody>
      </p:sp>
      <p:sp>
        <p:nvSpPr>
          <p:cNvPr id="243721" name="Text Box 9"/>
          <p:cNvSpPr txBox="1">
            <a:spLocks noChangeArrowheads="1"/>
          </p:cNvSpPr>
          <p:nvPr/>
        </p:nvSpPr>
        <p:spPr bwMode="auto">
          <a:xfrm>
            <a:off x="228600" y="3848100"/>
            <a:ext cx="2895600" cy="396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000080"/>
                </a:solidFill>
                <a:latin typeface="Comic Sans MS" charset="0"/>
              </a:rPr>
              <a:t>Balantekin and Yuksel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Box 4"/>
          <p:cNvSpPr txBox="1">
            <a:spLocks noChangeArrowheads="1"/>
          </p:cNvSpPr>
          <p:nvPr/>
        </p:nvSpPr>
        <p:spPr bwMode="auto">
          <a:xfrm>
            <a:off x="685800" y="1290638"/>
            <a:ext cx="7696200" cy="46196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The duality between </a:t>
            </a:r>
            <a:r>
              <a:rPr lang="en-US" dirty="0" err="1">
                <a:solidFill>
                  <a:srgbClr val="000090"/>
                </a:solidFill>
                <a:latin typeface="Comic Sans MS" charset="0"/>
                <a:cs typeface="Comic Sans MS" charset="0"/>
              </a:rPr>
              <a:t>H</a:t>
            </a:r>
            <a:r>
              <a:rPr lang="en-US" baseline="-25000" dirty="0" err="1">
                <a:solidFill>
                  <a:srgbClr val="000090"/>
                </a:solidFill>
                <a:latin typeface="Lucida Grande" charset="0"/>
                <a:cs typeface="Lucida Grande" charset="0"/>
              </a:rPr>
              <a:t>νν</a:t>
            </a:r>
            <a:r>
              <a:rPr lang="en-US" baseline="-25000" dirty="0">
                <a:solidFill>
                  <a:srgbClr val="000090"/>
                </a:solidFill>
                <a:latin typeface="Lucida Grande" charset="0"/>
                <a:cs typeface="Lucida Grande" charset="0"/>
              </a:rPr>
              <a:t> </a:t>
            </a:r>
            <a:r>
              <a:rPr lang="en-US" dirty="0">
                <a:solidFill>
                  <a:srgbClr val="000090"/>
                </a:solidFill>
                <a:latin typeface="Lucida Grande" charset="0"/>
                <a:cs typeface="Lucida Grande" charset="0"/>
              </a:rPr>
              <a:t>and BCS Hamiltonians</a:t>
            </a:r>
            <a:endParaRPr lang="en-US" baseline="-2500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136650"/>
            <a:ext cx="8483600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533400"/>
            <a:ext cx="84455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2706" name="TextBox 3"/>
          <p:cNvSpPr txBox="1">
            <a:spLocks noChangeArrowheads="1"/>
          </p:cNvSpPr>
          <p:nvPr/>
        </p:nvSpPr>
        <p:spPr bwMode="auto">
          <a:xfrm>
            <a:off x="609600" y="5486400"/>
            <a:ext cx="800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090"/>
                </a:solidFill>
                <a:latin typeface="Comic Sans MS" charset="0"/>
                <a:cs typeface="Comic Sans MS" charset="0"/>
              </a:rPr>
              <a:t>Pehlivan, Balantekin, Kajino and Yoshida, Phys. Rev. D</a:t>
            </a:r>
            <a:r>
              <a:rPr lang="en-US" sz="1800" b="1">
                <a:solidFill>
                  <a:srgbClr val="000090"/>
                </a:solidFill>
                <a:latin typeface="Comic Sans MS" charset="0"/>
                <a:cs typeface="Comic Sans MS" charset="0"/>
              </a:rPr>
              <a:t>84</a:t>
            </a:r>
            <a:r>
              <a:rPr lang="en-US" sz="1800">
                <a:solidFill>
                  <a:srgbClr val="000090"/>
                </a:solidFill>
                <a:latin typeface="Comic Sans MS" charset="0"/>
                <a:cs typeface="Comic Sans MS" charset="0"/>
              </a:rPr>
              <a:t>, 065008 (2011)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0800"/>
            <a:ext cx="8534400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4754" name="Text Box 3"/>
          <p:cNvSpPr txBox="1">
            <a:spLocks noChangeArrowheads="1"/>
          </p:cNvSpPr>
          <p:nvPr/>
        </p:nvSpPr>
        <p:spPr bwMode="auto">
          <a:xfrm>
            <a:off x="3505200" y="457200"/>
            <a:ext cx="24384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Comic Sans MS" charset="0"/>
              </a:rPr>
              <a:t>Spectral Splits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65250"/>
            <a:ext cx="8636000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946150"/>
            <a:ext cx="77978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1" y="3230052"/>
            <a:ext cx="7333296" cy="3662256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700"/>
            <a:ext cx="4882896" cy="378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5867" y="1794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95356" y="6519334"/>
            <a:ext cx="1727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</a:rPr>
              <a:t>Adopted from </a:t>
            </a:r>
            <a:r>
              <a:rPr lang="en-US" sz="1400" dirty="0" err="1" smtClean="0">
                <a:solidFill>
                  <a:srgbClr val="660066"/>
                </a:solidFill>
              </a:rPr>
              <a:t>Frebel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609600"/>
            <a:ext cx="3911600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Nucleosynthesis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takes place in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The Early Universe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Stellar Evolution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Core-Collapse Supernovae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……</a:t>
            </a: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3121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610475" cy="601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4953000" y="62484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80"/>
                </a:solidFill>
                <a:latin typeface="Comic Sans MS" charset="0"/>
              </a:rPr>
              <a:t>Dasgupta </a:t>
            </a:r>
            <a:r>
              <a:rPr lang="en-US" sz="1800" i="1">
                <a:solidFill>
                  <a:srgbClr val="000080"/>
                </a:solidFill>
                <a:latin typeface="Comic Sans MS" charset="0"/>
              </a:rPr>
              <a:t>et al., </a:t>
            </a:r>
            <a:r>
              <a:rPr lang="en-US" sz="1800">
                <a:solidFill>
                  <a:srgbClr val="000080"/>
                </a:solidFill>
                <a:latin typeface="Comic Sans MS" charset="0"/>
              </a:rPr>
              <a:t>2009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31238" cy="68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1143000" y="17526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latin typeface="Comic Sans MS" charset="0"/>
            </a:endParaRPr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334000"/>
            <a:ext cx="4876800" cy="1143000"/>
          </a:xfrm>
        </p:spPr>
        <p:txBody>
          <a:bodyPr/>
          <a:lstStyle/>
          <a:p>
            <a:r>
              <a:rPr lang="ja-JP" altLang="en-US" sz="2400" dirty="0">
                <a:solidFill>
                  <a:schemeClr val="bg1"/>
                </a:solidFill>
              </a:rPr>
              <a:t>どうもありがとう</a:t>
            </a:r>
            <a:r>
              <a:rPr lang="ja-JP" altLang="en-US" sz="2400" dirty="0" smtClean="0">
                <a:solidFill>
                  <a:schemeClr val="bg1"/>
                </a:solidFill>
              </a:rPr>
              <a:t>ございます</a:t>
            </a:r>
            <a:r>
              <a:rPr lang="ja-JP" altLang="en-US" sz="2400" dirty="0" smtClean="0">
                <a:solidFill>
                  <a:schemeClr val="bg1"/>
                </a:solidFill>
              </a:rPr>
              <a:t>た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40_1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28600"/>
            <a:ext cx="90551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5"/>
          <p:cNvSpPr txBox="1">
            <a:spLocks noChangeArrowheads="1"/>
          </p:cNvSpPr>
          <p:nvPr/>
        </p:nvSpPr>
        <p:spPr bwMode="auto">
          <a:xfrm>
            <a:off x="5791200" y="6324600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  <a:latin typeface="Comic Sans MS" charset="0"/>
              </a:rPr>
              <a:t>From H. Schatz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t5pr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15" y="-21145"/>
            <a:ext cx="6894545" cy="68945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2400" y="254001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omic Sans MS"/>
                <a:cs typeface="Comic Sans MS"/>
              </a:rPr>
              <a:t>The Sun</a:t>
            </a:r>
            <a:endParaRPr lang="en-US" sz="36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01301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4" y="2781304"/>
            <a:ext cx="3901958" cy="4023352"/>
          </a:xfrm>
          <a:prstGeom prst="rect">
            <a:avLst/>
          </a:prstGeom>
        </p:spPr>
      </p:pic>
      <p:pic>
        <p:nvPicPr>
          <p:cNvPr id="3" name="Picture 2" descr="astronomy-periodic-ta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4562856" cy="25155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400" y="-50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9761" y="-5766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51261" y="1047234"/>
            <a:ext cx="292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Z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7900" y="229632"/>
            <a:ext cx="41275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SSM assumption: The proto-Sun follows the convective Hayashi track </a:t>
            </a:r>
            <a:r>
              <a:rPr lang="en-US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  <a:sym typeface="Wingdings"/>
              </a:rPr>
              <a:t>zero-age Sun is 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homogeneous, </a:t>
            </a:r>
            <a:r>
              <a:rPr lang="en-US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i.e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Z</a:t>
            </a:r>
            <a:r>
              <a:rPr lang="en-US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initial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 = </a:t>
            </a:r>
            <a:r>
              <a:rPr lang="en-US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Z</a:t>
            </a:r>
            <a:r>
              <a:rPr lang="en-US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surface_today</a:t>
            </a:r>
            <a:endParaRPr lang="en-US" baseline="-250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9600" y="1866900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X+Y+Z=1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16500" y="1600201"/>
            <a:ext cx="3538728" cy="777239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Initial parameters: </a:t>
            </a:r>
            <a:r>
              <a:rPr lang="en-US" dirty="0" err="1">
                <a:solidFill>
                  <a:schemeClr val="bg1"/>
                </a:solidFill>
              </a:rPr>
              <a:t>Y</a:t>
            </a:r>
            <a:r>
              <a:rPr lang="en-US" baseline="-25000" dirty="0" err="1">
                <a:solidFill>
                  <a:schemeClr val="bg1"/>
                </a:solidFill>
              </a:rPr>
              <a:t>initial</a:t>
            </a:r>
            <a:r>
              <a:rPr lang="en-US" dirty="0"/>
              <a:t>, </a:t>
            </a:r>
            <a:r>
              <a:rPr lang="en-US" dirty="0" err="1"/>
              <a:t>Z</a:t>
            </a:r>
            <a:r>
              <a:rPr lang="en-US" baseline="-25000" dirty="0" err="1"/>
              <a:t>initial</a:t>
            </a:r>
            <a:r>
              <a:rPr lang="en-US" dirty="0"/>
              <a:t>, solar mixing length </a:t>
            </a:r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>
            <a:off x="6604001" y="2336801"/>
            <a:ext cx="265175" cy="630935"/>
          </a:xfrm>
          <a:prstGeom prst="downArrow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334000" y="2959099"/>
            <a:ext cx="2807208" cy="1316736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Evolve forward to today to reproduce present R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, L</a:t>
            </a:r>
            <a:r>
              <a:rPr lang="en-US" baseline="-25000" dirty="0" smtClean="0"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, and </a:t>
            </a:r>
            <a:r>
              <a:rPr lang="en-US" dirty="0" err="1" smtClean="0">
                <a:ea typeface="Wingdings"/>
                <a:cs typeface="Wingdings"/>
                <a:sym typeface="Wingdings"/>
              </a:rPr>
              <a:t>Y</a:t>
            </a:r>
            <a:r>
              <a:rPr lang="en-US" baseline="-25000" dirty="0" err="1" smtClean="0">
                <a:ea typeface="Wingdings"/>
                <a:cs typeface="Wingdings"/>
                <a:sym typeface="Wingdings"/>
              </a:rPr>
              <a:t>surface</a:t>
            </a:r>
            <a:endParaRPr lang="en-US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4964176" y="4737100"/>
            <a:ext cx="3810000" cy="175432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Z</a:t>
            </a:r>
            <a:r>
              <a:rPr lang="en-US" baseline="-25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surface_today</a:t>
            </a:r>
            <a:r>
              <a:rPr lang="en-US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is deduced from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photospheric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absorption lines, which were recently evaluated using 3D methods.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Z</a:t>
            </a:r>
            <a:r>
              <a:rPr lang="en-US" baseline="-25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surface_today</a:t>
            </a:r>
            <a:r>
              <a:rPr lang="en-US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obtained using improved methods does not match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Z</a:t>
            </a:r>
            <a:r>
              <a:rPr lang="en-US" baseline="-25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initial</a:t>
            </a:r>
            <a:r>
              <a:rPr lang="en-US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of the SSM!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4679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876300"/>
            <a:ext cx="5330825" cy="393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 cap="rnd">
                <a:solidFill>
                  <a:srgbClr val="33CC33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3670300" y="18684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dirty="0">
                <a:solidFill>
                  <a:srgbClr val="000080"/>
                </a:solidFill>
                <a:effectLst/>
              </a:rPr>
              <a:t>old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2400300" y="1639888"/>
            <a:ext cx="585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FF0000"/>
                </a:solidFill>
                <a:effectLst/>
              </a:rPr>
              <a:t>new</a:t>
            </a:r>
          </a:p>
        </p:txBody>
      </p:sp>
      <p:sp>
        <p:nvSpPr>
          <p:cNvPr id="144390" name="Rectangle 6"/>
          <p:cNvSpPr>
            <a:spLocks noChangeArrowheads="1"/>
          </p:cNvSpPr>
          <p:nvPr/>
        </p:nvSpPr>
        <p:spPr bwMode="auto">
          <a:xfrm>
            <a:off x="406400" y="5740400"/>
            <a:ext cx="441960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b="0" dirty="0">
                <a:solidFill>
                  <a:srgbClr val="000080"/>
                </a:solidFill>
                <a:effectLst/>
                <a:latin typeface="Comic Sans MS"/>
                <a:cs typeface="Comic Sans MS"/>
              </a:rPr>
              <a:t>Old</a:t>
            </a:r>
            <a:r>
              <a:rPr lang="fr-FR" b="0" baseline="30000" dirty="0">
                <a:solidFill>
                  <a:srgbClr val="000080"/>
                </a:solidFill>
                <a:effectLst/>
                <a:latin typeface="Comic Sans MS"/>
                <a:cs typeface="Comic Sans MS"/>
              </a:rPr>
              <a:t> 8</a:t>
            </a:r>
            <a:r>
              <a:rPr lang="fr-FR" b="0" dirty="0">
                <a:solidFill>
                  <a:srgbClr val="000080"/>
                </a:solidFill>
                <a:effectLst/>
                <a:latin typeface="Comic Sans MS"/>
                <a:cs typeface="Comic Sans MS"/>
              </a:rPr>
              <a:t>B neutrino flux = 4x10</a:t>
            </a:r>
            <a:r>
              <a:rPr lang="fr-FR" b="0" baseline="30000" dirty="0">
                <a:solidFill>
                  <a:srgbClr val="000080"/>
                </a:solidFill>
                <a:effectLst/>
                <a:latin typeface="Comic Sans MS"/>
                <a:cs typeface="Comic Sans MS"/>
              </a:rPr>
              <a:t>6</a:t>
            </a:r>
            <a:r>
              <a:rPr lang="fr-FR" b="0" dirty="0">
                <a:solidFill>
                  <a:srgbClr val="000080"/>
                </a:solidFill>
                <a:effectLst/>
                <a:latin typeface="Comic Sans MS"/>
                <a:cs typeface="Comic Sans MS"/>
              </a:rPr>
              <a:t> cm</a:t>
            </a:r>
            <a:r>
              <a:rPr lang="fr-FR" b="0" baseline="30000" dirty="0">
                <a:solidFill>
                  <a:srgbClr val="000080"/>
                </a:solidFill>
                <a:effectLst/>
                <a:latin typeface="Comic Sans MS"/>
                <a:cs typeface="Comic Sans MS"/>
              </a:rPr>
              <a:t>-2</a:t>
            </a:r>
            <a:r>
              <a:rPr lang="fr-FR" b="0" dirty="0">
                <a:solidFill>
                  <a:srgbClr val="000080"/>
                </a:solidFill>
                <a:effectLst/>
                <a:latin typeface="Comic Sans MS"/>
                <a:cs typeface="Comic Sans MS"/>
              </a:rPr>
              <a:t>s</a:t>
            </a:r>
            <a:r>
              <a:rPr lang="fr-FR" b="0" baseline="30000" dirty="0">
                <a:solidFill>
                  <a:srgbClr val="000080"/>
                </a:solidFill>
                <a:effectLst/>
                <a:latin typeface="Comic Sans MS"/>
                <a:cs typeface="Comic Sans MS"/>
              </a:rPr>
              <a:t>-1</a:t>
            </a:r>
          </a:p>
          <a:p>
            <a:pPr algn="ctr"/>
            <a:r>
              <a:rPr lang="fr-FR" b="0" dirty="0">
                <a:solidFill>
                  <a:srgbClr val="FF0000"/>
                </a:solidFill>
                <a:effectLst/>
                <a:latin typeface="Comic Sans MS"/>
                <a:cs typeface="Comic Sans MS"/>
              </a:rPr>
              <a:t>New </a:t>
            </a:r>
            <a:r>
              <a:rPr lang="fr-FR" b="0" baseline="30000" dirty="0">
                <a:solidFill>
                  <a:srgbClr val="FF0000"/>
                </a:solidFill>
                <a:effectLst/>
                <a:latin typeface="Comic Sans MS"/>
                <a:cs typeface="Comic Sans MS"/>
              </a:rPr>
              <a:t>8</a:t>
            </a:r>
            <a:r>
              <a:rPr lang="fr-FR" b="0" dirty="0">
                <a:solidFill>
                  <a:srgbClr val="FF0000"/>
                </a:solidFill>
                <a:effectLst/>
                <a:latin typeface="Comic Sans MS"/>
                <a:cs typeface="Comic Sans MS"/>
              </a:rPr>
              <a:t>B neutrino flux = 5.31x10</a:t>
            </a:r>
            <a:r>
              <a:rPr lang="fr-FR" b="0" baseline="30000" dirty="0">
                <a:solidFill>
                  <a:srgbClr val="FF0000"/>
                </a:solidFill>
                <a:effectLst/>
                <a:latin typeface="Comic Sans MS"/>
                <a:cs typeface="Comic Sans MS"/>
              </a:rPr>
              <a:t>6</a:t>
            </a:r>
            <a:r>
              <a:rPr lang="fr-FR" b="0" dirty="0">
                <a:solidFill>
                  <a:srgbClr val="FF0000"/>
                </a:solidFill>
                <a:effectLst/>
                <a:latin typeface="Comic Sans MS"/>
                <a:cs typeface="Comic Sans MS"/>
              </a:rPr>
              <a:t> cm</a:t>
            </a:r>
            <a:r>
              <a:rPr lang="fr-FR" b="0" baseline="30000" dirty="0">
                <a:solidFill>
                  <a:srgbClr val="FF0000"/>
                </a:solidFill>
                <a:effectLst/>
                <a:latin typeface="Comic Sans MS"/>
                <a:cs typeface="Comic Sans MS"/>
              </a:rPr>
              <a:t>-2</a:t>
            </a:r>
            <a:r>
              <a:rPr lang="fr-FR" b="0" dirty="0">
                <a:solidFill>
                  <a:srgbClr val="FF0000"/>
                </a:solidFill>
                <a:effectLst/>
                <a:latin typeface="Comic Sans MS"/>
                <a:cs typeface="Comic Sans MS"/>
              </a:rPr>
              <a:t>s</a:t>
            </a:r>
            <a:r>
              <a:rPr lang="fr-FR" b="0" baseline="30000" dirty="0">
                <a:solidFill>
                  <a:srgbClr val="FF0000"/>
                </a:solidFill>
                <a:effectLst/>
                <a:latin typeface="Comic Sans MS"/>
                <a:cs typeface="Comic Sans MS"/>
              </a:rPr>
              <a:t>-1</a:t>
            </a:r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914399" y="4902200"/>
            <a:ext cx="34625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Sun is no longer an </a:t>
            </a:r>
            <a:r>
              <a:rPr lang="ja-JP" altLang="en-US" b="0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“</a:t>
            </a:r>
            <a:r>
              <a:rPr lang="en-US" b="0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odd</a:t>
            </a:r>
            <a:r>
              <a:rPr lang="ja-JP" altLang="en-US" b="0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”</a:t>
            </a:r>
            <a:r>
              <a:rPr lang="en-US" b="0" dirty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star enriched in heavy elements!</a:t>
            </a:r>
          </a:p>
        </p:txBody>
      </p:sp>
      <p:pic>
        <p:nvPicPr>
          <p:cNvPr id="8" name="Picture 7" descr="csoun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89" y="1074386"/>
            <a:ext cx="4581144" cy="30505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6001" y="673100"/>
            <a:ext cx="316230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This fixes some old puzzles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4200" y="685800"/>
            <a:ext cx="275590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But creates new ones!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0700" y="4902200"/>
            <a:ext cx="29845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There is mismatch between the surface and the interior of the Sun!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048196"/>
              </p:ext>
            </p:extLst>
          </p:nvPr>
        </p:nvGraphicFramePr>
        <p:xfrm>
          <a:off x="3838675" y="34131"/>
          <a:ext cx="2786698" cy="3137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ontent Placeholder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816385"/>
              </p:ext>
            </p:extLst>
          </p:nvPr>
        </p:nvGraphicFramePr>
        <p:xfrm>
          <a:off x="6446713" y="-48279"/>
          <a:ext cx="2697287" cy="3274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478255"/>
              </p:ext>
            </p:extLst>
          </p:nvPr>
        </p:nvGraphicFramePr>
        <p:xfrm>
          <a:off x="4058989" y="3312101"/>
          <a:ext cx="2566384" cy="3531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5739182"/>
              </p:ext>
            </p:extLst>
          </p:nvPr>
        </p:nvGraphicFramePr>
        <p:xfrm>
          <a:off x="6625373" y="3281366"/>
          <a:ext cx="2474939" cy="3562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3644900" y="3225800"/>
            <a:ext cx="5486400" cy="91440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5100" y="1892300"/>
            <a:ext cx="3187700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New Solar abundances: 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Asplund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i="1" dirty="0" smtClean="0">
                <a:solidFill>
                  <a:srgbClr val="000090"/>
                </a:solidFill>
                <a:latin typeface="Comic Sans MS"/>
                <a:cs typeface="Comic Sans MS"/>
              </a:rPr>
              <a:t>et al. 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(AGSS09), (Z/X)</a:t>
            </a:r>
            <a:r>
              <a:rPr lang="en-US" baseline="-25000" dirty="0" smtClean="0">
                <a:solidFill>
                  <a:srgbClr val="000090"/>
                </a:solidFill>
                <a:latin typeface="Comic Sans MS"/>
                <a:ea typeface="Wingdings"/>
                <a:cs typeface="Comic Sans MS"/>
                <a:sym typeface="Wingdings"/>
              </a:rPr>
              <a:t></a:t>
            </a:r>
            <a:r>
              <a:rPr lang="en-US" dirty="0" smtClean="0">
                <a:solidFill>
                  <a:srgbClr val="000090"/>
                </a:solidFill>
                <a:latin typeface="Comic Sans MS"/>
                <a:ea typeface="Wingdings"/>
                <a:cs typeface="Comic Sans MS"/>
                <a:sym typeface="Wingdings"/>
              </a:rPr>
              <a:t>=0.0178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>
                <a:solidFill>
                  <a:srgbClr val="000090"/>
                </a:solidFill>
                <a:latin typeface="Comic Sans MS"/>
                <a:ea typeface="Wingdings"/>
                <a:cs typeface="Comic Sans MS"/>
                <a:sym typeface="Wingdings"/>
              </a:rPr>
              <a:t>Grevesse</a:t>
            </a:r>
            <a:r>
              <a:rPr lang="en-US" dirty="0" smtClean="0">
                <a:solidFill>
                  <a:srgbClr val="000090"/>
                </a:solidFill>
                <a:latin typeface="Comic Sans MS"/>
                <a:ea typeface="Wingdings"/>
                <a:cs typeface="Comic Sans MS"/>
                <a:sym typeface="Wingdings"/>
              </a:rPr>
              <a:t> and </a:t>
            </a:r>
            <a:r>
              <a:rPr lang="en-US" dirty="0" err="1" smtClean="0">
                <a:solidFill>
                  <a:srgbClr val="000090"/>
                </a:solidFill>
                <a:latin typeface="Comic Sans MS"/>
                <a:ea typeface="Wingdings"/>
                <a:cs typeface="Comic Sans MS"/>
                <a:sym typeface="Wingdings"/>
              </a:rPr>
              <a:t>Sauvel</a:t>
            </a:r>
            <a:r>
              <a:rPr lang="en-US" dirty="0" smtClean="0">
                <a:solidFill>
                  <a:srgbClr val="000090"/>
                </a:solidFill>
                <a:latin typeface="Comic Sans MS"/>
                <a:ea typeface="Wingdings"/>
                <a:cs typeface="Comic Sans MS"/>
                <a:sym typeface="Wingdings"/>
              </a:rPr>
              <a:t> (GS98), 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(Z/X)</a:t>
            </a:r>
            <a:r>
              <a:rPr lang="en-US" baseline="-25000" dirty="0" smtClean="0">
                <a:solidFill>
                  <a:srgbClr val="000090"/>
                </a:solidFill>
                <a:latin typeface="Comic Sans MS"/>
                <a:ea typeface="Wingdings"/>
                <a:cs typeface="Comic Sans MS"/>
                <a:sym typeface="Wingdings"/>
              </a:rPr>
              <a:t></a:t>
            </a:r>
            <a:r>
              <a:rPr lang="en-US" dirty="0" smtClean="0">
                <a:solidFill>
                  <a:srgbClr val="000090"/>
                </a:solidFill>
                <a:latin typeface="Comic Sans MS"/>
                <a:ea typeface="Wingdings"/>
                <a:cs typeface="Comic Sans MS"/>
                <a:sym typeface="Wingdings"/>
              </a:rPr>
              <a:t>=0.0229</a:t>
            </a:r>
          </a:p>
          <a:p>
            <a:r>
              <a:rPr lang="en-US" dirty="0" smtClean="0">
                <a:solidFill>
                  <a:srgbClr val="000090"/>
                </a:solidFill>
                <a:latin typeface="Comic Sans MS"/>
                <a:ea typeface="Wingdings"/>
                <a:cs typeface="Comic Sans MS"/>
                <a:sym typeface="Wingdings"/>
              </a:rPr>
              <a:t>Drastically different!</a:t>
            </a:r>
          </a:p>
          <a:p>
            <a:r>
              <a:rPr lang="en-US" dirty="0" smtClean="0">
                <a:solidFill>
                  <a:srgbClr val="000090"/>
                </a:solidFill>
                <a:latin typeface="Comic Sans MS"/>
                <a:ea typeface="Wingdings"/>
                <a:cs typeface="Comic Sans MS"/>
                <a:sym typeface="Wingdings"/>
              </a:rPr>
              <a:t>Open problem in solar physics!</a:t>
            </a:r>
            <a:endParaRPr lang="en-US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200" y="4470400"/>
            <a:ext cx="2857500" cy="175432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New Evaluation of the nuclear reaction rates: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Adelberger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 et al. (2011)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New solar model 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calculations:Serenelli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32200" y="25402"/>
            <a:ext cx="91440" cy="6830566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9400" y="533400"/>
            <a:ext cx="3022600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CNO Neutrinos are still not measured!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2075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10415</TotalTime>
  <Words>1492</Words>
  <Application>Microsoft Macintosh PowerPoint</Application>
  <PresentationFormat>On-screen Show (4:3)</PresentationFormat>
  <Paragraphs>183</Paragraphs>
  <Slides>41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どうもありがとうございますた</vt:lpstr>
    </vt:vector>
  </TitlesOfParts>
  <Company>University of Wisconsin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Baha Balantekin</dc:creator>
  <cp:lastModifiedBy>Baha Balantekin</cp:lastModifiedBy>
  <cp:revision>117</cp:revision>
  <dcterms:created xsi:type="dcterms:W3CDTF">2012-07-29T21:33:43Z</dcterms:created>
  <dcterms:modified xsi:type="dcterms:W3CDTF">2012-10-17T03:12:54Z</dcterms:modified>
</cp:coreProperties>
</file>