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8" r:id="rId3"/>
    <p:sldId id="370" r:id="rId4"/>
    <p:sldId id="419" r:id="rId5"/>
    <p:sldId id="371" r:id="rId6"/>
    <p:sldId id="373" r:id="rId7"/>
    <p:sldId id="390" r:id="rId8"/>
    <p:sldId id="412" r:id="rId9"/>
    <p:sldId id="411" r:id="rId10"/>
    <p:sldId id="424" r:id="rId11"/>
    <p:sldId id="414" r:id="rId12"/>
    <p:sldId id="391" r:id="rId13"/>
    <p:sldId id="401" r:id="rId14"/>
    <p:sldId id="406" r:id="rId15"/>
    <p:sldId id="416" r:id="rId16"/>
    <p:sldId id="423" r:id="rId17"/>
    <p:sldId id="417" r:id="rId18"/>
    <p:sldId id="420" r:id="rId19"/>
    <p:sldId id="408" r:id="rId20"/>
  </p:sldIdLst>
  <p:sldSz cx="9144000" cy="6858000" type="screen4x3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FFFF"/>
    <a:srgbClr val="777777"/>
    <a:srgbClr val="292929"/>
    <a:srgbClr val="66FFFF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4450" autoAdjust="0"/>
    <p:restoredTop sz="94660"/>
  </p:normalViewPr>
  <p:slideViewPr>
    <p:cSldViewPr>
      <p:cViewPr>
        <p:scale>
          <a:sx n="110" d="100"/>
          <a:sy n="110" d="100"/>
        </p:scale>
        <p:origin x="-16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F4D50B2D-72D0-474C-BA48-864B02FB44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257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C156F45-A55C-42E1-8BB8-F470181307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261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BB4E496-4492-4110-9972-0EC955A13426}" type="slidenum">
              <a:rPr lang="en-US" altLang="ja-JP" smtClean="0"/>
              <a:pPr eaLnBrk="1" hangingPunct="1"/>
              <a:t>1</a:t>
            </a:fld>
            <a:endParaRPr lang="en-US" altLang="ja-JP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662FA24-920D-41F1-A0BB-27985FC27956}" type="slidenum">
              <a:rPr lang="en-US" altLang="ja-JP" smtClean="0"/>
              <a:pPr eaLnBrk="1" hangingPunct="1"/>
              <a:t>2</a:t>
            </a:fld>
            <a:endParaRPr lang="en-US" altLang="ja-JP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02D3E7E-F096-4A18-8ADE-BE9C848EFDB3}" type="slidenum">
              <a:rPr lang="en-US" altLang="ja-JP" smtClean="0"/>
              <a:pPr eaLnBrk="1" hangingPunct="1"/>
              <a:t>3</a:t>
            </a:fld>
            <a:endParaRPr lang="en-US" altLang="ja-JP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138F1AF-0478-4164-9FED-EB998837167A}" type="slidenum">
              <a:rPr lang="en-US" altLang="ja-JP" smtClean="0"/>
              <a:pPr eaLnBrk="1" hangingPunct="1"/>
              <a:t>5</a:t>
            </a:fld>
            <a:endParaRPr lang="en-US" altLang="ja-JP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323E0B9-F9AF-4028-998D-E396C2B20318}" type="slidenum">
              <a:rPr lang="en-US" altLang="ja-JP" smtClean="0"/>
              <a:pPr eaLnBrk="1" hangingPunct="1"/>
              <a:t>6</a:t>
            </a:fld>
            <a:endParaRPr lang="en-US" altLang="ja-JP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81818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B503-F3FF-4EAD-90F2-1333B5A32B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948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4FD78-32E5-47D1-9782-4DF5713B0B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46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9AFD7-3503-4CC8-BA26-68179B8A63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377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B1BBF-4157-46D4-9989-7CBD7ABB87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244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1EE02-7EFA-41A0-86AB-31F08AB49E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318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E447C-3DFF-43F3-B74B-12DC7BCA6F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986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1F466-ADB4-4733-A4E7-6EC7A77839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445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AE937-45FC-4EE2-B94C-7942F5BA8D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6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E0B3-950E-4496-8CCD-268A4E66AB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55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BE30D-3F74-44B6-BFD9-5B3F63A264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762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A594D-4BF0-4478-9AAE-CAD22F0B30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95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81818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087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873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087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1004225C-8CFB-4701-8352-3F14C72B8C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nigawa\Documents\Study\Movie\3D-gas_accretion_by_Takeda\StreamLineB_wmv9QB100.avi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anigawa\Documents\Study\Movie\3D-gas_accretion_by_Takeda\16bitA_wmv.avi" TargetMode="External"/><Relationship Id="rId1" Type="http://schemas.openxmlformats.org/officeDocument/2006/relationships/video" Target="file:///C:\Users\tanigawa\Documents\Study\Movie\3D-gas_accretion_by_Takeda\StreamLineB_wmv9QB100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ja-JP" altLang="en-US" sz="4800" dirty="0"/>
              <a:t>原始惑星系円盤</a:t>
            </a:r>
            <a:r>
              <a:rPr lang="ja-JP" altLang="en-US" sz="4800" dirty="0" smtClean="0"/>
              <a:t>から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周</a:t>
            </a:r>
            <a:r>
              <a:rPr lang="ja-JP" altLang="en-US" sz="4800" dirty="0"/>
              <a:t>惑星円盤への固体の</a:t>
            </a:r>
            <a:r>
              <a:rPr lang="ja-JP" altLang="en-US" sz="4800" dirty="0" smtClean="0"/>
              <a:t>供給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en-US" altLang="ja-JP" sz="3600" dirty="0" smtClean="0"/>
              <a:t>- </a:t>
            </a:r>
            <a:r>
              <a:rPr lang="ja-JP" altLang="en-US" sz="3600" dirty="0" smtClean="0"/>
              <a:t>衛星系形成モデルの構築に向けて </a:t>
            </a:r>
            <a:r>
              <a:rPr lang="en-US" altLang="ja-JP" sz="3600" dirty="0" smtClean="0"/>
              <a:t>-</a:t>
            </a:r>
            <a:endParaRPr lang="en-US" altLang="ja-JP" sz="3600" dirty="0" smtClean="0">
              <a:solidFill>
                <a:schemeClr val="folHlink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263"/>
            <a:ext cx="6400800" cy="1752600"/>
          </a:xfrm>
        </p:spPr>
        <p:txBody>
          <a:bodyPr/>
          <a:lstStyle/>
          <a:p>
            <a:pPr eaLnBrk="1" hangingPunct="1"/>
            <a:r>
              <a:rPr lang="ja-JP" altLang="en-US" sz="2800" dirty="0" smtClean="0">
                <a:latin typeface="小塚ゴシック Pr6N EL" pitchFamily="34" charset="-128"/>
                <a:ea typeface="小塚ゴシック Pr6N EL" pitchFamily="34" charset="-128"/>
              </a:rPr>
              <a:t>谷川　享行</a:t>
            </a:r>
            <a:endParaRPr lang="en-US" altLang="ja-JP" sz="2800" dirty="0" smtClean="0">
              <a:latin typeface="小塚ゴシック Pr6N EL" pitchFamily="34" charset="-128"/>
              <a:ea typeface="小塚ゴシック Pr6N EL" pitchFamily="34" charset="-128"/>
            </a:endParaRPr>
          </a:p>
          <a:p>
            <a:pPr eaLnBrk="1" hangingPunct="1"/>
            <a:r>
              <a:rPr lang="ja-JP" altLang="en-US" sz="2000" dirty="0" smtClean="0">
                <a:latin typeface="小塚ゴシック Pr6N EL" pitchFamily="34" charset="-128"/>
                <a:ea typeface="小塚ゴシック Pr6N EL" pitchFamily="34" charset="-128"/>
              </a:rPr>
              <a:t>北大低温研</a:t>
            </a:r>
            <a:endParaRPr lang="en-US" altLang="ja-JP" sz="2000" dirty="0" smtClean="0">
              <a:latin typeface="小塚ゴシック Pr6N EL" pitchFamily="34" charset="-128"/>
              <a:ea typeface="小塚ゴシック Pr6N EL" pitchFamily="34" charset="-128"/>
            </a:endParaRPr>
          </a:p>
          <a:p>
            <a:pPr eaLnBrk="1" hangingPunct="1"/>
            <a:endParaRPr lang="en-US" altLang="ja-JP" sz="2800" dirty="0" smtClean="0">
              <a:latin typeface="小塚ゴシック Pr6N EL" pitchFamily="34" charset="-128"/>
              <a:ea typeface="小塚ゴシック Pr6N EL" pitchFamily="34" charset="-128"/>
            </a:endParaRPr>
          </a:p>
          <a:p>
            <a:pPr eaLnBrk="1" hangingPunct="1"/>
            <a:r>
              <a:rPr lang="ja-JP" altLang="en-US" sz="1800" dirty="0" smtClean="0">
                <a:latin typeface="小塚ゴシック Pr6N EL" pitchFamily="34" charset="-128"/>
                <a:ea typeface="小塚ゴシック Pr6N EL" pitchFamily="34" charset="-128"/>
              </a:rPr>
              <a:t>町田正博、丸田</a:t>
            </a:r>
            <a:r>
              <a:rPr lang="ja-JP" altLang="en-US" sz="1800" dirty="0" smtClean="0">
                <a:latin typeface="小塚ゴシック Pr6N EL" pitchFamily="34" charset="-128"/>
                <a:ea typeface="小塚ゴシック Pr6N EL" pitchFamily="34" charset="-128"/>
              </a:rPr>
              <a:t>有希人</a:t>
            </a:r>
            <a:r>
              <a:rPr lang="en-US" altLang="ja-JP" sz="1800" dirty="0" smtClean="0">
                <a:latin typeface="小塚ゴシック Pr6N EL" pitchFamily="34" charset="-128"/>
                <a:ea typeface="小塚ゴシック Pr6N EL" pitchFamily="34" charset="-128"/>
              </a:rPr>
              <a:t> </a:t>
            </a:r>
            <a:r>
              <a:rPr lang="ja-JP" altLang="en-US" sz="1800" dirty="0" smtClean="0">
                <a:latin typeface="小塚ゴシック Pr6N EL" pitchFamily="34" charset="-128"/>
                <a:ea typeface="小塚ゴシック Pr6N EL" pitchFamily="34" charset="-128"/>
              </a:rPr>
              <a:t>（九州大学）</a:t>
            </a:r>
            <a:endParaRPr lang="en-US" altLang="ja-JP" sz="1800" dirty="0" smtClean="0">
              <a:latin typeface="小塚ゴシック Pr6N EL" pitchFamily="34" charset="-128"/>
              <a:ea typeface="小塚ゴシック Pr6N E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3554581" y="5013174"/>
            <a:ext cx="1920722" cy="1728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635054" y="5013175"/>
            <a:ext cx="1920722" cy="1728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方向矢印 27"/>
          <p:cNvSpPr/>
          <p:nvPr/>
        </p:nvSpPr>
        <p:spPr>
          <a:xfrm flipV="1">
            <a:off x="5078" y="4531750"/>
            <a:ext cx="6078154" cy="2281625"/>
          </a:xfrm>
          <a:prstGeom prst="leftUpArrow">
            <a:avLst>
              <a:gd name="adj1" fmla="val 12145"/>
              <a:gd name="adj2" fmla="val 13090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33" y="1284999"/>
            <a:ext cx="3048969" cy="3239530"/>
          </a:xfrm>
          <a:prstGeom prst="rect">
            <a:avLst/>
          </a:prstGeom>
        </p:spPr>
      </p:pic>
      <p:sp>
        <p:nvSpPr>
          <p:cNvPr id="1434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6BA0733-287B-4AF1-B477-2D947E398ECC}" type="slidenum">
              <a:rPr lang="en-US" altLang="ja-JP" smtClean="0"/>
              <a:pPr eaLnBrk="1" hangingPunct="1"/>
              <a:t>10</a:t>
            </a:fld>
            <a:endParaRPr lang="en-US" altLang="ja-JP" dirty="0" smtClean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4999"/>
            <a:ext cx="3048969" cy="323953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68" y="1284999"/>
            <a:ext cx="3048969" cy="323953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32" y="4004645"/>
            <a:ext cx="3048969" cy="32395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5773" y="1291422"/>
            <a:ext cx="825867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50" charset="-128"/>
              </a:rPr>
              <a:t>0.01m</a:t>
            </a:r>
            <a:endParaRPr lang="ja-JP" altLang="en-US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Strong </a:t>
            </a:r>
            <a:r>
              <a:rPr lang="en-US" altLang="ja-JP" dirty="0" smtClean="0"/>
              <a:t>gas-drag </a:t>
            </a:r>
            <a:r>
              <a:rPr lang="en-US" altLang="ja-JP" dirty="0" smtClean="0"/>
              <a:t>case</a:t>
            </a:r>
            <a:endParaRPr lang="ja-JP" altLang="en-US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3888" y="1308375"/>
            <a:ext cx="697627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50" charset="-128"/>
              </a:rPr>
              <a:t>0.1m</a:t>
            </a:r>
            <a:endParaRPr lang="ja-JP" altLang="en-US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8224" y="1308375"/>
            <a:ext cx="505267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50" charset="-128"/>
              </a:rPr>
              <a:t>1m</a:t>
            </a:r>
            <a:endParaRPr lang="ja-JP" altLang="en-US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88224" y="4005064"/>
            <a:ext cx="633507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50" charset="-128"/>
              </a:rPr>
              <a:t>10m</a:t>
            </a:r>
            <a:endParaRPr lang="ja-JP" altLang="en-US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54191" y="54452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（粒子的運動）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54182" y="5435932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（ガス的運動）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11386" y="512252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カップリング強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730913" y="514790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カップリング弱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5029871" y="5435877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粒子サイズ大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5576" y="622599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降着幅：</a:t>
            </a:r>
            <a:r>
              <a:rPr kumimoji="1" lang="ja-JP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狭い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2876" y="5877271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降着位置：</a:t>
            </a:r>
            <a:r>
              <a:rPr kumimoji="1" lang="ja-JP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外側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5434" y="4643843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粒子サイズ小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695066" y="622599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降着幅：</a:t>
            </a:r>
            <a:r>
              <a:rPr kumimoji="1" lang="ja-JP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広い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692366" y="587727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降着位置：</a:t>
            </a:r>
            <a:r>
              <a:rPr kumimoji="1" lang="ja-JP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内側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3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1143000"/>
          </a:xfrm>
        </p:spPr>
        <p:txBody>
          <a:bodyPr/>
          <a:lstStyle/>
          <a:p>
            <a:r>
              <a:rPr kumimoji="1" lang="en-US" altLang="ja-JP" sz="3200" dirty="0" smtClean="0"/>
              <a:t>Gas-free case: Two encountering directions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B1BBF-4157-46D4-9989-7CBD7ABB87C9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861" y="4069793"/>
            <a:ext cx="3238952" cy="274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07898"/>
            <a:ext cx="3238952" cy="27054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4023"/>
            <a:ext cx="3238952" cy="2743583"/>
          </a:xfrm>
          <a:prstGeom prst="rect">
            <a:avLst/>
          </a:prstGeom>
        </p:spPr>
      </p:pic>
      <p:pic>
        <p:nvPicPr>
          <p:cNvPr id="8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3465"/>
            <a:ext cx="5056113" cy="25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 rot="16200000">
            <a:off x="2511395" y="2267462"/>
            <a:ext cx="2661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Minimum distance to the planet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6136" y="3703717"/>
            <a:ext cx="17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Impact parameter b</a:t>
            </a:r>
            <a:endParaRPr kumimoji="1"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8100392" y="3362763"/>
            <a:ext cx="432048" cy="15416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42272" y="3346271"/>
            <a:ext cx="888634" cy="1541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220072" y="3346271"/>
            <a:ext cx="720080" cy="15416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>
            <a:endCxn id="12" idx="1"/>
          </p:cNvCxnSpPr>
          <p:nvPr/>
        </p:nvCxnSpPr>
        <p:spPr>
          <a:xfrm flipV="1">
            <a:off x="3493813" y="3423353"/>
            <a:ext cx="3148459" cy="100303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endCxn id="11" idx="2"/>
          </p:cNvCxnSpPr>
          <p:nvPr/>
        </p:nvCxnSpPr>
        <p:spPr>
          <a:xfrm flipV="1">
            <a:off x="8244408" y="3516927"/>
            <a:ext cx="72008" cy="90946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7" idx="3"/>
            <a:endCxn id="13" idx="1"/>
          </p:cNvCxnSpPr>
          <p:nvPr/>
        </p:nvCxnSpPr>
        <p:spPr>
          <a:xfrm>
            <a:off x="3490472" y="2485815"/>
            <a:ext cx="1729600" cy="93753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4283968" y="1193465"/>
            <a:ext cx="2088232" cy="20859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Prograde</a:t>
            </a:r>
            <a:endParaRPr kumimoji="1" lang="ja-JP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920372" y="1193465"/>
            <a:ext cx="1044116" cy="20859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Prograde</a:t>
            </a:r>
            <a:endParaRPr kumimoji="1" lang="ja-JP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523992" y="1193465"/>
            <a:ext cx="1288368" cy="2085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Retrograde</a:t>
            </a:r>
            <a:endParaRPr kumimoji="1" lang="ja-JP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262452" y="703729"/>
            <a:ext cx="3741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See also Petit &amp; </a:t>
            </a:r>
            <a:r>
              <a:rPr kumimoji="1" lang="en-US" altLang="ja-JP" sz="1200" dirty="0" err="1" smtClean="0"/>
              <a:t>Henon</a:t>
            </a:r>
            <a:r>
              <a:rPr kumimoji="1" lang="en-US" altLang="ja-JP" sz="1200" dirty="0" smtClean="0"/>
              <a:t> 1986, Ida &amp; </a:t>
            </a:r>
            <a:r>
              <a:rPr kumimoji="1" lang="en-US" altLang="ja-JP" sz="1200" dirty="0" err="1" smtClean="0"/>
              <a:t>Nakazawa</a:t>
            </a:r>
            <a:r>
              <a:rPr kumimoji="1" lang="en-US" altLang="ja-JP" sz="1200" dirty="0" smtClean="0"/>
              <a:t> 1989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889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 smtClean="0"/>
              <a:t>Weak </a:t>
            </a:r>
            <a:r>
              <a:rPr lang="en-US" altLang="ja-JP" sz="3600" dirty="0" smtClean="0"/>
              <a:t>gas-drag </a:t>
            </a:r>
            <a:r>
              <a:rPr lang="en-US" altLang="ja-JP" sz="3600" dirty="0" smtClean="0"/>
              <a:t>case:</a:t>
            </a:r>
            <a:br>
              <a:rPr lang="en-US" altLang="ja-JP" sz="3600" dirty="0" smtClean="0"/>
            </a:br>
            <a:r>
              <a:rPr lang="en-US" altLang="ja-JP" sz="3600" dirty="0" smtClean="0"/>
              <a:t>Typical orbits for </a:t>
            </a:r>
            <a:r>
              <a:rPr lang="en-US" altLang="ja-JP" sz="3600" dirty="0" err="1" smtClean="0"/>
              <a:t>prograde</a:t>
            </a:r>
            <a:r>
              <a:rPr lang="en-US" altLang="ja-JP" sz="3600" dirty="0" smtClean="0"/>
              <a:t> capture</a:t>
            </a:r>
            <a:endParaRPr lang="ja-JP" altLang="en-US" sz="3600" dirty="0" smtClean="0"/>
          </a:p>
        </p:txBody>
      </p:sp>
      <p:sp>
        <p:nvSpPr>
          <p:cNvPr id="1536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B3D63CF-A895-4415-93BF-8CD27D3C6474}" type="slidenum">
              <a:rPr lang="en-US" altLang="ja-JP" smtClean="0"/>
              <a:pPr eaLnBrk="1" hangingPunct="1"/>
              <a:t>12</a:t>
            </a:fld>
            <a:endParaRPr lang="en-US" altLang="ja-JP" smtClean="0"/>
          </a:p>
        </p:txBody>
      </p:sp>
      <p:pic>
        <p:nvPicPr>
          <p:cNvPr id="15364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27511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2420938"/>
            <a:ext cx="27146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420938"/>
            <a:ext cx="27511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9552" y="2492897"/>
            <a:ext cx="11993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>
                <a:solidFill>
                  <a:schemeClr val="bg1"/>
                </a:solidFill>
              </a:rPr>
              <a:t>r</a:t>
            </a:r>
            <a:r>
              <a:rPr lang="en-US" altLang="ja-JP" baseline="-25000" dirty="0" err="1">
                <a:solidFill>
                  <a:schemeClr val="bg1"/>
                </a:solidFill>
              </a:rPr>
              <a:t>s</a:t>
            </a:r>
            <a:r>
              <a:rPr lang="en-US" altLang="ja-JP" dirty="0">
                <a:solidFill>
                  <a:schemeClr val="bg1"/>
                </a:solidFill>
              </a:rPr>
              <a:t> = 10</a:t>
            </a:r>
            <a:r>
              <a:rPr lang="en-US" altLang="ja-JP" baseline="30000" dirty="0">
                <a:solidFill>
                  <a:schemeClr val="bg1"/>
                </a:solidFill>
              </a:rPr>
              <a:t>4</a:t>
            </a:r>
            <a:r>
              <a:rPr lang="en-US" altLang="ja-JP" dirty="0">
                <a:solidFill>
                  <a:schemeClr val="bg1"/>
                </a:solidFill>
              </a:rPr>
              <a:t> 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4986" y="2506622"/>
            <a:ext cx="11993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>
                <a:solidFill>
                  <a:schemeClr val="bg1"/>
                </a:solidFill>
              </a:rPr>
              <a:t>r</a:t>
            </a:r>
            <a:r>
              <a:rPr lang="en-US" altLang="ja-JP" baseline="-25000" dirty="0" err="1">
                <a:solidFill>
                  <a:schemeClr val="bg1"/>
                </a:solidFill>
              </a:rPr>
              <a:t>s</a:t>
            </a:r>
            <a:r>
              <a:rPr lang="en-US" altLang="ja-JP" dirty="0">
                <a:solidFill>
                  <a:schemeClr val="bg1"/>
                </a:solidFill>
              </a:rPr>
              <a:t> = 10</a:t>
            </a:r>
            <a:r>
              <a:rPr lang="en-US" altLang="ja-JP" baseline="30000" dirty="0">
                <a:solidFill>
                  <a:schemeClr val="bg1"/>
                </a:solidFill>
              </a:rPr>
              <a:t>2</a:t>
            </a:r>
            <a:r>
              <a:rPr lang="en-US" altLang="ja-JP" dirty="0">
                <a:solidFill>
                  <a:schemeClr val="bg1"/>
                </a:solidFill>
              </a:rPr>
              <a:t> 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5554" y="2514805"/>
            <a:ext cx="11993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>
                <a:solidFill>
                  <a:schemeClr val="bg1"/>
                </a:solidFill>
              </a:rPr>
              <a:t>r</a:t>
            </a:r>
            <a:r>
              <a:rPr lang="en-US" altLang="ja-JP" baseline="-25000" dirty="0" err="1">
                <a:solidFill>
                  <a:schemeClr val="bg1"/>
                </a:solidFill>
              </a:rPr>
              <a:t>s</a:t>
            </a:r>
            <a:r>
              <a:rPr lang="en-US" altLang="ja-JP" dirty="0">
                <a:solidFill>
                  <a:schemeClr val="bg1"/>
                </a:solidFill>
              </a:rPr>
              <a:t> = 10</a:t>
            </a:r>
            <a:r>
              <a:rPr lang="en-US" altLang="ja-JP" baseline="30000" dirty="0">
                <a:solidFill>
                  <a:schemeClr val="bg1"/>
                </a:solidFill>
              </a:rPr>
              <a:t>0</a:t>
            </a:r>
            <a:r>
              <a:rPr lang="en-US" altLang="ja-JP" dirty="0">
                <a:solidFill>
                  <a:schemeClr val="bg1"/>
                </a:solidFill>
              </a:rPr>
              <a:t> 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5376" name="テキスト ボックス 5"/>
          <p:cNvSpPr txBox="1">
            <a:spLocks noChangeArrowheads="1"/>
          </p:cNvSpPr>
          <p:nvPr/>
        </p:nvSpPr>
        <p:spPr bwMode="auto">
          <a:xfrm>
            <a:off x="2627313" y="573246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/>
              <a:t>Captured for wide size range particles</a:t>
            </a:r>
            <a:endParaRPr lang="ja-JP" altLang="en-US" sz="2400"/>
          </a:p>
        </p:txBody>
      </p:sp>
      <p:sp>
        <p:nvSpPr>
          <p:cNvPr id="7" name="右矢印 6"/>
          <p:cNvSpPr/>
          <p:nvPr/>
        </p:nvSpPr>
        <p:spPr>
          <a:xfrm>
            <a:off x="1475656" y="5738365"/>
            <a:ext cx="978408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400300" y="2862263"/>
            <a:ext cx="346075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吹き出し 21"/>
          <p:cNvSpPr/>
          <p:nvPr/>
        </p:nvSpPr>
        <p:spPr>
          <a:xfrm>
            <a:off x="5641861" y="2924944"/>
            <a:ext cx="3344722" cy="864096"/>
          </a:xfrm>
          <a:prstGeom prst="wedgeRoundRectCallout">
            <a:avLst>
              <a:gd name="adj1" fmla="val -37793"/>
              <a:gd name="adj2" fmla="val 8895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角丸四角形吹き出し 20"/>
          <p:cNvSpPr/>
          <p:nvPr/>
        </p:nvSpPr>
        <p:spPr>
          <a:xfrm>
            <a:off x="5940152" y="1710049"/>
            <a:ext cx="2016224" cy="612648"/>
          </a:xfrm>
          <a:prstGeom prst="wedgeRoundRectCallout">
            <a:avLst>
              <a:gd name="adj1" fmla="val -75053"/>
              <a:gd name="adj2" fmla="val 3486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07504" y="1451038"/>
            <a:ext cx="5400600" cy="26369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07504" y="4149080"/>
            <a:ext cx="8064896" cy="26369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3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Weak gas-drag case:</a:t>
            </a:r>
            <a:br>
              <a:rPr lang="en-US" altLang="ja-JP" sz="3600" smtClean="0"/>
            </a:br>
            <a:r>
              <a:rPr lang="en-US" altLang="ja-JP" sz="3600" smtClean="0"/>
              <a:t>Typical orbits for retrograde capture</a:t>
            </a:r>
            <a:endParaRPr lang="ja-JP" altLang="en-US" sz="3600" smtClean="0"/>
          </a:p>
        </p:txBody>
      </p:sp>
      <p:sp>
        <p:nvSpPr>
          <p:cNvPr id="1639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38492F6-1F85-4D68-AE5E-6A91435299E1}" type="slidenum">
              <a:rPr lang="en-US" altLang="ja-JP" smtClean="0"/>
              <a:pPr eaLnBrk="1" hangingPunct="1"/>
              <a:t>13</a:t>
            </a:fld>
            <a:endParaRPr lang="en-US" altLang="ja-JP" smtClean="0"/>
          </a:p>
        </p:txBody>
      </p:sp>
      <p:pic>
        <p:nvPicPr>
          <p:cNvPr id="16400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49872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57338"/>
            <a:ext cx="249872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43388"/>
            <a:ext cx="24987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243388"/>
            <a:ext cx="24987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43388"/>
            <a:ext cx="24987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75360" y="1628800"/>
            <a:ext cx="11993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>
                <a:solidFill>
                  <a:schemeClr val="bg1"/>
                </a:solidFill>
              </a:rPr>
              <a:t>r</a:t>
            </a:r>
            <a:r>
              <a:rPr lang="en-US" altLang="ja-JP" baseline="-25000" dirty="0" err="1">
                <a:solidFill>
                  <a:schemeClr val="bg1"/>
                </a:solidFill>
              </a:rPr>
              <a:t>s</a:t>
            </a:r>
            <a:r>
              <a:rPr lang="en-US" altLang="ja-JP" dirty="0">
                <a:solidFill>
                  <a:schemeClr val="bg1"/>
                </a:solidFill>
              </a:rPr>
              <a:t> = 10</a:t>
            </a:r>
            <a:r>
              <a:rPr lang="en-US" altLang="ja-JP" baseline="30000" dirty="0">
                <a:solidFill>
                  <a:schemeClr val="bg1"/>
                </a:solidFill>
              </a:rPr>
              <a:t>5</a:t>
            </a:r>
            <a:r>
              <a:rPr lang="en-US" altLang="ja-JP" dirty="0">
                <a:solidFill>
                  <a:schemeClr val="bg1"/>
                </a:solidFill>
              </a:rPr>
              <a:t> 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67648" y="1628800"/>
            <a:ext cx="11993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>
                <a:solidFill>
                  <a:schemeClr val="bg1"/>
                </a:solidFill>
              </a:rPr>
              <a:t>r</a:t>
            </a:r>
            <a:r>
              <a:rPr lang="en-US" altLang="ja-JP" baseline="-25000" dirty="0" err="1">
                <a:solidFill>
                  <a:schemeClr val="bg1"/>
                </a:solidFill>
              </a:rPr>
              <a:t>s</a:t>
            </a:r>
            <a:r>
              <a:rPr lang="en-US" altLang="ja-JP" dirty="0">
                <a:solidFill>
                  <a:schemeClr val="bg1"/>
                </a:solidFill>
              </a:rPr>
              <a:t> = 10</a:t>
            </a:r>
            <a:r>
              <a:rPr lang="en-US" altLang="ja-JP" baseline="30000" dirty="0">
                <a:solidFill>
                  <a:schemeClr val="bg1"/>
                </a:solidFill>
              </a:rPr>
              <a:t>4</a:t>
            </a:r>
            <a:r>
              <a:rPr lang="en-US" altLang="ja-JP" dirty="0">
                <a:solidFill>
                  <a:schemeClr val="bg1"/>
                </a:solidFill>
              </a:rPr>
              <a:t> 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49572" y="4339448"/>
            <a:ext cx="11993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>
                <a:solidFill>
                  <a:schemeClr val="bg1"/>
                </a:solidFill>
              </a:rPr>
              <a:t>r</a:t>
            </a:r>
            <a:r>
              <a:rPr lang="en-US" altLang="ja-JP" baseline="-25000" dirty="0" err="1">
                <a:solidFill>
                  <a:schemeClr val="bg1"/>
                </a:solidFill>
              </a:rPr>
              <a:t>s</a:t>
            </a:r>
            <a:r>
              <a:rPr lang="en-US" altLang="ja-JP" dirty="0">
                <a:solidFill>
                  <a:schemeClr val="bg1"/>
                </a:solidFill>
              </a:rPr>
              <a:t> = 10</a:t>
            </a:r>
            <a:r>
              <a:rPr lang="en-US" altLang="ja-JP" baseline="30000" dirty="0">
                <a:solidFill>
                  <a:schemeClr val="bg1"/>
                </a:solidFill>
              </a:rPr>
              <a:t>2</a:t>
            </a:r>
            <a:r>
              <a:rPr lang="en-US" altLang="ja-JP" dirty="0">
                <a:solidFill>
                  <a:schemeClr val="bg1"/>
                </a:solidFill>
              </a:rPr>
              <a:t> 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83" y="4339448"/>
            <a:ext cx="11993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>
                <a:solidFill>
                  <a:schemeClr val="bg1"/>
                </a:solidFill>
              </a:rPr>
              <a:t>r</a:t>
            </a:r>
            <a:r>
              <a:rPr lang="en-US" altLang="ja-JP" baseline="-25000" dirty="0" err="1">
                <a:solidFill>
                  <a:schemeClr val="bg1"/>
                </a:solidFill>
              </a:rPr>
              <a:t>s</a:t>
            </a:r>
            <a:r>
              <a:rPr lang="en-US" altLang="ja-JP" dirty="0">
                <a:solidFill>
                  <a:schemeClr val="bg1"/>
                </a:solidFill>
              </a:rPr>
              <a:t> = 10</a:t>
            </a:r>
            <a:r>
              <a:rPr lang="en-US" altLang="ja-JP" baseline="30000" dirty="0">
                <a:solidFill>
                  <a:schemeClr val="bg1"/>
                </a:solidFill>
              </a:rPr>
              <a:t>3</a:t>
            </a:r>
            <a:r>
              <a:rPr lang="en-US" altLang="ja-JP" dirty="0">
                <a:solidFill>
                  <a:schemeClr val="bg1"/>
                </a:solidFill>
              </a:rPr>
              <a:t> 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41860" y="4339448"/>
            <a:ext cx="11993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>
                <a:solidFill>
                  <a:schemeClr val="bg1"/>
                </a:solidFill>
              </a:rPr>
              <a:t>r</a:t>
            </a:r>
            <a:r>
              <a:rPr lang="en-US" altLang="ja-JP" baseline="-25000" dirty="0" err="1">
                <a:solidFill>
                  <a:schemeClr val="bg1"/>
                </a:solidFill>
              </a:rPr>
              <a:t>s</a:t>
            </a:r>
            <a:r>
              <a:rPr lang="en-US" altLang="ja-JP" dirty="0">
                <a:solidFill>
                  <a:schemeClr val="bg1"/>
                </a:solidFill>
              </a:rPr>
              <a:t> = 10</a:t>
            </a:r>
            <a:r>
              <a:rPr lang="en-US" altLang="ja-JP" baseline="30000" dirty="0">
                <a:solidFill>
                  <a:schemeClr val="bg1"/>
                </a:solidFill>
              </a:rPr>
              <a:t>1</a:t>
            </a:r>
            <a:r>
              <a:rPr lang="en-US" altLang="ja-JP" dirty="0">
                <a:solidFill>
                  <a:schemeClr val="bg1"/>
                </a:solidFill>
              </a:rPr>
              <a:t> m</a:t>
            </a:r>
            <a:endParaRPr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2403475" y="3033713"/>
            <a:ext cx="346075" cy="71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1" name="テキスト ボックス 14"/>
          <p:cNvSpPr txBox="1">
            <a:spLocks noChangeArrowheads="1"/>
          </p:cNvSpPr>
          <p:nvPr/>
        </p:nvSpPr>
        <p:spPr bwMode="auto">
          <a:xfrm>
            <a:off x="6011863" y="1835150"/>
            <a:ext cx="1890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Fall to the planet</a:t>
            </a:r>
            <a:endParaRPr lang="ja-JP" altLang="en-US"/>
          </a:p>
        </p:txBody>
      </p:sp>
      <p:sp>
        <p:nvSpPr>
          <p:cNvPr id="16422" name="テキスト ボックス 16"/>
          <p:cNvSpPr txBox="1">
            <a:spLocks noChangeArrowheads="1"/>
          </p:cNvSpPr>
          <p:nvPr/>
        </p:nvSpPr>
        <p:spPr bwMode="auto">
          <a:xfrm>
            <a:off x="5724525" y="2998788"/>
            <a:ext cx="3262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Change the rotating direction and then captured by the disk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Capture band and radius</a:t>
            </a:r>
            <a:endParaRPr lang="ja-JP" altLang="en-US" dirty="0" smtClean="0"/>
          </a:p>
        </p:txBody>
      </p:sp>
      <p:sp>
        <p:nvSpPr>
          <p:cNvPr id="1945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31013" y="6265069"/>
            <a:ext cx="2133600" cy="476250"/>
          </a:xfrm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D94C107-FE1B-429E-B157-C2A474138A39}" type="slidenum">
              <a:rPr lang="en-US" altLang="ja-JP" smtClean="0"/>
              <a:pPr eaLnBrk="1" hangingPunct="1"/>
              <a:t>14</a:t>
            </a:fld>
            <a:endParaRPr lang="en-US" altLang="ja-JP" smtClean="0"/>
          </a:p>
        </p:txBody>
      </p:sp>
      <p:pic>
        <p:nvPicPr>
          <p:cNvPr id="19460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6"/>
          <a:stretch>
            <a:fillRect/>
          </a:stretch>
        </p:blipFill>
        <p:spPr bwMode="auto">
          <a:xfrm>
            <a:off x="4702175" y="3867869"/>
            <a:ext cx="37576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6"/>
          <a:stretch>
            <a:fillRect/>
          </a:stretch>
        </p:blipFill>
        <p:spPr bwMode="auto">
          <a:xfrm>
            <a:off x="676275" y="3867869"/>
            <a:ext cx="37576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6"/>
          <a:stretch>
            <a:fillRect/>
          </a:stretch>
        </p:blipFill>
        <p:spPr bwMode="auto">
          <a:xfrm>
            <a:off x="4686300" y="1124744"/>
            <a:ext cx="3759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6"/>
          <a:stretch>
            <a:fillRect/>
          </a:stretch>
        </p:blipFill>
        <p:spPr bwMode="auto">
          <a:xfrm>
            <a:off x="696913" y="1124744"/>
            <a:ext cx="3759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テキスト ボックス 8"/>
          <p:cNvSpPr txBox="1">
            <a:spLocks noChangeArrowheads="1"/>
          </p:cNvSpPr>
          <p:nvPr/>
        </p:nvSpPr>
        <p:spPr bwMode="auto">
          <a:xfrm>
            <a:off x="952500" y="3212976"/>
            <a:ext cx="769763" cy="36933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</a:rPr>
              <a:t>10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-1</a:t>
            </a:r>
            <a:r>
              <a:rPr lang="en-US" altLang="ja-JP" dirty="0" smtClean="0">
                <a:solidFill>
                  <a:schemeClr val="bg1"/>
                </a:solidFill>
              </a:rPr>
              <a:t>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9465" name="テキスト ボックス 9"/>
          <p:cNvSpPr txBox="1">
            <a:spLocks noChangeArrowheads="1"/>
          </p:cNvSpPr>
          <p:nvPr/>
        </p:nvSpPr>
        <p:spPr bwMode="auto">
          <a:xfrm>
            <a:off x="4976813" y="5949751"/>
            <a:ext cx="718466" cy="36933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</a:rPr>
              <a:t>10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5</a:t>
            </a:r>
            <a:r>
              <a:rPr lang="en-US" altLang="ja-JP" dirty="0" smtClean="0">
                <a:solidFill>
                  <a:schemeClr val="bg1"/>
                </a:solidFill>
              </a:rPr>
              <a:t>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9466" name="テキスト ボックス 10"/>
          <p:cNvSpPr txBox="1">
            <a:spLocks noChangeArrowheads="1"/>
          </p:cNvSpPr>
          <p:nvPr/>
        </p:nvSpPr>
        <p:spPr bwMode="auto">
          <a:xfrm>
            <a:off x="952500" y="5959276"/>
            <a:ext cx="718466" cy="36933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</a:rPr>
              <a:t>10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3</a:t>
            </a:r>
            <a:r>
              <a:rPr lang="en-US" altLang="ja-JP" dirty="0" smtClean="0">
                <a:solidFill>
                  <a:schemeClr val="bg1"/>
                </a:solidFill>
              </a:rPr>
              <a:t>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9467" name="テキスト ボックス 11"/>
          <p:cNvSpPr txBox="1">
            <a:spLocks noChangeArrowheads="1"/>
          </p:cNvSpPr>
          <p:nvPr/>
        </p:nvSpPr>
        <p:spPr bwMode="auto">
          <a:xfrm>
            <a:off x="4932363" y="3224089"/>
            <a:ext cx="718466" cy="36933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</a:rPr>
              <a:t>10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1</a:t>
            </a:r>
            <a:r>
              <a:rPr lang="en-US" altLang="ja-JP" dirty="0" smtClean="0">
                <a:solidFill>
                  <a:schemeClr val="bg1"/>
                </a:solidFill>
              </a:rPr>
              <a:t>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rot="16200000">
            <a:off x="-978498" y="3683277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Distance from the planet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65615" y="649280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Impact parameter b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Capture rate and radius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9" y="1331623"/>
            <a:ext cx="4058636" cy="300898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B1BBF-4157-46D4-9989-7CBD7ABB87C9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092242" y="985572"/>
            <a:ext cx="264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Normalized capture rate</a:t>
            </a:r>
            <a:endParaRPr lang="ja-JP" altLang="en-US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916448" y="4365104"/>
            <a:ext cx="307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Size of incoming particle [m]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88432"/>
            <a:ext cx="4248472" cy="59281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4515" y="486916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Fitting</a:t>
            </a:r>
            <a:r>
              <a:rPr kumimoji="1" lang="en-US" altLang="ja-JP" dirty="0" smtClean="0"/>
              <a:t> formula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7212" y="5877272"/>
            <a:ext cx="253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where </a:t>
            </a:r>
            <a:r>
              <a:rPr lang="en-US" altLang="ja-JP" sz="1600" dirty="0" err="1" smtClean="0"/>
              <a:t>r</a:t>
            </a:r>
            <a:r>
              <a:rPr lang="en-US" altLang="ja-JP" sz="1600" baseline="-25000" dirty="0" err="1" smtClean="0"/>
              <a:t>s,peak</a:t>
            </a:r>
            <a:r>
              <a:rPr lang="en-US" altLang="ja-JP" sz="1600" dirty="0" smtClean="0"/>
              <a:t> = 50 </a:t>
            </a:r>
            <a:r>
              <a:rPr lang="en-US" altLang="ja-JP" sz="1600" dirty="0" err="1" smtClean="0"/>
              <a:t>f</a:t>
            </a:r>
            <a:r>
              <a:rPr lang="en-US" altLang="ja-JP" sz="1600" baseline="-25000" dirty="0" err="1" smtClean="0"/>
              <a:t>dep,g</a:t>
            </a:r>
            <a:r>
              <a:rPr lang="en-US" altLang="ja-JP" sz="1600" dirty="0" smtClean="0"/>
              <a:t> [m]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43808" y="141277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f</a:t>
            </a:r>
            <a:r>
              <a:rPr kumimoji="1" lang="en-US" altLang="ja-JP" baseline="-25000" dirty="0" err="1" smtClean="0">
                <a:solidFill>
                  <a:schemeClr val="bg1"/>
                </a:solidFill>
              </a:rPr>
              <a:t>dep</a:t>
            </a:r>
            <a:r>
              <a:rPr kumimoji="1" lang="en-US" altLang="ja-JP" dirty="0" smtClean="0">
                <a:solidFill>
                  <a:schemeClr val="bg1"/>
                </a:solidFill>
              </a:rPr>
              <a:t> = 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7111461">
            <a:off x="1141971" y="255597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f</a:t>
            </a:r>
            <a:r>
              <a:rPr kumimoji="1" lang="en-US" altLang="ja-JP" baseline="-25000" dirty="0" err="1" smtClean="0">
                <a:solidFill>
                  <a:schemeClr val="bg1"/>
                </a:solidFill>
              </a:rPr>
              <a:t>dep</a:t>
            </a:r>
            <a:r>
              <a:rPr kumimoji="1" lang="en-US" altLang="ja-JP" dirty="0" smtClean="0">
                <a:solidFill>
                  <a:schemeClr val="bg1"/>
                </a:solidFill>
              </a:rPr>
              <a:t> = 10</a:t>
            </a:r>
            <a:r>
              <a:rPr kumimoji="1" lang="en-US" altLang="ja-JP" baseline="30000" dirty="0" smtClean="0">
                <a:solidFill>
                  <a:schemeClr val="bg1"/>
                </a:solidFill>
              </a:rPr>
              <a:t>-2</a:t>
            </a:r>
            <a:endParaRPr kumimoji="1" lang="ja-JP" altLang="en-US" baseline="300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7232459">
            <a:off x="476121" y="248451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f</a:t>
            </a:r>
            <a:r>
              <a:rPr kumimoji="1" lang="en-US" altLang="ja-JP" baseline="-25000" dirty="0" err="1" smtClean="0">
                <a:solidFill>
                  <a:schemeClr val="bg1"/>
                </a:solidFill>
              </a:rPr>
              <a:t>dep</a:t>
            </a:r>
            <a:r>
              <a:rPr kumimoji="1" lang="en-US" altLang="ja-JP" dirty="0" smtClean="0">
                <a:solidFill>
                  <a:schemeClr val="bg1"/>
                </a:solidFill>
              </a:rPr>
              <a:t> = 10</a:t>
            </a:r>
            <a:r>
              <a:rPr kumimoji="1" lang="en-US" altLang="ja-JP" baseline="30000" dirty="0" smtClean="0">
                <a:solidFill>
                  <a:schemeClr val="bg1"/>
                </a:solidFill>
              </a:rPr>
              <a:t>-4</a:t>
            </a:r>
            <a:endParaRPr kumimoji="1" lang="ja-JP" altLang="en-US" baseline="30000" dirty="0">
              <a:solidFill>
                <a:schemeClr val="bg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4101973" cy="3024336"/>
          </a:xfrm>
          <a:prstGeom prst="rect">
            <a:avLst/>
          </a:prstGeom>
        </p:spPr>
      </p:pic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6012160" y="985571"/>
            <a:ext cx="1826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C</a:t>
            </a:r>
            <a:r>
              <a:rPr lang="en-US" altLang="ja-JP" dirty="0" smtClean="0"/>
              <a:t>aptured radius</a:t>
            </a:r>
            <a:endParaRPr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288432"/>
            <a:ext cx="2834253" cy="59955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390902" y="2114306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chemeClr val="bg1"/>
                </a:solidFill>
              </a:rPr>
              <a:t>f</a:t>
            </a:r>
            <a:r>
              <a:rPr kumimoji="1" lang="en-US" altLang="ja-JP" sz="1600" baseline="-25000" dirty="0" err="1" smtClean="0">
                <a:solidFill>
                  <a:schemeClr val="bg1"/>
                </a:solidFill>
              </a:rPr>
              <a:t>dep</a:t>
            </a:r>
            <a:r>
              <a:rPr kumimoji="1" lang="en-US" altLang="ja-JP" sz="1600" dirty="0" smtClean="0">
                <a:solidFill>
                  <a:schemeClr val="bg1"/>
                </a:solidFill>
              </a:rPr>
              <a:t> = 1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2830140">
            <a:off x="5397501" y="1815465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f</a:t>
            </a:r>
            <a:r>
              <a:rPr kumimoji="1" lang="en-US" altLang="ja-JP" sz="1400" baseline="-25000" dirty="0" err="1" smtClean="0">
                <a:solidFill>
                  <a:schemeClr val="bg1"/>
                </a:solidFill>
              </a:rPr>
              <a:t>dep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= 10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-4</a:t>
            </a:r>
            <a:endParaRPr kumimoji="1" lang="ja-JP" alt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3012386">
            <a:off x="5979982" y="1822452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f</a:t>
            </a:r>
            <a:r>
              <a:rPr kumimoji="1" lang="en-US" altLang="ja-JP" sz="1400" baseline="-25000" dirty="0" err="1" smtClean="0">
                <a:solidFill>
                  <a:schemeClr val="bg1"/>
                </a:solidFill>
              </a:rPr>
              <a:t>dep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= 10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-2</a:t>
            </a:r>
            <a:endParaRPr kumimoji="1" lang="ja-JP" alt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5338918" y="4365104"/>
            <a:ext cx="307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Size of incoming particle [m]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57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251520" y="4952131"/>
            <a:ext cx="8227957" cy="18612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6516216" y="3717032"/>
            <a:ext cx="2376264" cy="11603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51520" y="1484784"/>
            <a:ext cx="8496944" cy="15915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Surface density of solid particles in </a:t>
            </a:r>
            <a:r>
              <a:rPr kumimoji="1" lang="en-US" altLang="ja-JP" dirty="0" err="1" smtClean="0"/>
              <a:t>circumplanetary</a:t>
            </a:r>
            <a:r>
              <a:rPr kumimoji="1" lang="en-US" altLang="ja-JP" dirty="0" smtClean="0"/>
              <a:t> disks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78" y="5491046"/>
            <a:ext cx="3975906" cy="126506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B1BBF-4157-46D4-9989-7CBD7ABB87C9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9040"/>
            <a:ext cx="4915048" cy="45270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17522"/>
            <a:ext cx="4248472" cy="59281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67" y="2317522"/>
            <a:ext cx="2775110" cy="58704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95536" y="3356992"/>
            <a:ext cx="793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Accretion rate of solid particles onto </a:t>
            </a:r>
            <a:r>
              <a:rPr kumimoji="1" lang="en-US" altLang="ja-JP" dirty="0" err="1" smtClean="0"/>
              <a:t>circumplanetary</a:t>
            </a:r>
            <a:r>
              <a:rPr kumimoji="1" lang="en-US" altLang="ja-JP" dirty="0" smtClean="0"/>
              <a:t> disks in real dimension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5045114"/>
            <a:ext cx="797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Surface density of solid particles in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circumplanetary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disks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549419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Obtained fitting formulae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9552" y="198884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Normalized c</a:t>
            </a:r>
            <a:r>
              <a:rPr kumimoji="1" lang="en-US" altLang="ja-JP" dirty="0" smtClean="0"/>
              <a:t>apture rate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6096" y="198884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Captured radius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19" y="4221315"/>
            <a:ext cx="1800200" cy="503829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4074556" y="3076333"/>
            <a:ext cx="425436" cy="32868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4074556" y="4282360"/>
            <a:ext cx="425436" cy="6588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4572000" y="4596927"/>
            <a:ext cx="19442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732240" y="381769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r>
              <a:rPr kumimoji="1" lang="en-US" altLang="ja-JP" dirty="0" smtClean="0"/>
              <a:t>ust drift velocity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0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6156176" y="1052736"/>
            <a:ext cx="2915816" cy="42917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3168352" y="1052736"/>
            <a:ext cx="2915816" cy="42917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216024" y="1065407"/>
            <a:ext cx="2915816" cy="429173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Surface density of solid particles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24" y="1877650"/>
            <a:ext cx="2829320" cy="28293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3367"/>
            <a:ext cx="2829320" cy="28293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0" y="1891940"/>
            <a:ext cx="2772162" cy="280074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986469" y="6488668"/>
            <a:ext cx="2494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f</a:t>
            </a:r>
            <a:r>
              <a:rPr kumimoji="1" lang="en-US" altLang="ja-JP" sz="1600" baseline="-25000" dirty="0" err="1" smtClean="0"/>
              <a:t>dep</a:t>
            </a:r>
            <a:r>
              <a:rPr kumimoji="1" lang="en-US" altLang="ja-JP" sz="1600" dirty="0" smtClean="0"/>
              <a:t> = gas depletion factor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677" y="151264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dep</a:t>
            </a:r>
            <a:r>
              <a:rPr kumimoji="1" lang="en-US" altLang="ja-JP" dirty="0" smtClean="0"/>
              <a:t> = 1.4x10</a:t>
            </a:r>
            <a:r>
              <a:rPr kumimoji="1" lang="en-US" altLang="ja-JP" baseline="30000" dirty="0" smtClean="0"/>
              <a:t>0</a:t>
            </a:r>
            <a:endParaRPr kumimoji="1" lang="ja-JP" altLang="en-US" baseline="3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03848" y="151403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dep</a:t>
            </a:r>
            <a:r>
              <a:rPr kumimoji="1" lang="en-US" altLang="ja-JP" dirty="0" smtClean="0"/>
              <a:t> = 1.4x10</a:t>
            </a:r>
            <a:r>
              <a:rPr kumimoji="1" lang="en-US" altLang="ja-JP" baseline="30000" dirty="0" smtClean="0"/>
              <a:t>-3</a:t>
            </a:r>
            <a:endParaRPr kumimoji="1" lang="ja-JP" altLang="en-US" baseline="30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99424" y="150400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dep</a:t>
            </a:r>
            <a:r>
              <a:rPr kumimoji="1" lang="en-US" altLang="ja-JP" dirty="0" smtClean="0"/>
              <a:t> = 1.4x10</a:t>
            </a:r>
            <a:r>
              <a:rPr kumimoji="1" lang="en-US" altLang="ja-JP" baseline="30000" dirty="0" smtClean="0"/>
              <a:t>-3</a:t>
            </a:r>
            <a:endParaRPr kumimoji="1" lang="ja-JP" altLang="en-US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48653" y="152260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s</a:t>
            </a:r>
            <a:r>
              <a:rPr kumimoji="1" lang="en-US" altLang="ja-JP" baseline="-25000" dirty="0" smtClean="0"/>
              <a:t>/g</a:t>
            </a:r>
            <a:r>
              <a:rPr kumimoji="1" lang="en-US" altLang="ja-JP" dirty="0" smtClean="0"/>
              <a:t> = 0.01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18464" y="150831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s</a:t>
            </a:r>
            <a:r>
              <a:rPr kumimoji="1" lang="en-US" altLang="ja-JP" baseline="-25000" dirty="0" smtClean="0"/>
              <a:t>/g</a:t>
            </a:r>
            <a:r>
              <a:rPr kumimoji="1" lang="en-US" altLang="ja-JP" dirty="0" smtClean="0"/>
              <a:t> = 0.01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89192" y="152260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s</a:t>
            </a:r>
            <a:r>
              <a:rPr kumimoji="1" lang="en-US" altLang="ja-JP" baseline="-25000" dirty="0" smtClean="0"/>
              <a:t>/g</a:t>
            </a:r>
            <a:r>
              <a:rPr kumimoji="1" lang="en-US" altLang="ja-JP" dirty="0" smtClean="0"/>
              <a:t> = 1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09731" y="6488668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f</a:t>
            </a:r>
            <a:r>
              <a:rPr kumimoji="1" lang="en-US" altLang="ja-JP" sz="1600" baseline="-25000" dirty="0" err="1" smtClean="0"/>
              <a:t>s</a:t>
            </a:r>
            <a:r>
              <a:rPr kumimoji="1" lang="en-US" altLang="ja-JP" sz="1600" baseline="-25000" dirty="0" smtClean="0"/>
              <a:t>/g</a:t>
            </a:r>
            <a:r>
              <a:rPr kumimoji="1" lang="en-US" altLang="ja-JP" sz="1600" dirty="0" smtClean="0"/>
              <a:t> = solid to gas ratio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 rot="5400000">
            <a:off x="1816593" y="385525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r</a:t>
            </a:r>
            <a:r>
              <a:rPr kumimoji="1" lang="en-US" altLang="ja-JP" sz="1400" baseline="-25000" dirty="0" err="1" smtClean="0">
                <a:solidFill>
                  <a:schemeClr val="bg1"/>
                </a:solidFill>
              </a:rPr>
              <a:t>s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= 10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0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5400000">
            <a:off x="500704" y="3869316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r</a:t>
            </a:r>
            <a:r>
              <a:rPr kumimoji="1" lang="en-US" altLang="ja-JP" sz="1400" baseline="-25000" dirty="0" err="1" smtClean="0">
                <a:solidFill>
                  <a:schemeClr val="bg1"/>
                </a:solidFill>
              </a:rPr>
              <a:t>s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= 10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4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712106">
            <a:off x="2041013" y="288908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gas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712106">
            <a:off x="7989947" y="290830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gas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712106">
            <a:off x="5073268" y="2972142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gas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2838544">
            <a:off x="4443734" y="3800397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r</a:t>
            </a:r>
            <a:r>
              <a:rPr kumimoji="1" lang="en-US" altLang="ja-JP" sz="1400" baseline="-25000" dirty="0" err="1" smtClean="0">
                <a:solidFill>
                  <a:schemeClr val="bg1"/>
                </a:solidFill>
              </a:rPr>
              <a:t>s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= 10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-3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5400000">
            <a:off x="3408813" y="407776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r</a:t>
            </a:r>
            <a:r>
              <a:rPr kumimoji="1" lang="en-US" altLang="ja-JP" sz="1400" baseline="-25000" dirty="0" err="1" smtClean="0">
                <a:solidFill>
                  <a:schemeClr val="bg1"/>
                </a:solidFill>
              </a:rPr>
              <a:t>s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= 10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1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5400000">
            <a:off x="6405360" y="3830290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r</a:t>
            </a:r>
            <a:r>
              <a:rPr kumimoji="1" lang="en-US" altLang="ja-JP" sz="1400" baseline="-25000" dirty="0" err="1" smtClean="0">
                <a:solidFill>
                  <a:schemeClr val="bg1"/>
                </a:solidFill>
              </a:rPr>
              <a:t>s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= 10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1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2838544">
            <a:off x="7537020" y="3397325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r</a:t>
            </a:r>
            <a:r>
              <a:rPr kumimoji="1" lang="en-US" altLang="ja-JP" sz="1400" baseline="-25000" dirty="0" err="1" smtClean="0">
                <a:solidFill>
                  <a:schemeClr val="bg1"/>
                </a:solidFill>
              </a:rPr>
              <a:t>s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= 10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-3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99592" y="109774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</a:t>
            </a:r>
            <a:r>
              <a:rPr kumimoji="1"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disk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69837" y="109774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epleted</a:t>
            </a:r>
            <a:r>
              <a:rPr kumimoji="1"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disk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55363" y="109985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enriched </a:t>
            </a:r>
            <a:r>
              <a:rPr kumimoji="1" lang="en-US" altLang="ja-JP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3911" y="4698142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ガス面密度高い</a:t>
            </a:r>
            <a:endParaRPr kumimoji="1" lang="en-US" altLang="ja-JP" dirty="0" smtClean="0"/>
          </a:p>
          <a:p>
            <a:r>
              <a:rPr lang="ja-JP" altLang="en-US" dirty="0" smtClean="0"/>
              <a:t>→ 高温 </a:t>
            </a:r>
            <a:r>
              <a:rPr kumimoji="1" lang="ja-JP" altLang="en-US" dirty="0" smtClean="0"/>
              <a:t>→ 氷気化</a:t>
            </a:r>
            <a:endParaRPr kumimoji="1" lang="en-US" altLang="ja-JP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79619" y="4709073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ガス面密度 ＯＫ</a:t>
            </a:r>
            <a:endParaRPr kumimoji="1" lang="en-US" altLang="ja-JP" dirty="0" smtClean="0"/>
          </a:p>
          <a:p>
            <a:r>
              <a:rPr kumimoji="1" lang="ja-JP" altLang="en-US" dirty="0" smtClean="0"/>
              <a:t>固体面密度不足</a:t>
            </a:r>
            <a:endParaRPr kumimoji="1" lang="en-US" altLang="ja-JP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84867" y="4710814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ガス面密度 </a:t>
            </a:r>
            <a:r>
              <a:rPr kumimoji="1" lang="en-US" altLang="ja-JP" dirty="0" smtClean="0"/>
              <a:t>OK</a:t>
            </a:r>
          </a:p>
          <a:p>
            <a:r>
              <a:rPr kumimoji="1" lang="ja-JP" altLang="en-US" dirty="0" smtClean="0"/>
              <a:t>固体面密度 </a:t>
            </a:r>
            <a:r>
              <a:rPr kumimoji="1" lang="en-US" altLang="ja-JP" dirty="0" smtClean="0"/>
              <a:t>OK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1815" y="5553908"/>
            <a:ext cx="7999317" cy="82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Solid to gas ratio of incoming flow bands should be much higher (~1) than that of solar composition (~0.01).</a:t>
            </a:r>
            <a:endParaRPr kumimoji="1" lang="ja-JP" altLang="en-US" sz="2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57462" y="227687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</a:t>
            </a:r>
            <a:r>
              <a:rPr kumimoji="1" lang="en-US" altLang="ja-JP" baseline="30000" dirty="0" smtClean="0">
                <a:solidFill>
                  <a:schemeClr val="bg1"/>
                </a:solidFill>
              </a:rPr>
              <a:t>7</a:t>
            </a:r>
            <a:endParaRPr kumimoji="1" lang="ja-JP" altLang="en-US" baseline="30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57462" y="41148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</a:t>
            </a:r>
            <a:r>
              <a:rPr kumimoji="1" lang="en-US" altLang="ja-JP" baseline="30000" dirty="0" smtClean="0">
                <a:solidFill>
                  <a:schemeClr val="bg1"/>
                </a:solidFill>
              </a:rPr>
              <a:t>0</a:t>
            </a:r>
            <a:endParaRPr kumimoji="1" lang="ja-JP" altLang="en-US" baseline="30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09790" y="227709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</a:t>
            </a:r>
            <a:r>
              <a:rPr kumimoji="1" lang="en-US" altLang="ja-JP" baseline="30000" dirty="0" smtClean="0">
                <a:solidFill>
                  <a:schemeClr val="bg1"/>
                </a:solidFill>
              </a:rPr>
              <a:t>4</a:t>
            </a:r>
            <a:endParaRPr kumimoji="1" lang="ja-JP" altLang="en-US" baseline="30000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059832" y="414908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</a:t>
            </a:r>
            <a:r>
              <a:rPr kumimoji="1" lang="en-US" altLang="ja-JP" baseline="30000" dirty="0" smtClean="0">
                <a:solidFill>
                  <a:schemeClr val="bg1"/>
                </a:solidFill>
              </a:rPr>
              <a:t>-3</a:t>
            </a:r>
            <a:endParaRPr kumimoji="1" lang="ja-JP" altLang="en-US" baseline="30000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132788" y="227709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</a:t>
            </a:r>
            <a:r>
              <a:rPr kumimoji="1" lang="en-US" altLang="ja-JP" baseline="30000" dirty="0" smtClean="0">
                <a:solidFill>
                  <a:schemeClr val="bg1"/>
                </a:solidFill>
              </a:rPr>
              <a:t>4</a:t>
            </a:r>
            <a:endParaRPr kumimoji="1" lang="ja-JP" altLang="en-US" baseline="30000" dirty="0">
              <a:solidFill>
                <a:schemeClr val="bg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082830" y="414908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</a:t>
            </a:r>
            <a:r>
              <a:rPr kumimoji="1" lang="en-US" altLang="ja-JP" baseline="30000" dirty="0" smtClean="0">
                <a:solidFill>
                  <a:schemeClr val="bg1"/>
                </a:solidFill>
              </a:rPr>
              <a:t>-3</a:t>
            </a:r>
            <a:endParaRPr kumimoji="1" lang="ja-JP" alt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US" altLang="ja-JP" sz="4000" dirty="0" smtClean="0"/>
              <a:t>Future works </a:t>
            </a:r>
            <a:br>
              <a:rPr lang="en-US" altLang="ja-JP" sz="4000" dirty="0" smtClean="0"/>
            </a:br>
            <a:r>
              <a:rPr lang="en-US" altLang="ja-JP" sz="4000" dirty="0" smtClean="0"/>
              <a:t>to clarify satellite formation processes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B1BBF-4157-46D4-9989-7CBD7ABB87C9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 fontScale="55000" lnSpcReduction="20000"/>
          </a:bodyPr>
          <a:lstStyle/>
          <a:p>
            <a:r>
              <a:rPr kumimoji="1" lang="ja-JP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原始惑星系円盤</a:t>
            </a:r>
            <a:endParaRPr kumimoji="1" lang="en-US" altLang="ja-JP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rgbClr val="00FFFF"/>
                </a:solidFill>
              </a:rPr>
              <a:t>ガス</a:t>
            </a:r>
            <a:r>
              <a:rPr lang="ja-JP" altLang="en-US" dirty="0" smtClean="0">
                <a:solidFill>
                  <a:srgbClr val="00FFFF"/>
                </a:solidFill>
              </a:rPr>
              <a:t>惑星</a:t>
            </a:r>
            <a:r>
              <a:rPr lang="ja-JP" altLang="en-US" dirty="0">
                <a:solidFill>
                  <a:srgbClr val="00FFFF"/>
                </a:solidFill>
              </a:rPr>
              <a:t>軌道</a:t>
            </a:r>
            <a:r>
              <a:rPr lang="ja-JP" altLang="en-US" dirty="0" smtClean="0">
                <a:solidFill>
                  <a:srgbClr val="00FFFF"/>
                </a:solidFill>
              </a:rPr>
              <a:t>近傍</a:t>
            </a:r>
            <a:r>
              <a:rPr lang="ja-JP" altLang="en-US" dirty="0">
                <a:solidFill>
                  <a:srgbClr val="00FFFF"/>
                </a:solidFill>
              </a:rPr>
              <a:t>の固体のサイズ</a:t>
            </a:r>
            <a:r>
              <a:rPr lang="ja-JP" altLang="en-US" dirty="0" smtClean="0">
                <a:solidFill>
                  <a:srgbClr val="00FFFF"/>
                </a:solidFill>
              </a:rPr>
              <a:t>分布</a:t>
            </a:r>
            <a:r>
              <a:rPr lang="ja-JP" altLang="en-US" dirty="0" smtClean="0"/>
              <a:t>（小林＠名大）</a:t>
            </a:r>
            <a:endParaRPr lang="en-US" altLang="ja-JP" dirty="0"/>
          </a:p>
          <a:p>
            <a:pPr lvl="4"/>
            <a:endParaRPr kumimoji="1" lang="en-US" altLang="ja-JP" dirty="0" smtClean="0"/>
          </a:p>
          <a:p>
            <a:r>
              <a:rPr kumimoji="1" lang="ja-JP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原始惑星系円盤からの物質供給</a:t>
            </a:r>
            <a:endParaRPr kumimoji="1" lang="en-US" altLang="ja-JP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altLang="ja-JP" dirty="0">
                <a:solidFill>
                  <a:srgbClr val="FFC000"/>
                </a:solidFill>
              </a:rPr>
              <a:t>pressure bump</a:t>
            </a:r>
            <a:r>
              <a:rPr lang="ja-JP" altLang="en-US" dirty="0">
                <a:solidFill>
                  <a:srgbClr val="FFC000"/>
                </a:solidFill>
              </a:rPr>
              <a:t> による固体供給の</a:t>
            </a:r>
            <a:r>
              <a:rPr lang="ja-JP" altLang="en-US" dirty="0" smtClean="0">
                <a:solidFill>
                  <a:srgbClr val="FFC000"/>
                </a:solidFill>
              </a:rPr>
              <a:t>律速</a:t>
            </a:r>
            <a:r>
              <a:rPr lang="ja-JP" altLang="en-US" dirty="0" smtClean="0"/>
              <a:t>（瀧＠東工大）</a:t>
            </a:r>
            <a:endParaRPr lang="en-US" altLang="ja-JP" dirty="0"/>
          </a:p>
          <a:p>
            <a:pPr lvl="1"/>
            <a:r>
              <a:rPr lang="ja-JP" altLang="en-US" dirty="0" smtClean="0">
                <a:solidFill>
                  <a:srgbClr val="00FFFF"/>
                </a:solidFill>
              </a:rPr>
              <a:t>ガス供給率：原始惑星系円盤中のギャップの深さ</a:t>
            </a:r>
            <a:r>
              <a:rPr lang="ja-JP" altLang="en-US" dirty="0" smtClean="0"/>
              <a:t>（金川＠北大）</a:t>
            </a:r>
            <a:endParaRPr lang="en-US" altLang="ja-JP" dirty="0" smtClean="0"/>
          </a:p>
          <a:p>
            <a:pPr lvl="1"/>
            <a:r>
              <a:rPr kumimoji="1" lang="ja-JP" altLang="en-US" dirty="0">
                <a:solidFill>
                  <a:srgbClr val="FFFF00"/>
                </a:solidFill>
              </a:rPr>
              <a:t>固体</a:t>
            </a:r>
            <a:r>
              <a:rPr kumimoji="1" lang="ja-JP" altLang="en-US" dirty="0" smtClean="0">
                <a:solidFill>
                  <a:srgbClr val="FFFF00"/>
                </a:solidFill>
              </a:rPr>
              <a:t>供給率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FFFF00"/>
                </a:solidFill>
              </a:rPr>
              <a:t>固体の供給位置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pPr lvl="4"/>
            <a:endParaRPr kumimoji="1" lang="en-US" altLang="ja-JP" dirty="0" smtClean="0">
              <a:solidFill>
                <a:srgbClr val="FFFF00"/>
              </a:solidFill>
            </a:endParaRPr>
          </a:p>
          <a:p>
            <a:r>
              <a:rPr lang="ja-JP" alt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周惑星</a:t>
            </a:r>
            <a:r>
              <a:rPr lang="ja-JP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円盤</a:t>
            </a:r>
            <a:endParaRPr lang="en-US" altLang="ja-JP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rgbClr val="FFC000"/>
                </a:solidFill>
              </a:rPr>
              <a:t>ガス</a:t>
            </a:r>
            <a:r>
              <a:rPr lang="ja-JP" altLang="en-US" dirty="0" smtClean="0">
                <a:solidFill>
                  <a:srgbClr val="FFC000"/>
                </a:solidFill>
              </a:rPr>
              <a:t>の面密度</a:t>
            </a:r>
            <a:r>
              <a:rPr lang="ja-JP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（藤井＠名大）</a:t>
            </a:r>
            <a:endParaRPr lang="en-US" altLang="ja-JP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1"/>
            <a:r>
              <a:rPr kumimoji="1" lang="ja-JP" altLang="en-US" dirty="0">
                <a:solidFill>
                  <a:srgbClr val="FFFF00"/>
                </a:solidFill>
              </a:rPr>
              <a:t>固体の面</a:t>
            </a:r>
            <a:r>
              <a:rPr kumimoji="1" lang="ja-JP" altLang="en-US" dirty="0" smtClean="0">
                <a:solidFill>
                  <a:srgbClr val="FFFF00"/>
                </a:solidFill>
              </a:rPr>
              <a:t>密度</a:t>
            </a:r>
            <a:r>
              <a:rPr kumimoji="1" lang="ja-JP" altLang="en-US" dirty="0" smtClean="0"/>
              <a:t>（成長を無視した場合）</a:t>
            </a:r>
            <a:endParaRPr kumimoji="1" lang="en-US" altLang="ja-JP" dirty="0" smtClean="0"/>
          </a:p>
          <a:p>
            <a:pPr lvl="1"/>
            <a:r>
              <a:rPr lang="ja-JP" altLang="en-US" dirty="0">
                <a:solidFill>
                  <a:srgbClr val="00FFFF"/>
                </a:solidFill>
              </a:rPr>
              <a:t>固体の</a:t>
            </a:r>
            <a:r>
              <a:rPr lang="ja-JP" altLang="en-US" dirty="0" smtClean="0">
                <a:solidFill>
                  <a:srgbClr val="00FFFF"/>
                </a:solidFill>
              </a:rPr>
              <a:t>成長（合体成長方程式、</a:t>
            </a:r>
            <a:r>
              <a:rPr lang="en-US" altLang="ja-JP" dirty="0" smtClean="0">
                <a:solidFill>
                  <a:srgbClr val="00FFFF"/>
                </a:solidFill>
              </a:rPr>
              <a:t>N</a:t>
            </a:r>
            <a:r>
              <a:rPr lang="ja-JP" altLang="en-US" dirty="0" smtClean="0">
                <a:solidFill>
                  <a:srgbClr val="00FFFF"/>
                </a:solidFill>
              </a:rPr>
              <a:t>体計算）</a:t>
            </a:r>
            <a:r>
              <a:rPr lang="ja-JP" altLang="en-US" dirty="0" smtClean="0"/>
              <a:t>（奥住＠東工大、荻原＠名大）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55736" y="188547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FFFF"/>
                </a:solidFill>
              </a:rPr>
              <a:t>available</a:t>
            </a:r>
            <a:endParaRPr kumimoji="1" lang="ja-JP" altLang="en-US" dirty="0">
              <a:solidFill>
                <a:srgbClr val="00FF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5736" y="15881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this study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55306" y="216421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on going?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pic>
        <p:nvPicPr>
          <p:cNvPr id="9" name="Picture 2" descr="subdisk_tm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8807" r="601" b="1152"/>
          <a:stretch>
            <a:fillRect/>
          </a:stretch>
        </p:blipFill>
        <p:spPr bwMode="auto">
          <a:xfrm>
            <a:off x="4427984" y="4842532"/>
            <a:ext cx="4517622" cy="19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67544" y="5214890"/>
            <a:ext cx="3851275" cy="1460500"/>
            <a:chOff x="-114" y="1026"/>
            <a:chExt cx="2426" cy="920"/>
          </a:xfrm>
        </p:grpSpPr>
        <p:pic>
          <p:nvPicPr>
            <p:cNvPr id="11" name="Picture 5" descr="円盤ミ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" y="1026"/>
              <a:ext cx="2426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40" y="1222"/>
              <a:ext cx="329" cy="21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Tahoma" pitchFamily="34" charset="0"/>
                </a:rPr>
                <a:t>Sun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90" y="1525"/>
              <a:ext cx="1249" cy="21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Tahoma" pitchFamily="34" charset="0"/>
                </a:rPr>
                <a:t>Proto-planetary disk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1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Summary</a:t>
            </a:r>
            <a:endParaRPr lang="ja-JP" altLang="en-US" dirty="0" smtClean="0"/>
          </a:p>
        </p:txBody>
      </p:sp>
      <p:sp>
        <p:nvSpPr>
          <p:cNvPr id="133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6916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rgbClr val="FFFF00"/>
                </a:solidFill>
              </a:rPr>
              <a:t>We examined accretion of solid particles </a:t>
            </a:r>
            <a:r>
              <a:rPr lang="en-US" altLang="ja-JP" dirty="0" smtClean="0"/>
              <a:t>that is originally rotating in heliocentric orbit </a:t>
            </a:r>
            <a:r>
              <a:rPr lang="en-US" altLang="ja-JP" dirty="0" smtClean="0">
                <a:solidFill>
                  <a:srgbClr val="FFFF00"/>
                </a:solidFill>
              </a:rPr>
              <a:t>onto </a:t>
            </a:r>
            <a:r>
              <a:rPr lang="en-US" altLang="ja-JP" dirty="0" err="1" smtClean="0">
                <a:solidFill>
                  <a:srgbClr val="FFFF00"/>
                </a:solidFill>
              </a:rPr>
              <a:t>circumplanetary</a:t>
            </a:r>
            <a:r>
              <a:rPr lang="en-US" altLang="ja-JP" dirty="0" smtClean="0">
                <a:solidFill>
                  <a:srgbClr val="FFFF00"/>
                </a:solidFill>
              </a:rPr>
              <a:t> </a:t>
            </a:r>
            <a:r>
              <a:rPr lang="en-US" altLang="ja-JP" dirty="0" smtClean="0"/>
              <a:t>disks by orbital integration with gas drag.</a:t>
            </a:r>
          </a:p>
          <a:p>
            <a:pPr lvl="1" eaLnBrk="1" hangingPunct="1">
              <a:defRPr/>
            </a:pPr>
            <a:r>
              <a:rPr lang="en-US" altLang="ja-JP" dirty="0" smtClean="0"/>
              <a:t>We use the gas flow that was obtained by 3D high-resolution hydrodynamic simulations (Tanigawa et al. 2012).</a:t>
            </a:r>
          </a:p>
          <a:p>
            <a:pPr lvl="1" eaLnBrk="1" hangingPunct="1">
              <a:defRPr/>
            </a:pPr>
            <a:r>
              <a:rPr lang="en-US" altLang="ja-JP" dirty="0" smtClean="0"/>
              <a:t>No back reaction to the gas flow</a:t>
            </a:r>
          </a:p>
          <a:p>
            <a:pPr lvl="1" eaLnBrk="1" hangingPunct="1">
              <a:defRPr/>
            </a:pPr>
            <a:r>
              <a:rPr lang="en-US" altLang="ja-JP" dirty="0" smtClean="0"/>
              <a:t>Limited on the </a:t>
            </a:r>
            <a:r>
              <a:rPr lang="en-US" altLang="ja-JP" dirty="0" err="1" smtClean="0"/>
              <a:t>midplane</a:t>
            </a:r>
            <a:r>
              <a:rPr lang="en-US" altLang="ja-JP" dirty="0" smtClean="0"/>
              <a:t> (particle motions are 2D) for now.</a:t>
            </a:r>
            <a:endParaRPr lang="en-US" altLang="ja-JP" dirty="0"/>
          </a:p>
          <a:p>
            <a:pPr lvl="1"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r>
              <a:rPr lang="en-US" altLang="ja-JP" dirty="0" smtClean="0"/>
              <a:t>Retrograde encounter region accounts for the accretion of solid particles onto the </a:t>
            </a:r>
            <a:r>
              <a:rPr lang="en-US" altLang="ja-JP" dirty="0" err="1" smtClean="0"/>
              <a:t>circumplanetary</a:t>
            </a:r>
            <a:r>
              <a:rPr lang="en-US" altLang="ja-JP" dirty="0" smtClean="0"/>
              <a:t> disk.</a:t>
            </a:r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r>
              <a:rPr lang="en-US" altLang="ja-JP" dirty="0" smtClean="0">
                <a:solidFill>
                  <a:srgbClr val="FFFF00"/>
                </a:solidFill>
              </a:rPr>
              <a:t>Accretion </a:t>
            </a:r>
            <a:r>
              <a:rPr lang="en-US" altLang="ja-JP" dirty="0" smtClean="0">
                <a:solidFill>
                  <a:srgbClr val="FFFF00"/>
                </a:solidFill>
              </a:rPr>
              <a:t>rates </a:t>
            </a:r>
            <a:r>
              <a:rPr lang="en-US" altLang="ja-JP" dirty="0" smtClean="0"/>
              <a:t>are enhanced for 10-1000m sized particles.</a:t>
            </a:r>
          </a:p>
          <a:p>
            <a:pPr lvl="1" eaLnBrk="1" hangingPunct="1">
              <a:defRPr/>
            </a:pPr>
            <a:r>
              <a:rPr lang="en-US" altLang="ja-JP" dirty="0" smtClean="0"/>
              <a:t>The size decreases with decreasing gas density</a:t>
            </a:r>
            <a:r>
              <a:rPr lang="en-US" altLang="ja-JP" dirty="0" smtClean="0"/>
              <a:t>.</a:t>
            </a:r>
            <a:endParaRPr lang="en-US" altLang="ja-JP" dirty="0" smtClean="0"/>
          </a:p>
          <a:p>
            <a:pPr lvl="2" eaLnBrk="1" hangingPunct="1">
              <a:defRPr/>
            </a:pPr>
            <a:r>
              <a:rPr lang="en-US" altLang="ja-JP" dirty="0" smtClean="0"/>
              <a:t>The size would decreases with time</a:t>
            </a:r>
            <a:r>
              <a:rPr lang="en-US" altLang="ja-JP" dirty="0" smtClean="0"/>
              <a:t>.</a:t>
            </a:r>
          </a:p>
          <a:p>
            <a:pPr lvl="1" eaLnBrk="1" hangingPunct="1">
              <a:defRPr/>
            </a:pPr>
            <a:r>
              <a:rPr lang="en-US" altLang="ja-JP" dirty="0" smtClean="0">
                <a:solidFill>
                  <a:srgbClr val="FFFF00"/>
                </a:solidFill>
              </a:rPr>
              <a:t>Fitting formula </a:t>
            </a:r>
            <a:r>
              <a:rPr lang="en-US" altLang="ja-JP" dirty="0" smtClean="0"/>
              <a:t>of accretion rates as a function of particle size.</a:t>
            </a:r>
            <a:endParaRPr lang="en-US" altLang="ja-JP" dirty="0" smtClean="0"/>
          </a:p>
          <a:p>
            <a:pPr lvl="2"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r>
              <a:rPr lang="en-US" altLang="ja-JP" dirty="0" smtClean="0">
                <a:solidFill>
                  <a:srgbClr val="FFFF00"/>
                </a:solidFill>
              </a:rPr>
              <a:t>Position to be captured </a:t>
            </a:r>
            <a:r>
              <a:rPr lang="en-US" altLang="ja-JP" dirty="0" smtClean="0"/>
              <a:t>in the </a:t>
            </a:r>
            <a:r>
              <a:rPr lang="en-US" altLang="ja-JP" dirty="0" err="1" smtClean="0"/>
              <a:t>circumplanetary</a:t>
            </a:r>
            <a:r>
              <a:rPr lang="en-US" altLang="ja-JP" dirty="0" smtClean="0"/>
              <a:t> disks </a:t>
            </a:r>
            <a:r>
              <a:rPr lang="en-US" altLang="ja-JP" dirty="0" smtClean="0">
                <a:solidFill>
                  <a:srgbClr val="FFFF00"/>
                </a:solidFill>
              </a:rPr>
              <a:t>becomes closer to the planet with increasing particle size</a:t>
            </a:r>
            <a:r>
              <a:rPr lang="en-US" altLang="ja-JP" dirty="0" smtClean="0"/>
              <a:t>.</a:t>
            </a:r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r>
              <a:rPr lang="en-US" altLang="ja-JP" dirty="0" smtClean="0"/>
              <a:t>Solid to gas ratio of the accretion flow should be much higher than that of solar composition to form satellite systems.</a:t>
            </a:r>
            <a:endParaRPr lang="ja-JP" altLang="en-US" dirty="0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4B8E98A-5FD0-4177-A8BD-20A70FBD4250}" type="slidenum">
              <a:rPr lang="en-US" altLang="ja-JP" smtClean="0"/>
              <a:pPr eaLnBrk="1" hangingPunct="1"/>
              <a:t>19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2524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15B1A31-93E1-45A3-A8B5-B921015C801E}" type="slidenum">
              <a:rPr lang="en-US" altLang="ja-JP" smtClean="0"/>
              <a:pPr eaLnBrk="1" hangingPunct="1"/>
              <a:t>2</a:t>
            </a:fld>
            <a:endParaRPr lang="en-US" altLang="ja-JP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Formation of </a:t>
            </a:r>
            <a:r>
              <a:rPr lang="en-US" altLang="ja-JP" dirty="0" smtClean="0"/>
              <a:t>G</a:t>
            </a:r>
            <a:r>
              <a:rPr lang="en-US" altLang="ja-JP" dirty="0" smtClean="0"/>
              <a:t>iant Planets</a:t>
            </a:r>
            <a:endParaRPr lang="en-US" altLang="ja-JP" dirty="0" smtClean="0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900113" y="1771650"/>
            <a:ext cx="7488237" cy="29527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699792" y="1484313"/>
            <a:ext cx="37240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 smtClean="0"/>
              <a:t>Giant </a:t>
            </a:r>
            <a:r>
              <a:rPr lang="en-US" altLang="ja-JP" sz="2800" dirty="0"/>
              <a:t>planet formation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067175" y="2117725"/>
            <a:ext cx="4311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/>
              <a:t>Solid planets (~10 Earth masses)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067175" y="2492375"/>
            <a:ext cx="368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/>
              <a:t>Instability of the atmosphere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4067175" y="2852738"/>
            <a:ext cx="29829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/>
              <a:t>Onset of gas accretion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067175" y="3505200"/>
            <a:ext cx="1957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/>
              <a:t>Gap formation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4067175" y="4149725"/>
            <a:ext cx="29035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/>
              <a:t>Dissipation of the disk</a:t>
            </a:r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3851275" y="2276475"/>
            <a:ext cx="0" cy="2160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132" name="Picture 11" descr="disk_evolve_with_g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75038"/>
            <a:ext cx="227488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 descr="disk_evolve_b-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78313"/>
            <a:ext cx="21590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3" descr="disk_evolve_b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46288"/>
            <a:ext cx="22685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4" descr="disk_evolve_b-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67013"/>
            <a:ext cx="226853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1258888" y="5075238"/>
            <a:ext cx="7200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Tahoma" pitchFamily="34" charset="0"/>
              </a:rPr>
              <a:t>Satellites are thought to be formed at very end </a:t>
            </a:r>
            <a:r>
              <a:rPr lang="en-US" altLang="ja-JP" sz="2000" dirty="0" smtClean="0">
                <a:latin typeface="Tahoma" pitchFamily="34" charset="0"/>
              </a:rPr>
              <a:t>stage of </a:t>
            </a:r>
            <a:r>
              <a:rPr lang="en-US" altLang="ja-JP" sz="2000" dirty="0">
                <a:latin typeface="Tahoma" pitchFamily="34" charset="0"/>
              </a:rPr>
              <a:t>the </a:t>
            </a:r>
            <a:r>
              <a:rPr lang="en-US" altLang="ja-JP" sz="2000" dirty="0" smtClean="0">
                <a:latin typeface="Tahoma" pitchFamily="34" charset="0"/>
              </a:rPr>
              <a:t>giant planet formation.</a:t>
            </a:r>
            <a:endParaRPr lang="en-US" altLang="ja-JP" sz="20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D409D1-FC97-4B2F-BBAC-D07371D340A2}" type="slidenum">
              <a:rPr lang="en-US" altLang="ja-JP" smtClean="0"/>
              <a:pPr eaLnBrk="1" hangingPunct="1"/>
              <a:t>3</a:t>
            </a:fld>
            <a:endParaRPr lang="en-US" altLang="ja-JP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What is Satellite System?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268413"/>
            <a:ext cx="8229600" cy="338296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Systems that consist of multiple objects rotating around planets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Generally exist around gas giant planets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>
                <a:solidFill>
                  <a:srgbClr val="CCFF66"/>
                </a:solidFill>
              </a:rPr>
              <a:t>Regular satellites </a:t>
            </a:r>
            <a:r>
              <a:rPr lang="en-US" altLang="ja-JP" smtClean="0"/>
              <a:t>and </a:t>
            </a:r>
            <a:r>
              <a:rPr lang="en-US" altLang="ja-JP" smtClean="0">
                <a:solidFill>
                  <a:srgbClr val="CCFF66"/>
                </a:solidFill>
              </a:rPr>
              <a:t>irregular satellites</a:t>
            </a:r>
            <a:endParaRPr lang="en-US" altLang="ja-JP" smtClean="0"/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Regular satellites: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ja-JP" smtClean="0"/>
              <a:t>Nearly circular orbits, orbital plane ~= equatorial plane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ja-JP" smtClean="0"/>
              <a:t>Occupy most of the total mass of satellites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→ </a:t>
            </a:r>
            <a:r>
              <a:rPr lang="en-US" altLang="ja-JP" smtClean="0">
                <a:solidFill>
                  <a:srgbClr val="66FFFF"/>
                </a:solidFill>
              </a:rPr>
              <a:t>Formed from circum-planetary disks?</a:t>
            </a:r>
          </a:p>
          <a:p>
            <a:pPr lvl="2" eaLnBrk="1" hangingPunct="1">
              <a:lnSpc>
                <a:spcPct val="90000"/>
              </a:lnSpc>
            </a:pPr>
            <a:endParaRPr lang="en-US" altLang="ja-JP" smtClean="0">
              <a:solidFill>
                <a:srgbClr val="66FFFF"/>
              </a:solidFill>
            </a:endParaRPr>
          </a:p>
        </p:txBody>
      </p:sp>
      <p:pic>
        <p:nvPicPr>
          <p:cNvPr id="4101" name="Picture 4" descr="f09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3401" r="3209" b="31181"/>
          <a:stretch>
            <a:fillRect/>
          </a:stretch>
        </p:blipFill>
        <p:spPr bwMode="auto">
          <a:xfrm>
            <a:off x="900113" y="4560888"/>
            <a:ext cx="34829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Jupitmoons12-20-0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1" b="10768"/>
          <a:stretch>
            <a:fillRect/>
          </a:stretch>
        </p:blipFill>
        <p:spPr bwMode="auto">
          <a:xfrm>
            <a:off x="4787900" y="4716463"/>
            <a:ext cx="381635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787900" y="6562725"/>
            <a:ext cx="2500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/>
              <a:t>Jupiter and Galilean satellites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93938" y="6559550"/>
            <a:ext cx="217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/>
              <a:t>Satellites of outer planets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15888"/>
            <a:ext cx="3460750" cy="66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52006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FFFF00"/>
                </a:solidFill>
              </a:rPr>
              <a:t>Minimum mass </a:t>
            </a:r>
            <a:r>
              <a:rPr lang="en-US" altLang="ja-JP" dirty="0" err="1" smtClean="0">
                <a:solidFill>
                  <a:srgbClr val="FFFF00"/>
                </a:solidFill>
              </a:rPr>
              <a:t>subnebula</a:t>
            </a:r>
            <a:r>
              <a:rPr lang="en-US" altLang="ja-JP" dirty="0" smtClean="0">
                <a:solidFill>
                  <a:srgbClr val="FFFF00"/>
                </a:solidFill>
              </a:rPr>
              <a:t> model</a:t>
            </a:r>
          </a:p>
          <a:p>
            <a:pPr lvl="1">
              <a:defRPr/>
            </a:pPr>
            <a:r>
              <a:rPr lang="en-US" altLang="ja-JP" dirty="0" smtClean="0"/>
              <a:t>Massive disk at one time</a:t>
            </a:r>
          </a:p>
          <a:p>
            <a:pPr lvl="2">
              <a:defRPr/>
            </a:pPr>
            <a:r>
              <a:rPr lang="en-US" altLang="ja-JP" dirty="0" smtClean="0"/>
              <a:t>Too high temperature for ice</a:t>
            </a:r>
            <a:endParaRPr lang="en-US" altLang="ja-JP" dirty="0"/>
          </a:p>
          <a:p>
            <a:pPr lvl="2">
              <a:defRPr/>
            </a:pPr>
            <a:r>
              <a:rPr lang="en-US" altLang="ja-JP" dirty="0" smtClean="0"/>
              <a:t>Too fast Type I migration</a:t>
            </a:r>
            <a:endParaRPr lang="en-US" altLang="ja-JP" dirty="0"/>
          </a:p>
          <a:p>
            <a:pPr lvl="2">
              <a:defRPr/>
            </a:pPr>
            <a:r>
              <a:rPr lang="en-US" altLang="ja-JP" dirty="0" smtClean="0"/>
              <a:t>Calisto’s partial differentiation</a:t>
            </a:r>
          </a:p>
          <a:p>
            <a:pPr lvl="3">
              <a:defRPr/>
            </a:pPr>
            <a:endParaRPr lang="en-US" altLang="ja-JP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FFFF00"/>
                </a:solidFill>
              </a:rPr>
              <a:t>Gas-starved </a:t>
            </a:r>
            <a:r>
              <a:rPr lang="en-US" altLang="ja-JP" dirty="0" smtClean="0">
                <a:solidFill>
                  <a:srgbClr val="FFFF00"/>
                </a:solidFill>
              </a:rPr>
              <a:t>disk model</a:t>
            </a:r>
          </a:p>
          <a:p>
            <a:pPr lvl="1">
              <a:defRPr/>
            </a:pPr>
            <a:r>
              <a:rPr lang="en-US" altLang="ja-JP" sz="2000" dirty="0" err="1" smtClean="0"/>
              <a:t>Canup</a:t>
            </a:r>
            <a:r>
              <a:rPr lang="en-US" altLang="ja-JP" sz="2000" dirty="0" smtClean="0"/>
              <a:t> and Ward 2002, </a:t>
            </a:r>
            <a:r>
              <a:rPr lang="en-US" altLang="ja-JP" sz="2000" dirty="0" smtClean="0"/>
              <a:t>2006</a:t>
            </a:r>
          </a:p>
          <a:p>
            <a:pPr lvl="1">
              <a:defRPr/>
            </a:pPr>
            <a:endParaRPr lang="en-US" altLang="ja-JP" sz="2000" dirty="0" smtClean="0"/>
          </a:p>
          <a:p>
            <a:pPr lvl="1">
              <a:defRPr/>
            </a:pPr>
            <a:endParaRPr lang="en-US" altLang="ja-JP" sz="2000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 marL="0" indent="0">
              <a:buFontTx/>
              <a:buNone/>
              <a:defRPr/>
            </a:pPr>
            <a:endParaRPr lang="en-US" altLang="ja-JP" dirty="0"/>
          </a:p>
          <a:p>
            <a:pPr>
              <a:defRPr/>
            </a:pPr>
            <a:r>
              <a:rPr lang="en-US" altLang="ja-JP" dirty="0" smtClean="0">
                <a:solidFill>
                  <a:srgbClr val="FFFF00"/>
                </a:solidFill>
              </a:rPr>
              <a:t>Spreading tidal-disk model</a:t>
            </a:r>
          </a:p>
          <a:p>
            <a:pPr lvl="1">
              <a:defRPr/>
            </a:pPr>
            <a:r>
              <a:rPr lang="en-US" altLang="ja-JP" sz="2000" dirty="0" err="1" smtClean="0"/>
              <a:t>Crida</a:t>
            </a:r>
            <a:r>
              <a:rPr lang="en-US" altLang="ja-JP" sz="2000" dirty="0" smtClean="0"/>
              <a:t> and </a:t>
            </a:r>
            <a:r>
              <a:rPr lang="en-US" altLang="ja-JP" sz="2000" dirty="0" err="1" smtClean="0"/>
              <a:t>Charnoz</a:t>
            </a:r>
            <a:r>
              <a:rPr lang="en-US" altLang="ja-JP" sz="2000" dirty="0" smtClean="0"/>
              <a:t> 2012</a:t>
            </a: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EF63C5F-48D8-4E64-8C79-653F6338A63D}" type="slidenum">
              <a:rPr lang="en-US" altLang="ja-JP" smtClean="0"/>
              <a:pPr eaLnBrk="1" hangingPunct="1"/>
              <a:t>4</a:t>
            </a:fld>
            <a:endParaRPr lang="en-US" altLang="ja-JP" smtClean="0"/>
          </a:p>
        </p:txBody>
      </p:sp>
      <p:pic>
        <p:nvPicPr>
          <p:cNvPr id="5125" name="コンテンツ プレースホルダ 4" descr="Canup_Ward_2002_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70"/>
          <a:stretch>
            <a:fillRect/>
          </a:stretch>
        </p:blipFill>
        <p:spPr bwMode="auto">
          <a:xfrm>
            <a:off x="755643" y="4077072"/>
            <a:ext cx="477043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タイトル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5616575" cy="1143000"/>
          </a:xfrm>
        </p:spPr>
        <p:txBody>
          <a:bodyPr/>
          <a:lstStyle/>
          <a:p>
            <a:r>
              <a:rPr lang="en-US" altLang="ja-JP" dirty="0" smtClean="0"/>
              <a:t>Three </a:t>
            </a:r>
            <a:r>
              <a:rPr lang="en-US" altLang="ja-JP" dirty="0" smtClean="0"/>
              <a:t>models</a:t>
            </a:r>
            <a:endParaRPr lang="ja-JP" altLang="en-US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48056" y="5516935"/>
            <a:ext cx="19780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Canup</a:t>
            </a:r>
            <a:r>
              <a:rPr lang="en-US" altLang="ja-JP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Ward 2002</a:t>
            </a:r>
            <a:endParaRPr lang="ja-JP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70775" y="192088"/>
            <a:ext cx="1558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 A. </a:t>
            </a:r>
            <a:r>
              <a:rPr lang="en-US" altLang="ja-JP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Crida</a:t>
            </a:r>
            <a:endParaRPr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3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F71375-E282-494A-8DAE-EE8FAED532F0}" type="slidenum">
              <a:rPr lang="en-US" altLang="ja-JP" smtClean="0"/>
              <a:pPr eaLnBrk="1" hangingPunct="1"/>
              <a:t>5</a:t>
            </a:fld>
            <a:endParaRPr lang="en-US" altLang="ja-JP" smtClean="0"/>
          </a:p>
        </p:txBody>
      </p:sp>
      <p:pic>
        <p:nvPicPr>
          <p:cNvPr id="10243" name="Picture 29" descr="Lxy004b3_20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3" y="777875"/>
            <a:ext cx="2436812" cy="2019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subdisk_tm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8807" r="601" b="1152"/>
          <a:stretch>
            <a:fillRect/>
          </a:stretch>
        </p:blipFill>
        <p:spPr bwMode="auto">
          <a:xfrm>
            <a:off x="3541713" y="2743200"/>
            <a:ext cx="5638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Structure of circum-planetary disk</a:t>
            </a: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-323850" y="2636838"/>
            <a:ext cx="3851275" cy="1460500"/>
            <a:chOff x="-114" y="1026"/>
            <a:chExt cx="2426" cy="920"/>
          </a:xfrm>
        </p:grpSpPr>
        <p:pic>
          <p:nvPicPr>
            <p:cNvPr id="10257" name="Picture 5" descr="円盤ミニ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" y="1026"/>
              <a:ext cx="2426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Text Box 6"/>
            <p:cNvSpPr txBox="1">
              <a:spLocks noChangeArrowheads="1"/>
            </p:cNvSpPr>
            <p:nvPr/>
          </p:nvSpPr>
          <p:spPr bwMode="auto">
            <a:xfrm>
              <a:off x="940" y="1222"/>
              <a:ext cx="329" cy="21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Tahoma" pitchFamily="34" charset="0"/>
                </a:rPr>
                <a:t>Sun</a:t>
              </a:r>
            </a:p>
          </p:txBody>
        </p:sp>
        <p:sp>
          <p:nvSpPr>
            <p:cNvPr id="10259" name="Text Box 7"/>
            <p:cNvSpPr txBox="1">
              <a:spLocks noChangeArrowheads="1"/>
            </p:cNvSpPr>
            <p:nvPr/>
          </p:nvSpPr>
          <p:spPr bwMode="auto">
            <a:xfrm>
              <a:off x="90" y="1525"/>
              <a:ext cx="1249" cy="21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Tahoma" pitchFamily="34" charset="0"/>
                </a:rPr>
                <a:t>Proto-planetary disk</a:t>
              </a:r>
            </a:p>
          </p:txBody>
        </p:sp>
      </p:grp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4643438" y="5815013"/>
            <a:ext cx="384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FFFF00"/>
                </a:solidFill>
              </a:rPr>
              <a:t>How about solid materials?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57150" y="1296988"/>
            <a:ext cx="6962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/>
              <a:t>Hydrodynamic simulation for growing gas giant planets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1403350" y="2108200"/>
            <a:ext cx="559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/>
              <a:t>Formation of circum-planetary gas disks</a:t>
            </a:r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539750" y="2305050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1116013" y="1655763"/>
            <a:ext cx="7823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(e.g., </a:t>
            </a:r>
            <a:r>
              <a:rPr lang="en-US" altLang="ja-JP" dirty="0" smtClean="0"/>
              <a:t>Miki 1982, </a:t>
            </a:r>
            <a:r>
              <a:rPr lang="en-US" altLang="ja-JP" dirty="0" err="1" smtClean="0"/>
              <a:t>Lubow</a:t>
            </a:r>
            <a:r>
              <a:rPr lang="en-US" altLang="ja-JP" dirty="0" smtClean="0"/>
              <a:t> </a:t>
            </a:r>
            <a:r>
              <a:rPr lang="en-US" altLang="ja-JP" dirty="0"/>
              <a:t>et al. 1999; Tanigawa, </a:t>
            </a:r>
            <a:r>
              <a:rPr lang="en-US" altLang="ja-JP" dirty="0" err="1"/>
              <a:t>Ohtsuki</a:t>
            </a:r>
            <a:r>
              <a:rPr lang="en-US" altLang="ja-JP" dirty="0"/>
              <a:t>, and Machida 2012)</a:t>
            </a: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4056063" y="6083300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3" name="Text Box 30"/>
          <p:cNvSpPr txBox="1">
            <a:spLocks noChangeArrowheads="1"/>
          </p:cNvSpPr>
          <p:nvPr/>
        </p:nvSpPr>
        <p:spPr bwMode="auto">
          <a:xfrm>
            <a:off x="9455150" y="2336800"/>
            <a:ext cx="1900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/>
              <a:t>Tanigawa and Watanabe 2002</a:t>
            </a:r>
          </a:p>
        </p:txBody>
      </p:sp>
      <p:pic>
        <p:nvPicPr>
          <p:cNvPr id="19" name="StreamLineB_wmv9QB10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2113"/>
            <a:ext cx="354171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テキスト ボックス 7"/>
          <p:cNvSpPr txBox="1">
            <a:spLocks noChangeArrowheads="1"/>
          </p:cNvSpPr>
          <p:nvPr/>
        </p:nvSpPr>
        <p:spPr bwMode="auto">
          <a:xfrm>
            <a:off x="127000" y="6530975"/>
            <a:ext cx="3411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/>
              <a:t>Visualization by T. Takeda (CfCA, NAOJ)</a:t>
            </a:r>
            <a:endParaRPr lang="ja-JP" altLang="en-US" sz="1400"/>
          </a:p>
        </p:txBody>
      </p:sp>
      <p:sp>
        <p:nvSpPr>
          <p:cNvPr id="10256" name="テキスト ボックス 1"/>
          <p:cNvSpPr txBox="1">
            <a:spLocks noChangeArrowheads="1"/>
          </p:cNvSpPr>
          <p:nvPr/>
        </p:nvSpPr>
        <p:spPr bwMode="auto">
          <a:xfrm>
            <a:off x="46038" y="4202113"/>
            <a:ext cx="2786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/>
              <a:t>Tanigawa, Ohtsuki, and Machida 2012</a:t>
            </a:r>
            <a:endParaRPr lang="ja-JP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035DDEB-2E2E-4D45-9FC4-45EF6C0D2A2B}" type="slidenum">
              <a:rPr lang="en-US" altLang="ja-JP" smtClean="0"/>
              <a:pPr eaLnBrk="1" hangingPunct="1"/>
              <a:t>6</a:t>
            </a:fld>
            <a:endParaRPr lang="en-US" altLang="ja-JP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Purpose of this study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41363" y="1628775"/>
            <a:ext cx="7848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/>
              <a:t>We examine processes of </a:t>
            </a:r>
            <a:r>
              <a:rPr lang="en-US" altLang="ja-JP" sz="2800" dirty="0">
                <a:solidFill>
                  <a:srgbClr val="FFFF00"/>
                </a:solidFill>
              </a:rPr>
              <a:t>supplying solid material to </a:t>
            </a:r>
            <a:r>
              <a:rPr lang="en-US" altLang="ja-JP" sz="2800" dirty="0" err="1">
                <a:solidFill>
                  <a:srgbClr val="FFFF00"/>
                </a:solidFill>
              </a:rPr>
              <a:t>circum</a:t>
            </a:r>
            <a:r>
              <a:rPr lang="en-US" altLang="ja-JP" sz="2800" dirty="0">
                <a:solidFill>
                  <a:srgbClr val="FFFF00"/>
                </a:solidFill>
              </a:rPr>
              <a:t>-planetary disks</a:t>
            </a:r>
            <a:r>
              <a:rPr lang="en-US" altLang="ja-JP" sz="2800" dirty="0"/>
              <a:t> in order to address the formation of satellite systems.</a:t>
            </a:r>
          </a:p>
        </p:txBody>
      </p:sp>
      <p:pic>
        <p:nvPicPr>
          <p:cNvPr id="11269" name="Picture 2" descr="subdisk_tm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8807" r="601" b="1152"/>
          <a:stretch>
            <a:fillRect/>
          </a:stretch>
        </p:blipFill>
        <p:spPr bwMode="auto">
          <a:xfrm>
            <a:off x="1660525" y="3429000"/>
            <a:ext cx="5638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reamLineB_wmv9QB10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43300"/>
            <a:ext cx="399415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6bitA_wmv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49275"/>
            <a:ext cx="39941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388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Methods</a:t>
            </a:r>
            <a:endParaRPr lang="ja-JP" altLang="en-US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1341438"/>
            <a:ext cx="4681537" cy="54324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altLang="ja-JP" dirty="0" smtClean="0"/>
              <a:t>Particle orbits are calculated on the Hill coordinate (restricted three-body problem)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 gas drag.</a:t>
            </a:r>
          </a:p>
          <a:p>
            <a:pPr lvl="1" eaLnBrk="1" hangingPunct="1">
              <a:defRPr/>
            </a:pPr>
            <a:r>
              <a:rPr lang="en-US" altLang="ja-JP" dirty="0" smtClean="0"/>
              <a:t>Initial condition</a:t>
            </a:r>
          </a:p>
          <a:p>
            <a:pPr lvl="2" eaLnBrk="1" hangingPunct="1">
              <a:defRPr/>
            </a:pPr>
            <a:r>
              <a:rPr lang="en-US" altLang="ja-JP" dirty="0" smtClean="0"/>
              <a:t>e=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=0 at this stage.</a:t>
            </a:r>
          </a:p>
          <a:p>
            <a:pPr lvl="2"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r>
              <a:rPr lang="en-US" altLang="ja-JP" dirty="0" smtClean="0"/>
              <a:t>Back ground gas velocity and density for gas drag are given by 3D hydrodynamic simulations (Tanigawa, </a:t>
            </a:r>
            <a:r>
              <a:rPr lang="en-US" altLang="ja-JP" dirty="0" err="1" smtClean="0"/>
              <a:t>Ohtsuki</a:t>
            </a:r>
            <a:r>
              <a:rPr lang="en-US" altLang="ja-JP" dirty="0" smtClean="0"/>
              <a:t>, and Machida 2012)</a:t>
            </a:r>
          </a:p>
          <a:p>
            <a:pPr lvl="1" eaLnBrk="1" hangingPunct="1">
              <a:defRPr/>
            </a:pPr>
            <a:endParaRPr lang="en-US" altLang="ja-JP" dirty="0" smtClean="0"/>
          </a:p>
        </p:txBody>
      </p:sp>
      <p:sp>
        <p:nvSpPr>
          <p:cNvPr id="12294" name="テキスト ボックス 7"/>
          <p:cNvSpPr txBox="1">
            <a:spLocks noChangeArrowheads="1"/>
          </p:cNvSpPr>
          <p:nvPr/>
        </p:nvSpPr>
        <p:spPr bwMode="auto">
          <a:xfrm>
            <a:off x="4808674" y="6525344"/>
            <a:ext cx="4371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Visualization by T. Takeda </a:t>
            </a:r>
            <a:r>
              <a:rPr lang="en-US" altLang="ja-JP" sz="1400" dirty="0" smtClean="0"/>
              <a:t>(</a:t>
            </a:r>
            <a:r>
              <a:rPr lang="ja-JP" altLang="en-US" sz="1400" dirty="0"/>
              <a:t>ヴェイサエンターテイメント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  <p:sp>
        <p:nvSpPr>
          <p:cNvPr id="12295" name="テキスト ボックス 1"/>
          <p:cNvSpPr txBox="1">
            <a:spLocks noChangeArrowheads="1"/>
          </p:cNvSpPr>
          <p:nvPr/>
        </p:nvSpPr>
        <p:spPr bwMode="auto">
          <a:xfrm>
            <a:off x="5149850" y="22225"/>
            <a:ext cx="321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FF00"/>
                </a:solidFill>
              </a:rPr>
              <a:t>Background gas flow</a:t>
            </a:r>
          </a:p>
          <a:p>
            <a:pPr eaLnBrk="1" hangingPunct="1"/>
            <a:r>
              <a:rPr lang="en-US" altLang="ja-JP" sz="1400"/>
              <a:t>Tanigawa, Machida, and Ohtsuki 2012</a:t>
            </a:r>
            <a:endParaRPr lang="ja-JP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numSld="999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Gas flow at the </a:t>
            </a:r>
            <a:r>
              <a:rPr kumimoji="1" lang="en-US" altLang="ja-JP" dirty="0" err="1" smtClean="0"/>
              <a:t>midplane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2713"/>
            <a:ext cx="7344816" cy="555066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B1BBF-4157-46D4-9989-7CBD7ABB87C9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0869" y="148478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L=1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0" y="155679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L=4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77696" y="450912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L=7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15991" y="432445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L=10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7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C333-88AC-48DD-8E88-9924C31475FC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pic>
        <p:nvPicPr>
          <p:cNvPr id="16388" name="図 6" descr="takeda_3.jpg"/>
          <p:cNvPicPr>
            <a:picLocks noChangeAspect="1"/>
          </p:cNvPicPr>
          <p:nvPr/>
        </p:nvPicPr>
        <p:blipFill>
          <a:blip r:embed="rId2" cstate="print"/>
          <a:srcRect l="1152" t="5836" r="1152" b="1459"/>
          <a:stretch>
            <a:fillRect/>
          </a:stretch>
        </p:blipFill>
        <p:spPr bwMode="auto">
          <a:xfrm>
            <a:off x="3059113" y="2282825"/>
            <a:ext cx="601662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図 7" descr="takeda_4.jpg"/>
          <p:cNvPicPr>
            <a:picLocks noChangeAspect="1"/>
          </p:cNvPicPr>
          <p:nvPr/>
        </p:nvPicPr>
        <p:blipFill>
          <a:blip r:embed="rId3" cstate="print"/>
          <a:srcRect l="1152" t="5836" r="1152" b="1459"/>
          <a:stretch>
            <a:fillRect/>
          </a:stretch>
        </p:blipFill>
        <p:spPr bwMode="auto">
          <a:xfrm>
            <a:off x="-252413" y="77788"/>
            <a:ext cx="4184651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テキスト ボックス 8"/>
          <p:cNvSpPr txBox="1">
            <a:spLocks noChangeArrowheads="1"/>
          </p:cNvSpPr>
          <p:nvPr/>
        </p:nvSpPr>
        <p:spPr bwMode="auto">
          <a:xfrm>
            <a:off x="4716016" y="116632"/>
            <a:ext cx="270619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/>
              <a:t>Visualization by T. Takeda</a:t>
            </a:r>
          </a:p>
          <a:p>
            <a:r>
              <a:rPr lang="en-US" altLang="ja-JP" sz="1200" dirty="0" smtClean="0"/>
              <a:t>(</a:t>
            </a:r>
            <a:r>
              <a:rPr lang="ja-JP" altLang="en-US" sz="1200" dirty="0" smtClean="0"/>
              <a:t>ヴェイサエンターテイメント </a:t>
            </a:r>
            <a:endParaRPr lang="en-US" altLang="ja-JP" sz="1200" dirty="0" smtClean="0"/>
          </a:p>
          <a:p>
            <a:r>
              <a:rPr lang="ja-JP" altLang="en-US" sz="1200" dirty="0" smtClean="0"/>
              <a:t> ← </a:t>
            </a:r>
            <a:r>
              <a:rPr lang="en-US" altLang="ja-JP" sz="1200" dirty="0" smtClean="0"/>
              <a:t>4D2U </a:t>
            </a:r>
            <a:r>
              <a:rPr lang="en-US" altLang="ja-JP" sz="1200" dirty="0"/>
              <a:t>project team, </a:t>
            </a:r>
            <a:r>
              <a:rPr lang="en-US" altLang="ja-JP" sz="1200" dirty="0" err="1"/>
              <a:t>CfCA</a:t>
            </a:r>
            <a:r>
              <a:rPr lang="en-US" altLang="ja-JP" sz="1200" dirty="0"/>
              <a:t>, NAOJ</a:t>
            </a:r>
            <a:r>
              <a:rPr lang="en-US" altLang="ja-JP" sz="1200" dirty="0" smtClean="0"/>
              <a:t>)</a:t>
            </a:r>
            <a:endParaRPr lang="en-US" altLang="ja-JP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38900" y="5661025"/>
            <a:ext cx="20208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Midplane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: </a:t>
            </a:r>
          </a:p>
          <a:p>
            <a:pPr>
              <a:defRPr/>
            </a:pP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→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No accretion!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13" name="円/楕円 12"/>
          <p:cNvSpPr/>
          <p:nvPr/>
        </p:nvSpPr>
        <p:spPr>
          <a:xfrm rot="2999784">
            <a:off x="5877719" y="3696494"/>
            <a:ext cx="503237" cy="7207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円/楕円 13"/>
          <p:cNvSpPr/>
          <p:nvPr/>
        </p:nvSpPr>
        <p:spPr>
          <a:xfrm rot="19339312">
            <a:off x="7289800" y="4284663"/>
            <a:ext cx="576263" cy="10795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4787900" y="2924175"/>
            <a:ext cx="1106488" cy="1020763"/>
          </a:xfrm>
          <a:custGeom>
            <a:avLst/>
            <a:gdLst>
              <a:gd name="connsiteX0" fmla="*/ 0 w 1105786"/>
              <a:gd name="connsiteY0" fmla="*/ 0 h 1020725"/>
              <a:gd name="connsiteX1" fmla="*/ 382773 w 1105786"/>
              <a:gd name="connsiteY1" fmla="*/ 744279 h 1020725"/>
              <a:gd name="connsiteX2" fmla="*/ 1105786 w 1105786"/>
              <a:gd name="connsiteY2" fmla="*/ 1020725 h 1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786" h="1020725">
                <a:moveTo>
                  <a:pt x="0" y="0"/>
                </a:moveTo>
                <a:cubicBezTo>
                  <a:pt x="99237" y="287079"/>
                  <a:pt x="198475" y="574158"/>
                  <a:pt x="382773" y="744279"/>
                </a:cubicBezTo>
                <a:cubicBezTo>
                  <a:pt x="567071" y="914400"/>
                  <a:pt x="836428" y="967562"/>
                  <a:pt x="1105786" y="1020725"/>
                </a:cubicBezTo>
              </a:path>
            </a:pathLst>
          </a:custGeom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円/楕円 18"/>
          <p:cNvSpPr/>
          <p:nvPr/>
        </p:nvSpPr>
        <p:spPr>
          <a:xfrm rot="400145">
            <a:off x="4308475" y="3500438"/>
            <a:ext cx="287338" cy="16700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396" name="テキスト ボックス 19"/>
          <p:cNvSpPr txBox="1">
            <a:spLocks noChangeArrowheads="1"/>
          </p:cNvSpPr>
          <p:nvPr/>
        </p:nvSpPr>
        <p:spPr bwMode="auto">
          <a:xfrm>
            <a:off x="5076825" y="1773238"/>
            <a:ext cx="1646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Shock surface</a:t>
            </a:r>
            <a:endParaRPr lang="ja-JP" altLang="en-US"/>
          </a:p>
        </p:txBody>
      </p:sp>
      <p:sp>
        <p:nvSpPr>
          <p:cNvPr id="16397" name="テキスト ボックス 20"/>
          <p:cNvSpPr txBox="1">
            <a:spLocks noChangeArrowheads="1"/>
          </p:cNvSpPr>
          <p:nvPr/>
        </p:nvSpPr>
        <p:spPr bwMode="auto">
          <a:xfrm>
            <a:off x="3635375" y="5589588"/>
            <a:ext cx="2339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Circumplanetary disk</a:t>
            </a:r>
            <a:endParaRPr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7062788" y="5060950"/>
            <a:ext cx="317500" cy="669925"/>
          </a:xfrm>
          <a:custGeom>
            <a:avLst/>
            <a:gdLst>
              <a:gd name="connsiteX0" fmla="*/ 317205 w 317205"/>
              <a:gd name="connsiteY0" fmla="*/ 0 h 669851"/>
              <a:gd name="connsiteX1" fmla="*/ 51391 w 317205"/>
              <a:gd name="connsiteY1" fmla="*/ 276446 h 669851"/>
              <a:gd name="connsiteX2" fmla="*/ 8861 w 317205"/>
              <a:gd name="connsiteY2" fmla="*/ 669851 h 66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205" h="669851">
                <a:moveTo>
                  <a:pt x="317205" y="0"/>
                </a:moveTo>
                <a:cubicBezTo>
                  <a:pt x="209993" y="82402"/>
                  <a:pt x="102782" y="164804"/>
                  <a:pt x="51391" y="276446"/>
                </a:cubicBezTo>
                <a:cubicBezTo>
                  <a:pt x="0" y="388088"/>
                  <a:pt x="4430" y="528969"/>
                  <a:pt x="8861" y="669851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5187950" y="4805363"/>
            <a:ext cx="776288" cy="787400"/>
          </a:xfrm>
          <a:custGeom>
            <a:avLst/>
            <a:gdLst>
              <a:gd name="connsiteX0" fmla="*/ 776177 w 776177"/>
              <a:gd name="connsiteY0" fmla="*/ 0 h 786810"/>
              <a:gd name="connsiteX1" fmla="*/ 287079 w 776177"/>
              <a:gd name="connsiteY1" fmla="*/ 318977 h 786810"/>
              <a:gd name="connsiteX2" fmla="*/ 0 w 776177"/>
              <a:gd name="connsiteY2" fmla="*/ 786810 h 78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177" h="786810">
                <a:moveTo>
                  <a:pt x="776177" y="0"/>
                </a:moveTo>
                <a:cubicBezTo>
                  <a:pt x="596309" y="93921"/>
                  <a:pt x="416442" y="187842"/>
                  <a:pt x="287079" y="318977"/>
                </a:cubicBezTo>
                <a:cubicBezTo>
                  <a:pt x="157716" y="450112"/>
                  <a:pt x="78858" y="618461"/>
                  <a:pt x="0" y="786810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11638" y="2433638"/>
            <a:ext cx="26225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High altitude:</a:t>
            </a:r>
          </a:p>
          <a:p>
            <a:pPr>
              <a:defRPr/>
            </a:pP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→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Fall and accretion</a:t>
            </a:r>
          </a:p>
        </p:txBody>
      </p:sp>
      <p:sp>
        <p:nvSpPr>
          <p:cNvPr id="25" name="フリーフォーム 24"/>
          <p:cNvSpPr/>
          <p:nvPr/>
        </p:nvSpPr>
        <p:spPr>
          <a:xfrm>
            <a:off x="2700338" y="3860800"/>
            <a:ext cx="1587500" cy="509588"/>
          </a:xfrm>
          <a:custGeom>
            <a:avLst/>
            <a:gdLst>
              <a:gd name="connsiteX0" fmla="*/ 0 w 435935"/>
              <a:gd name="connsiteY0" fmla="*/ 0 h 251637"/>
              <a:gd name="connsiteX1" fmla="*/ 180753 w 435935"/>
              <a:gd name="connsiteY1" fmla="*/ 212651 h 251637"/>
              <a:gd name="connsiteX2" fmla="*/ 435935 w 435935"/>
              <a:gd name="connsiteY2" fmla="*/ 233916 h 251637"/>
              <a:gd name="connsiteX0" fmla="*/ 0 w 1596958"/>
              <a:gd name="connsiteY0" fmla="*/ 0 h 572490"/>
              <a:gd name="connsiteX1" fmla="*/ 1332367 w 1596958"/>
              <a:gd name="connsiteY1" fmla="*/ 487668 h 572490"/>
              <a:gd name="connsiteX2" fmla="*/ 1587549 w 1596958"/>
              <a:gd name="connsiteY2" fmla="*/ 508933 h 572490"/>
              <a:gd name="connsiteX0" fmla="*/ 0 w 1596958"/>
              <a:gd name="connsiteY0" fmla="*/ 0 h 572490"/>
              <a:gd name="connsiteX1" fmla="*/ 1332367 w 1596958"/>
              <a:gd name="connsiteY1" fmla="*/ 487668 h 572490"/>
              <a:gd name="connsiteX2" fmla="*/ 1587549 w 1596958"/>
              <a:gd name="connsiteY2" fmla="*/ 508933 h 572490"/>
              <a:gd name="connsiteX0" fmla="*/ 0 w 1587549"/>
              <a:gd name="connsiteY0" fmla="*/ 0 h 508933"/>
              <a:gd name="connsiteX1" fmla="*/ 1587549 w 1587549"/>
              <a:gd name="connsiteY1" fmla="*/ 508933 h 508933"/>
              <a:gd name="connsiteX0" fmla="*/ 0 w 1587549"/>
              <a:gd name="connsiteY0" fmla="*/ 0 h 508933"/>
              <a:gd name="connsiteX1" fmla="*/ 1587549 w 1587549"/>
              <a:gd name="connsiteY1" fmla="*/ 508933 h 508933"/>
              <a:gd name="connsiteX0" fmla="*/ 0 w 1587549"/>
              <a:gd name="connsiteY0" fmla="*/ 0 h 508933"/>
              <a:gd name="connsiteX1" fmla="*/ 1587549 w 1587549"/>
              <a:gd name="connsiteY1" fmla="*/ 508933 h 50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49" h="508933">
                <a:moveTo>
                  <a:pt x="0" y="0"/>
                </a:moveTo>
                <a:cubicBezTo>
                  <a:pt x="225127" y="365105"/>
                  <a:pt x="1031304" y="499701"/>
                  <a:pt x="1587549" y="508933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627313" y="1468438"/>
            <a:ext cx="2520950" cy="520700"/>
          </a:xfrm>
          <a:custGeom>
            <a:avLst/>
            <a:gdLst>
              <a:gd name="connsiteX0" fmla="*/ 0 w 754911"/>
              <a:gd name="connsiteY0" fmla="*/ 0 h 1690576"/>
              <a:gd name="connsiteX1" fmla="*/ 552893 w 754911"/>
              <a:gd name="connsiteY1" fmla="*/ 457200 h 1690576"/>
              <a:gd name="connsiteX2" fmla="*/ 754911 w 754911"/>
              <a:gd name="connsiteY2" fmla="*/ 1690576 h 1690576"/>
              <a:gd name="connsiteX0" fmla="*/ 0 w 2232248"/>
              <a:gd name="connsiteY0" fmla="*/ 475807 h 933007"/>
              <a:gd name="connsiteX1" fmla="*/ 552893 w 2232248"/>
              <a:gd name="connsiteY1" fmla="*/ 933007 h 933007"/>
              <a:gd name="connsiteX2" fmla="*/ 2232248 w 2232248"/>
              <a:gd name="connsiteY2" fmla="*/ 475807 h 933007"/>
              <a:gd name="connsiteX0" fmla="*/ 0 w 2232248"/>
              <a:gd name="connsiteY0" fmla="*/ 475807 h 563525"/>
              <a:gd name="connsiteX1" fmla="*/ 792087 w 2232248"/>
              <a:gd name="connsiteY1" fmla="*/ 403800 h 563525"/>
              <a:gd name="connsiteX2" fmla="*/ 2232248 w 2232248"/>
              <a:gd name="connsiteY2" fmla="*/ 475807 h 563525"/>
              <a:gd name="connsiteX0" fmla="*/ 276031 w 2508279"/>
              <a:gd name="connsiteY0" fmla="*/ 475807 h 475807"/>
              <a:gd name="connsiteX1" fmla="*/ 132014 w 2508279"/>
              <a:gd name="connsiteY1" fmla="*/ 259784 h 475807"/>
              <a:gd name="connsiteX2" fmla="*/ 1068118 w 2508279"/>
              <a:gd name="connsiteY2" fmla="*/ 403800 h 475807"/>
              <a:gd name="connsiteX3" fmla="*/ 2508279 w 2508279"/>
              <a:gd name="connsiteY3" fmla="*/ 475807 h 475807"/>
              <a:gd name="connsiteX0" fmla="*/ 312036 w 2544284"/>
              <a:gd name="connsiteY0" fmla="*/ 475807 h 727836"/>
              <a:gd name="connsiteX1" fmla="*/ 96012 w 2544284"/>
              <a:gd name="connsiteY1" fmla="*/ 691832 h 727836"/>
              <a:gd name="connsiteX2" fmla="*/ 168019 w 2544284"/>
              <a:gd name="connsiteY2" fmla="*/ 259784 h 727836"/>
              <a:gd name="connsiteX3" fmla="*/ 1104123 w 2544284"/>
              <a:gd name="connsiteY3" fmla="*/ 403800 h 727836"/>
              <a:gd name="connsiteX4" fmla="*/ 2544284 w 2544284"/>
              <a:gd name="connsiteY4" fmla="*/ 475807 h 727836"/>
              <a:gd name="connsiteX0" fmla="*/ 312036 w 2544284"/>
              <a:gd name="connsiteY0" fmla="*/ 475807 h 943859"/>
              <a:gd name="connsiteX1" fmla="*/ 528060 w 2544284"/>
              <a:gd name="connsiteY1" fmla="*/ 907855 h 943859"/>
              <a:gd name="connsiteX2" fmla="*/ 96012 w 2544284"/>
              <a:gd name="connsiteY2" fmla="*/ 691832 h 943859"/>
              <a:gd name="connsiteX3" fmla="*/ 168019 w 2544284"/>
              <a:gd name="connsiteY3" fmla="*/ 259784 h 943859"/>
              <a:gd name="connsiteX4" fmla="*/ 1104123 w 2544284"/>
              <a:gd name="connsiteY4" fmla="*/ 403800 h 943859"/>
              <a:gd name="connsiteX5" fmla="*/ 2544284 w 2544284"/>
              <a:gd name="connsiteY5" fmla="*/ 475807 h 943859"/>
              <a:gd name="connsiteX0" fmla="*/ 312036 w 2544284"/>
              <a:gd name="connsiteY0" fmla="*/ 475807 h 979863"/>
              <a:gd name="connsiteX1" fmla="*/ 888100 w 2544284"/>
              <a:gd name="connsiteY1" fmla="*/ 907855 h 979863"/>
              <a:gd name="connsiteX2" fmla="*/ 528060 w 2544284"/>
              <a:gd name="connsiteY2" fmla="*/ 907855 h 979863"/>
              <a:gd name="connsiteX3" fmla="*/ 96012 w 2544284"/>
              <a:gd name="connsiteY3" fmla="*/ 691832 h 979863"/>
              <a:gd name="connsiteX4" fmla="*/ 168019 w 2544284"/>
              <a:gd name="connsiteY4" fmla="*/ 259784 h 979863"/>
              <a:gd name="connsiteX5" fmla="*/ 1104123 w 2544284"/>
              <a:gd name="connsiteY5" fmla="*/ 403800 h 979863"/>
              <a:gd name="connsiteX6" fmla="*/ 2544284 w 2544284"/>
              <a:gd name="connsiteY6" fmla="*/ 475807 h 979863"/>
              <a:gd name="connsiteX0" fmla="*/ 312036 w 2544284"/>
              <a:gd name="connsiteY0" fmla="*/ 475807 h 943859"/>
              <a:gd name="connsiteX1" fmla="*/ 528060 w 2544284"/>
              <a:gd name="connsiteY1" fmla="*/ 907855 h 943859"/>
              <a:gd name="connsiteX2" fmla="*/ 96012 w 2544284"/>
              <a:gd name="connsiteY2" fmla="*/ 691832 h 943859"/>
              <a:gd name="connsiteX3" fmla="*/ 168019 w 2544284"/>
              <a:gd name="connsiteY3" fmla="*/ 259784 h 943859"/>
              <a:gd name="connsiteX4" fmla="*/ 1104123 w 2544284"/>
              <a:gd name="connsiteY4" fmla="*/ 403800 h 943859"/>
              <a:gd name="connsiteX5" fmla="*/ 2544284 w 2544284"/>
              <a:gd name="connsiteY5" fmla="*/ 475807 h 943859"/>
              <a:gd name="connsiteX0" fmla="*/ 312036 w 2544284"/>
              <a:gd name="connsiteY0" fmla="*/ 475807 h 727836"/>
              <a:gd name="connsiteX1" fmla="*/ 96012 w 2544284"/>
              <a:gd name="connsiteY1" fmla="*/ 691832 h 727836"/>
              <a:gd name="connsiteX2" fmla="*/ 168019 w 2544284"/>
              <a:gd name="connsiteY2" fmla="*/ 259784 h 727836"/>
              <a:gd name="connsiteX3" fmla="*/ 1104123 w 2544284"/>
              <a:gd name="connsiteY3" fmla="*/ 403800 h 727836"/>
              <a:gd name="connsiteX4" fmla="*/ 2544284 w 2544284"/>
              <a:gd name="connsiteY4" fmla="*/ 475807 h 727836"/>
              <a:gd name="connsiteX0" fmla="*/ 276031 w 2508279"/>
              <a:gd name="connsiteY0" fmla="*/ 475807 h 475807"/>
              <a:gd name="connsiteX1" fmla="*/ 132014 w 2508279"/>
              <a:gd name="connsiteY1" fmla="*/ 259784 h 475807"/>
              <a:gd name="connsiteX2" fmla="*/ 1068118 w 2508279"/>
              <a:gd name="connsiteY2" fmla="*/ 403800 h 475807"/>
              <a:gd name="connsiteX3" fmla="*/ 2508279 w 2508279"/>
              <a:gd name="connsiteY3" fmla="*/ 475807 h 475807"/>
              <a:gd name="connsiteX0" fmla="*/ 0 w 2232248"/>
              <a:gd name="connsiteY0" fmla="*/ 475807 h 475807"/>
              <a:gd name="connsiteX1" fmla="*/ 792087 w 2232248"/>
              <a:gd name="connsiteY1" fmla="*/ 403800 h 475807"/>
              <a:gd name="connsiteX2" fmla="*/ 2232248 w 2232248"/>
              <a:gd name="connsiteY2" fmla="*/ 475807 h 475807"/>
              <a:gd name="connsiteX0" fmla="*/ 0 w 2520281"/>
              <a:gd name="connsiteY0" fmla="*/ 259784 h 475807"/>
              <a:gd name="connsiteX1" fmla="*/ 1080120 w 2520281"/>
              <a:gd name="connsiteY1" fmla="*/ 403800 h 475807"/>
              <a:gd name="connsiteX2" fmla="*/ 2520281 w 2520281"/>
              <a:gd name="connsiteY2" fmla="*/ 475807 h 475807"/>
              <a:gd name="connsiteX0" fmla="*/ 0 w 2520281"/>
              <a:gd name="connsiteY0" fmla="*/ 144368 h 360391"/>
              <a:gd name="connsiteX1" fmla="*/ 1080120 w 2520281"/>
              <a:gd name="connsiteY1" fmla="*/ 288384 h 360391"/>
              <a:gd name="connsiteX2" fmla="*/ 2520281 w 2520281"/>
              <a:gd name="connsiteY2" fmla="*/ 360391 h 360391"/>
              <a:gd name="connsiteX0" fmla="*/ 0 w 2520281"/>
              <a:gd name="connsiteY0" fmla="*/ 0 h 216023"/>
              <a:gd name="connsiteX1" fmla="*/ 2520281 w 2520281"/>
              <a:gd name="connsiteY1" fmla="*/ 216023 h 216023"/>
              <a:gd name="connsiteX0" fmla="*/ 0 w 2520281"/>
              <a:gd name="connsiteY0" fmla="*/ 20217 h 236240"/>
              <a:gd name="connsiteX1" fmla="*/ 2520281 w 2520281"/>
              <a:gd name="connsiteY1" fmla="*/ 236240 h 236240"/>
              <a:gd name="connsiteX0" fmla="*/ 0 w 2448272"/>
              <a:gd name="connsiteY0" fmla="*/ 20217 h 236240"/>
              <a:gd name="connsiteX1" fmla="*/ 2448272 w 2448272"/>
              <a:gd name="connsiteY1" fmla="*/ 236240 h 236240"/>
              <a:gd name="connsiteX0" fmla="*/ 0 w 2448272"/>
              <a:gd name="connsiteY0" fmla="*/ 315491 h 531514"/>
              <a:gd name="connsiteX1" fmla="*/ 2448272 w 2448272"/>
              <a:gd name="connsiteY1" fmla="*/ 531514 h 531514"/>
              <a:gd name="connsiteX0" fmla="*/ 72009 w 2520281"/>
              <a:gd name="connsiteY0" fmla="*/ 304800 h 520823"/>
              <a:gd name="connsiteX1" fmla="*/ 0 w 2520281"/>
              <a:gd name="connsiteY1" fmla="*/ 304800 h 520823"/>
              <a:gd name="connsiteX2" fmla="*/ 2520281 w 2520281"/>
              <a:gd name="connsiteY2" fmla="*/ 520823 h 520823"/>
              <a:gd name="connsiteX0" fmla="*/ 0 w 2520281"/>
              <a:gd name="connsiteY0" fmla="*/ 304800 h 520823"/>
              <a:gd name="connsiteX1" fmla="*/ 2520281 w 2520281"/>
              <a:gd name="connsiteY1" fmla="*/ 520823 h 52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0281" h="520823">
                <a:moveTo>
                  <a:pt x="0" y="304800"/>
                </a:moveTo>
                <a:cubicBezTo>
                  <a:pt x="614174" y="0"/>
                  <a:pt x="1924786" y="284583"/>
                  <a:pt x="2520281" y="520823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下矢印 26"/>
          <p:cNvSpPr/>
          <p:nvPr/>
        </p:nvSpPr>
        <p:spPr>
          <a:xfrm rot="10800000">
            <a:off x="395288" y="2565400"/>
            <a:ext cx="215900" cy="5762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" name="下矢印 28"/>
          <p:cNvSpPr/>
          <p:nvPr/>
        </p:nvSpPr>
        <p:spPr>
          <a:xfrm rot="10800000" flipV="1">
            <a:off x="3132138" y="115888"/>
            <a:ext cx="215900" cy="5762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下矢印 29"/>
          <p:cNvSpPr/>
          <p:nvPr/>
        </p:nvSpPr>
        <p:spPr>
          <a:xfrm rot="10800000" flipV="1">
            <a:off x="2339975" y="144463"/>
            <a:ext cx="215900" cy="3317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" name="下矢印 31"/>
          <p:cNvSpPr/>
          <p:nvPr/>
        </p:nvSpPr>
        <p:spPr>
          <a:xfrm rot="10800000">
            <a:off x="1116013" y="2781300"/>
            <a:ext cx="215900" cy="3317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円/楕円 32"/>
          <p:cNvSpPr/>
          <p:nvPr/>
        </p:nvSpPr>
        <p:spPr>
          <a:xfrm rot="19957919">
            <a:off x="7680325" y="3182938"/>
            <a:ext cx="358775" cy="20161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6659563" y="1989138"/>
            <a:ext cx="720725" cy="1295400"/>
          </a:xfrm>
          <a:custGeom>
            <a:avLst/>
            <a:gdLst>
              <a:gd name="connsiteX0" fmla="*/ 3306726 w 3306726"/>
              <a:gd name="connsiteY0" fmla="*/ 0 h 492642"/>
              <a:gd name="connsiteX1" fmla="*/ 1924493 w 3306726"/>
              <a:gd name="connsiteY1" fmla="*/ 489098 h 492642"/>
              <a:gd name="connsiteX2" fmla="*/ 0 w 3306726"/>
              <a:gd name="connsiteY2" fmla="*/ 21265 h 492642"/>
              <a:gd name="connsiteX0" fmla="*/ 1535697 w 1535697"/>
              <a:gd name="connsiteY0" fmla="*/ 2125960 h 2969385"/>
              <a:gd name="connsiteX1" fmla="*/ 153464 w 1535697"/>
              <a:gd name="connsiteY1" fmla="*/ 2615058 h 2969385"/>
              <a:gd name="connsiteX2" fmla="*/ 614915 w 1535697"/>
              <a:gd name="connsiteY2" fmla="*/ 0 h 2969385"/>
              <a:gd name="connsiteX0" fmla="*/ 920782 w 920782"/>
              <a:gd name="connsiteY0" fmla="*/ 2125960 h 2368737"/>
              <a:gd name="connsiteX1" fmla="*/ 504056 w 920782"/>
              <a:gd name="connsiteY1" fmla="*/ 576064 h 2368737"/>
              <a:gd name="connsiteX2" fmla="*/ 0 w 920782"/>
              <a:gd name="connsiteY2" fmla="*/ 0 h 2368737"/>
              <a:gd name="connsiteX0" fmla="*/ 720079 w 720079"/>
              <a:gd name="connsiteY0" fmla="*/ 1296144 h 1538921"/>
              <a:gd name="connsiteX1" fmla="*/ 504056 w 720079"/>
              <a:gd name="connsiteY1" fmla="*/ 576064 h 1538921"/>
              <a:gd name="connsiteX2" fmla="*/ 0 w 720079"/>
              <a:gd name="connsiteY2" fmla="*/ 0 h 1538921"/>
              <a:gd name="connsiteX0" fmla="*/ 720079 w 757184"/>
              <a:gd name="connsiteY0" fmla="*/ 1296144 h 1296144"/>
              <a:gd name="connsiteX1" fmla="*/ 504056 w 757184"/>
              <a:gd name="connsiteY1" fmla="*/ 576064 h 1296144"/>
              <a:gd name="connsiteX2" fmla="*/ 0 w 757184"/>
              <a:gd name="connsiteY2" fmla="*/ 0 h 1296144"/>
              <a:gd name="connsiteX0" fmla="*/ 720079 w 757184"/>
              <a:gd name="connsiteY0" fmla="*/ 1296144 h 1296144"/>
              <a:gd name="connsiteX1" fmla="*/ 504056 w 757184"/>
              <a:gd name="connsiteY1" fmla="*/ 576064 h 1296144"/>
              <a:gd name="connsiteX2" fmla="*/ 0 w 757184"/>
              <a:gd name="connsiteY2" fmla="*/ 0 h 1296144"/>
              <a:gd name="connsiteX0" fmla="*/ 720079 w 757184"/>
              <a:gd name="connsiteY0" fmla="*/ 1296144 h 1296144"/>
              <a:gd name="connsiteX1" fmla="*/ 504056 w 757184"/>
              <a:gd name="connsiteY1" fmla="*/ 576064 h 1296144"/>
              <a:gd name="connsiteX2" fmla="*/ 0 w 757184"/>
              <a:gd name="connsiteY2" fmla="*/ 0 h 1296144"/>
              <a:gd name="connsiteX0" fmla="*/ 720079 w 757184"/>
              <a:gd name="connsiteY0" fmla="*/ 1296144 h 1296144"/>
              <a:gd name="connsiteX1" fmla="*/ 504056 w 757184"/>
              <a:gd name="connsiteY1" fmla="*/ 576064 h 1296144"/>
              <a:gd name="connsiteX2" fmla="*/ 0 w 757184"/>
              <a:gd name="connsiteY2" fmla="*/ 0 h 1296144"/>
              <a:gd name="connsiteX0" fmla="*/ 720079 w 720079"/>
              <a:gd name="connsiteY0" fmla="*/ 1296144 h 1296144"/>
              <a:gd name="connsiteX1" fmla="*/ 0 w 720079"/>
              <a:gd name="connsiteY1" fmla="*/ 0 h 1296144"/>
              <a:gd name="connsiteX0" fmla="*/ 720079 w 720079"/>
              <a:gd name="connsiteY0" fmla="*/ 1296144 h 1296144"/>
              <a:gd name="connsiteX1" fmla="*/ 0 w 720079"/>
              <a:gd name="connsiteY1" fmla="*/ 0 h 1296144"/>
              <a:gd name="connsiteX0" fmla="*/ 720079 w 720079"/>
              <a:gd name="connsiteY0" fmla="*/ 1296144 h 1296144"/>
              <a:gd name="connsiteX1" fmla="*/ 0 w 720079"/>
              <a:gd name="connsiteY1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0079" h="1296144">
                <a:moveTo>
                  <a:pt x="720079" y="1296144"/>
                </a:moveTo>
                <a:cubicBezTo>
                  <a:pt x="592865" y="706735"/>
                  <a:pt x="402745" y="335260"/>
                  <a:pt x="0" y="0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409" name="テキスト ボックス 33"/>
          <p:cNvSpPr txBox="1">
            <a:spLocks noChangeArrowheads="1"/>
          </p:cNvSpPr>
          <p:nvPr/>
        </p:nvSpPr>
        <p:spPr bwMode="auto">
          <a:xfrm>
            <a:off x="7164388" y="2133600"/>
            <a:ext cx="1416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laminar flow</a:t>
            </a:r>
            <a:endParaRPr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7956550" y="2492375"/>
            <a:ext cx="639763" cy="771525"/>
          </a:xfrm>
          <a:custGeom>
            <a:avLst/>
            <a:gdLst>
              <a:gd name="connsiteX0" fmla="*/ 0 w 581246"/>
              <a:gd name="connsiteY0" fmla="*/ 0 h 648586"/>
              <a:gd name="connsiteX1" fmla="*/ 489097 w 581246"/>
              <a:gd name="connsiteY1" fmla="*/ 233917 h 648586"/>
              <a:gd name="connsiteX2" fmla="*/ 552893 w 581246"/>
              <a:gd name="connsiteY2" fmla="*/ 648586 h 648586"/>
              <a:gd name="connsiteX0" fmla="*/ 0 w 552893"/>
              <a:gd name="connsiteY0" fmla="*/ 0 h 648586"/>
              <a:gd name="connsiteX1" fmla="*/ 416425 w 552893"/>
              <a:gd name="connsiteY1" fmla="*/ 237327 h 648586"/>
              <a:gd name="connsiteX2" fmla="*/ 552893 w 552893"/>
              <a:gd name="connsiteY2" fmla="*/ 648586 h 648586"/>
              <a:gd name="connsiteX0" fmla="*/ 0 w 640523"/>
              <a:gd name="connsiteY0" fmla="*/ 0 h 771299"/>
              <a:gd name="connsiteX1" fmla="*/ 504055 w 640523"/>
              <a:gd name="connsiteY1" fmla="*/ 360040 h 771299"/>
              <a:gd name="connsiteX2" fmla="*/ 640523 w 640523"/>
              <a:gd name="connsiteY2" fmla="*/ 771299 h 77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523" h="771299">
                <a:moveTo>
                  <a:pt x="0" y="0"/>
                </a:moveTo>
                <a:cubicBezTo>
                  <a:pt x="198474" y="62909"/>
                  <a:pt x="397301" y="231490"/>
                  <a:pt x="504055" y="360040"/>
                </a:cubicBezTo>
                <a:cubicBezTo>
                  <a:pt x="610809" y="488590"/>
                  <a:pt x="640523" y="771299"/>
                  <a:pt x="640523" y="771299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411" name="テキスト ボックス 27"/>
          <p:cNvSpPr txBox="1">
            <a:spLocks noChangeArrowheads="1"/>
          </p:cNvSpPr>
          <p:nvPr/>
        </p:nvSpPr>
        <p:spPr bwMode="auto">
          <a:xfrm>
            <a:off x="1835150" y="3500438"/>
            <a:ext cx="164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Shock surface</a:t>
            </a:r>
            <a:endParaRPr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900113" y="1341438"/>
            <a:ext cx="1655762" cy="2232025"/>
          </a:xfrm>
          <a:custGeom>
            <a:avLst/>
            <a:gdLst>
              <a:gd name="connsiteX0" fmla="*/ 0 w 754911"/>
              <a:gd name="connsiteY0" fmla="*/ 0 h 1690576"/>
              <a:gd name="connsiteX1" fmla="*/ 552893 w 754911"/>
              <a:gd name="connsiteY1" fmla="*/ 457200 h 1690576"/>
              <a:gd name="connsiteX2" fmla="*/ 754911 w 754911"/>
              <a:gd name="connsiteY2" fmla="*/ 1690576 h 1690576"/>
              <a:gd name="connsiteX0" fmla="*/ 0 w 2232248"/>
              <a:gd name="connsiteY0" fmla="*/ 475807 h 933007"/>
              <a:gd name="connsiteX1" fmla="*/ 552893 w 2232248"/>
              <a:gd name="connsiteY1" fmla="*/ 933007 h 933007"/>
              <a:gd name="connsiteX2" fmla="*/ 2232248 w 2232248"/>
              <a:gd name="connsiteY2" fmla="*/ 475807 h 933007"/>
              <a:gd name="connsiteX0" fmla="*/ 0 w 2232248"/>
              <a:gd name="connsiteY0" fmla="*/ 475807 h 563525"/>
              <a:gd name="connsiteX1" fmla="*/ 792087 w 2232248"/>
              <a:gd name="connsiteY1" fmla="*/ 403800 h 563525"/>
              <a:gd name="connsiteX2" fmla="*/ 2232248 w 2232248"/>
              <a:gd name="connsiteY2" fmla="*/ 475807 h 563525"/>
              <a:gd name="connsiteX0" fmla="*/ 276031 w 2508279"/>
              <a:gd name="connsiteY0" fmla="*/ 475807 h 475807"/>
              <a:gd name="connsiteX1" fmla="*/ 132014 w 2508279"/>
              <a:gd name="connsiteY1" fmla="*/ 259784 h 475807"/>
              <a:gd name="connsiteX2" fmla="*/ 1068118 w 2508279"/>
              <a:gd name="connsiteY2" fmla="*/ 403800 h 475807"/>
              <a:gd name="connsiteX3" fmla="*/ 2508279 w 2508279"/>
              <a:gd name="connsiteY3" fmla="*/ 475807 h 475807"/>
              <a:gd name="connsiteX0" fmla="*/ 312036 w 2544284"/>
              <a:gd name="connsiteY0" fmla="*/ 475807 h 727836"/>
              <a:gd name="connsiteX1" fmla="*/ 96012 w 2544284"/>
              <a:gd name="connsiteY1" fmla="*/ 691832 h 727836"/>
              <a:gd name="connsiteX2" fmla="*/ 168019 w 2544284"/>
              <a:gd name="connsiteY2" fmla="*/ 259784 h 727836"/>
              <a:gd name="connsiteX3" fmla="*/ 1104123 w 2544284"/>
              <a:gd name="connsiteY3" fmla="*/ 403800 h 727836"/>
              <a:gd name="connsiteX4" fmla="*/ 2544284 w 2544284"/>
              <a:gd name="connsiteY4" fmla="*/ 475807 h 727836"/>
              <a:gd name="connsiteX0" fmla="*/ 312036 w 2544284"/>
              <a:gd name="connsiteY0" fmla="*/ 475807 h 943859"/>
              <a:gd name="connsiteX1" fmla="*/ 528060 w 2544284"/>
              <a:gd name="connsiteY1" fmla="*/ 907855 h 943859"/>
              <a:gd name="connsiteX2" fmla="*/ 96012 w 2544284"/>
              <a:gd name="connsiteY2" fmla="*/ 691832 h 943859"/>
              <a:gd name="connsiteX3" fmla="*/ 168019 w 2544284"/>
              <a:gd name="connsiteY3" fmla="*/ 259784 h 943859"/>
              <a:gd name="connsiteX4" fmla="*/ 1104123 w 2544284"/>
              <a:gd name="connsiteY4" fmla="*/ 403800 h 943859"/>
              <a:gd name="connsiteX5" fmla="*/ 2544284 w 2544284"/>
              <a:gd name="connsiteY5" fmla="*/ 475807 h 943859"/>
              <a:gd name="connsiteX0" fmla="*/ 312036 w 2544284"/>
              <a:gd name="connsiteY0" fmla="*/ 475807 h 979863"/>
              <a:gd name="connsiteX1" fmla="*/ 888100 w 2544284"/>
              <a:gd name="connsiteY1" fmla="*/ 907855 h 979863"/>
              <a:gd name="connsiteX2" fmla="*/ 528060 w 2544284"/>
              <a:gd name="connsiteY2" fmla="*/ 907855 h 979863"/>
              <a:gd name="connsiteX3" fmla="*/ 96012 w 2544284"/>
              <a:gd name="connsiteY3" fmla="*/ 691832 h 979863"/>
              <a:gd name="connsiteX4" fmla="*/ 168019 w 2544284"/>
              <a:gd name="connsiteY4" fmla="*/ 259784 h 979863"/>
              <a:gd name="connsiteX5" fmla="*/ 1104123 w 2544284"/>
              <a:gd name="connsiteY5" fmla="*/ 403800 h 979863"/>
              <a:gd name="connsiteX6" fmla="*/ 2544284 w 2544284"/>
              <a:gd name="connsiteY6" fmla="*/ 475807 h 979863"/>
              <a:gd name="connsiteX0" fmla="*/ 312036 w 2544284"/>
              <a:gd name="connsiteY0" fmla="*/ 475807 h 943859"/>
              <a:gd name="connsiteX1" fmla="*/ 528060 w 2544284"/>
              <a:gd name="connsiteY1" fmla="*/ 907855 h 943859"/>
              <a:gd name="connsiteX2" fmla="*/ 96012 w 2544284"/>
              <a:gd name="connsiteY2" fmla="*/ 691832 h 943859"/>
              <a:gd name="connsiteX3" fmla="*/ 168019 w 2544284"/>
              <a:gd name="connsiteY3" fmla="*/ 259784 h 943859"/>
              <a:gd name="connsiteX4" fmla="*/ 1104123 w 2544284"/>
              <a:gd name="connsiteY4" fmla="*/ 403800 h 943859"/>
              <a:gd name="connsiteX5" fmla="*/ 2544284 w 2544284"/>
              <a:gd name="connsiteY5" fmla="*/ 475807 h 943859"/>
              <a:gd name="connsiteX0" fmla="*/ 312036 w 2544284"/>
              <a:gd name="connsiteY0" fmla="*/ 475807 h 727836"/>
              <a:gd name="connsiteX1" fmla="*/ 96012 w 2544284"/>
              <a:gd name="connsiteY1" fmla="*/ 691832 h 727836"/>
              <a:gd name="connsiteX2" fmla="*/ 168019 w 2544284"/>
              <a:gd name="connsiteY2" fmla="*/ 259784 h 727836"/>
              <a:gd name="connsiteX3" fmla="*/ 1104123 w 2544284"/>
              <a:gd name="connsiteY3" fmla="*/ 403800 h 727836"/>
              <a:gd name="connsiteX4" fmla="*/ 2544284 w 2544284"/>
              <a:gd name="connsiteY4" fmla="*/ 475807 h 727836"/>
              <a:gd name="connsiteX0" fmla="*/ 276031 w 2508279"/>
              <a:gd name="connsiteY0" fmla="*/ 475807 h 475807"/>
              <a:gd name="connsiteX1" fmla="*/ 132014 w 2508279"/>
              <a:gd name="connsiteY1" fmla="*/ 259784 h 475807"/>
              <a:gd name="connsiteX2" fmla="*/ 1068118 w 2508279"/>
              <a:gd name="connsiteY2" fmla="*/ 403800 h 475807"/>
              <a:gd name="connsiteX3" fmla="*/ 2508279 w 2508279"/>
              <a:gd name="connsiteY3" fmla="*/ 475807 h 475807"/>
              <a:gd name="connsiteX0" fmla="*/ 0 w 2232248"/>
              <a:gd name="connsiteY0" fmla="*/ 475807 h 475807"/>
              <a:gd name="connsiteX1" fmla="*/ 792087 w 2232248"/>
              <a:gd name="connsiteY1" fmla="*/ 403800 h 475807"/>
              <a:gd name="connsiteX2" fmla="*/ 2232248 w 2232248"/>
              <a:gd name="connsiteY2" fmla="*/ 475807 h 475807"/>
              <a:gd name="connsiteX0" fmla="*/ 0 w 2520281"/>
              <a:gd name="connsiteY0" fmla="*/ 259784 h 475807"/>
              <a:gd name="connsiteX1" fmla="*/ 1080120 w 2520281"/>
              <a:gd name="connsiteY1" fmla="*/ 403800 h 475807"/>
              <a:gd name="connsiteX2" fmla="*/ 2520281 w 2520281"/>
              <a:gd name="connsiteY2" fmla="*/ 475807 h 475807"/>
              <a:gd name="connsiteX0" fmla="*/ 0 w 2520281"/>
              <a:gd name="connsiteY0" fmla="*/ 144368 h 360391"/>
              <a:gd name="connsiteX1" fmla="*/ 1080120 w 2520281"/>
              <a:gd name="connsiteY1" fmla="*/ 288384 h 360391"/>
              <a:gd name="connsiteX2" fmla="*/ 2520281 w 2520281"/>
              <a:gd name="connsiteY2" fmla="*/ 360391 h 360391"/>
              <a:gd name="connsiteX0" fmla="*/ 0 w 2520281"/>
              <a:gd name="connsiteY0" fmla="*/ 0 h 216023"/>
              <a:gd name="connsiteX1" fmla="*/ 2520281 w 2520281"/>
              <a:gd name="connsiteY1" fmla="*/ 216023 h 216023"/>
              <a:gd name="connsiteX0" fmla="*/ 0 w 2520281"/>
              <a:gd name="connsiteY0" fmla="*/ 20217 h 236240"/>
              <a:gd name="connsiteX1" fmla="*/ 2520281 w 2520281"/>
              <a:gd name="connsiteY1" fmla="*/ 236240 h 236240"/>
              <a:gd name="connsiteX0" fmla="*/ 0 w 2448272"/>
              <a:gd name="connsiteY0" fmla="*/ 20217 h 236240"/>
              <a:gd name="connsiteX1" fmla="*/ 2448272 w 2448272"/>
              <a:gd name="connsiteY1" fmla="*/ 236240 h 236240"/>
              <a:gd name="connsiteX0" fmla="*/ 0 w 2448272"/>
              <a:gd name="connsiteY0" fmla="*/ 315491 h 531514"/>
              <a:gd name="connsiteX1" fmla="*/ 2448272 w 2448272"/>
              <a:gd name="connsiteY1" fmla="*/ 531514 h 531514"/>
              <a:gd name="connsiteX0" fmla="*/ 72009 w 2520281"/>
              <a:gd name="connsiteY0" fmla="*/ 304800 h 520823"/>
              <a:gd name="connsiteX1" fmla="*/ 0 w 2520281"/>
              <a:gd name="connsiteY1" fmla="*/ 304800 h 520823"/>
              <a:gd name="connsiteX2" fmla="*/ 2520281 w 2520281"/>
              <a:gd name="connsiteY2" fmla="*/ 520823 h 520823"/>
              <a:gd name="connsiteX0" fmla="*/ 216025 w 2664297"/>
              <a:gd name="connsiteY0" fmla="*/ 1545704 h 1761727"/>
              <a:gd name="connsiteX1" fmla="*/ 0 w 2664297"/>
              <a:gd name="connsiteY1" fmla="*/ 304800 h 1761727"/>
              <a:gd name="connsiteX2" fmla="*/ 2664297 w 2664297"/>
              <a:gd name="connsiteY2" fmla="*/ 1761727 h 1761727"/>
              <a:gd name="connsiteX0" fmla="*/ 0 w 2448272"/>
              <a:gd name="connsiteY0" fmla="*/ 0 h 216023"/>
              <a:gd name="connsiteX1" fmla="*/ 2448272 w 2448272"/>
              <a:gd name="connsiteY1" fmla="*/ 216023 h 216023"/>
              <a:gd name="connsiteX0" fmla="*/ 0 w 1440158"/>
              <a:gd name="connsiteY0" fmla="*/ 0 h 415280"/>
              <a:gd name="connsiteX1" fmla="*/ 1440158 w 1440158"/>
              <a:gd name="connsiteY1" fmla="*/ 415280 h 415280"/>
              <a:gd name="connsiteX0" fmla="*/ 2 w 1440160"/>
              <a:gd name="connsiteY0" fmla="*/ 1456929 h 1872209"/>
              <a:gd name="connsiteX1" fmla="*/ 0 w 1440160"/>
              <a:gd name="connsiteY1" fmla="*/ 0 h 1872209"/>
              <a:gd name="connsiteX2" fmla="*/ 1440160 w 1440160"/>
              <a:gd name="connsiteY2" fmla="*/ 1872209 h 1872209"/>
              <a:gd name="connsiteX0" fmla="*/ 0 w 1440160"/>
              <a:gd name="connsiteY0" fmla="*/ 0 h 1872209"/>
              <a:gd name="connsiteX1" fmla="*/ 1440160 w 1440160"/>
              <a:gd name="connsiteY1" fmla="*/ 1872209 h 1872209"/>
              <a:gd name="connsiteX0" fmla="*/ 216024 w 1656184"/>
              <a:gd name="connsiteY0" fmla="*/ 72007 h 1944216"/>
              <a:gd name="connsiteX1" fmla="*/ 0 w 1656184"/>
              <a:gd name="connsiteY1" fmla="*/ 0 h 1944216"/>
              <a:gd name="connsiteX2" fmla="*/ 1656184 w 1656184"/>
              <a:gd name="connsiteY2" fmla="*/ 1944216 h 1944216"/>
              <a:gd name="connsiteX0" fmla="*/ 255602 w 1695762"/>
              <a:gd name="connsiteY0" fmla="*/ 72007 h 1944216"/>
              <a:gd name="connsiteX1" fmla="*/ 39578 w 1695762"/>
              <a:gd name="connsiteY1" fmla="*/ 0 h 1944216"/>
              <a:gd name="connsiteX2" fmla="*/ 1695762 w 1695762"/>
              <a:gd name="connsiteY2" fmla="*/ 1944216 h 1944216"/>
              <a:gd name="connsiteX0" fmla="*/ 39578 w 1695762"/>
              <a:gd name="connsiteY0" fmla="*/ 0 h 1944216"/>
              <a:gd name="connsiteX1" fmla="*/ 1695762 w 1695762"/>
              <a:gd name="connsiteY1" fmla="*/ 1944216 h 1944216"/>
              <a:gd name="connsiteX0" fmla="*/ 39578 w 1695762"/>
              <a:gd name="connsiteY0" fmla="*/ 0 h 1944216"/>
              <a:gd name="connsiteX1" fmla="*/ 1695762 w 1695762"/>
              <a:gd name="connsiteY1" fmla="*/ 1944216 h 1944216"/>
              <a:gd name="connsiteX0" fmla="*/ 39578 w 1695762"/>
              <a:gd name="connsiteY0" fmla="*/ 0 h 2232248"/>
              <a:gd name="connsiteX1" fmla="*/ 1695762 w 1695762"/>
              <a:gd name="connsiteY1" fmla="*/ 2232248 h 2232248"/>
              <a:gd name="connsiteX0" fmla="*/ 0 w 1656184"/>
              <a:gd name="connsiteY0" fmla="*/ 0 h 2232248"/>
              <a:gd name="connsiteX1" fmla="*/ 1656184 w 1656184"/>
              <a:gd name="connsiteY1" fmla="*/ 2232248 h 2232248"/>
              <a:gd name="connsiteX0" fmla="*/ 0 w 1656184"/>
              <a:gd name="connsiteY0" fmla="*/ 0 h 2232248"/>
              <a:gd name="connsiteX1" fmla="*/ 1656184 w 1656184"/>
              <a:gd name="connsiteY1" fmla="*/ 2232248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6184" h="2232248">
                <a:moveTo>
                  <a:pt x="0" y="0"/>
                </a:moveTo>
                <a:cubicBezTo>
                  <a:pt x="56763" y="932797"/>
                  <a:pt x="1451909" y="1425161"/>
                  <a:pt x="1656184" y="2232248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73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21265</TotalTime>
  <Words>998</Words>
  <Application>Microsoft Office PowerPoint</Application>
  <PresentationFormat>画面に合わせる (4:3)</PresentationFormat>
  <Paragraphs>231</Paragraphs>
  <Slides>19</Slides>
  <Notes>5</Notes>
  <HiddenSlides>0</HiddenSlides>
  <MMClips>3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標準デザイン</vt:lpstr>
      <vt:lpstr>原始惑星系円盤から 周惑星円盤への固体の供給  - 衛星系形成モデルの構築に向けて -</vt:lpstr>
      <vt:lpstr>Formation of Giant Planets</vt:lpstr>
      <vt:lpstr>What is Satellite System?</vt:lpstr>
      <vt:lpstr>Three models</vt:lpstr>
      <vt:lpstr>Structure of circum-planetary disk</vt:lpstr>
      <vt:lpstr>Purpose of this study</vt:lpstr>
      <vt:lpstr>Methods</vt:lpstr>
      <vt:lpstr>Gas flow at the midplane</vt:lpstr>
      <vt:lpstr>PowerPoint プレゼンテーション</vt:lpstr>
      <vt:lpstr>Strong gas-drag case</vt:lpstr>
      <vt:lpstr>Gas-free case: Two encountering directions</vt:lpstr>
      <vt:lpstr>Weak gas-drag case: Typical orbits for prograde capture</vt:lpstr>
      <vt:lpstr>Weak gas-drag case: Typical orbits for retrograde capture</vt:lpstr>
      <vt:lpstr>Capture band and radius</vt:lpstr>
      <vt:lpstr>Capture rate and radius</vt:lpstr>
      <vt:lpstr>Surface density of solid particles in circumplanetary disks</vt:lpstr>
      <vt:lpstr>Surface density of solid particles</vt:lpstr>
      <vt:lpstr>Future works  to clarify satellite formation processes</vt:lpstr>
      <vt:lpstr>Summary</vt:lpstr>
    </vt:vector>
  </TitlesOfParts>
  <Company>Tokyo Tech.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Tanigawa</dc:creator>
  <cp:lastModifiedBy>tanigawa</cp:lastModifiedBy>
  <cp:revision>198</cp:revision>
  <dcterms:created xsi:type="dcterms:W3CDTF">2008-06-23T03:44:11Z</dcterms:created>
  <dcterms:modified xsi:type="dcterms:W3CDTF">2013-08-21T06:03:10Z</dcterms:modified>
</cp:coreProperties>
</file>