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344" r:id="rId3"/>
    <p:sldId id="322" r:id="rId4"/>
    <p:sldId id="259" r:id="rId5"/>
    <p:sldId id="260" r:id="rId6"/>
    <p:sldId id="261" r:id="rId7"/>
    <p:sldId id="264" r:id="rId8"/>
    <p:sldId id="267" r:id="rId9"/>
    <p:sldId id="266" r:id="rId10"/>
    <p:sldId id="270" r:id="rId11"/>
    <p:sldId id="331" r:id="rId12"/>
    <p:sldId id="269" r:id="rId13"/>
    <p:sldId id="272" r:id="rId14"/>
    <p:sldId id="273" r:id="rId15"/>
    <p:sldId id="278" r:id="rId16"/>
    <p:sldId id="279" r:id="rId17"/>
    <p:sldId id="281" r:id="rId18"/>
    <p:sldId id="282" r:id="rId19"/>
    <p:sldId id="285" r:id="rId20"/>
    <p:sldId id="287" r:id="rId21"/>
    <p:sldId id="288" r:id="rId22"/>
    <p:sldId id="290" r:id="rId23"/>
    <p:sldId id="289" r:id="rId24"/>
    <p:sldId id="291" r:id="rId25"/>
    <p:sldId id="293" r:id="rId26"/>
    <p:sldId id="336" r:id="rId27"/>
    <p:sldId id="340" r:id="rId28"/>
    <p:sldId id="294" r:id="rId29"/>
    <p:sldId id="295" r:id="rId30"/>
    <p:sldId id="299" r:id="rId31"/>
    <p:sldId id="297" r:id="rId32"/>
    <p:sldId id="301" r:id="rId33"/>
    <p:sldId id="300" r:id="rId34"/>
    <p:sldId id="304" r:id="rId35"/>
    <p:sldId id="307" r:id="rId36"/>
    <p:sldId id="309" r:id="rId37"/>
    <p:sldId id="310" r:id="rId38"/>
    <p:sldId id="312" r:id="rId39"/>
    <p:sldId id="313" r:id="rId40"/>
    <p:sldId id="341" r:id="rId41"/>
    <p:sldId id="330" r:id="rId42"/>
    <p:sldId id="314" r:id="rId43"/>
    <p:sldId id="316" r:id="rId44"/>
    <p:sldId id="315" r:id="rId45"/>
    <p:sldId id="317" r:id="rId46"/>
    <p:sldId id="319" r:id="rId47"/>
    <p:sldId id="323" r:id="rId48"/>
    <p:sldId id="327" r:id="rId49"/>
    <p:sldId id="342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EF887-DC23-4671-906A-A1BC90665B65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1CFC-1536-4601-A92E-F9EE6A43E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97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,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1CFC-1536-4601-A92E-F9EE6A43E0A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36AF4-B937-4778-BE52-EF0946DED5B8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ja-JP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141538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157786-5616-425A-AF47-C8405B02E685}" type="slidenum">
              <a:rPr lang="ja-JP" altLang="en-US"/>
              <a:pPr/>
              <a:t>49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50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2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1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5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4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4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16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61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D988-0FE1-4E62-ABE1-A65388F6A278}" type="datetimeFigureOut">
              <a:rPr kumimoji="1" lang="ja-JP" altLang="en-US" smtClean="0"/>
              <a:t>2013/8/21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40D0-E35D-4EDD-8014-750531994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1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2816"/>
            <a:ext cx="9144000" cy="3929063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80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原始惑星系円盤</a:t>
            </a:r>
            <a:r>
              <a:rPr lang="ja-JP" altLang="en-US" sz="80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の分子輝線観測と</a:t>
            </a:r>
            <a:r>
              <a:rPr lang="en-US" altLang="ja-JP" sz="80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80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80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化学モデル</a:t>
            </a:r>
            <a:endParaRPr lang="en-US" altLang="ja-JP" sz="8000" b="1" dirty="0" smtClean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31741" y="476672"/>
            <a:ext cx="9144000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ja-JP" altLang="en-US" sz="3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原始惑星系円盤研究会　</a:t>
            </a:r>
            <a:endParaRPr lang="en-US" altLang="ja-JP" sz="36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 eaLnBrk="0" hangingPunct="0"/>
            <a:r>
              <a:rPr lang="en-US" altLang="ja-JP" sz="3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Aug. 19-22, 2013 @</a:t>
            </a:r>
            <a:r>
              <a:rPr lang="ja-JP" altLang="en-US" sz="3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国立天文台</a:t>
            </a:r>
            <a:endParaRPr lang="en-US" altLang="ja-JP" sz="36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-31741" y="5949280"/>
            <a:ext cx="9144000" cy="6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 algn="ctr"/>
            <a:r>
              <a:rPr lang="ja-JP" altLang="en-US" sz="3400" b="1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野村 </a:t>
            </a:r>
            <a:r>
              <a:rPr lang="ja-JP" altLang="en-US" sz="3400" b="1" dirty="0" smtClean="0">
                <a:solidFill>
                  <a:srgbClr val="33CC33"/>
                </a:solidFill>
                <a:latin typeface="HG丸ｺﾞｼｯｸM-PRO" pitchFamily="50" charset="-128"/>
                <a:ea typeface="HG丸ｺﾞｼｯｸM-PRO" pitchFamily="50" charset="-128"/>
              </a:rPr>
              <a:t>英子 </a:t>
            </a:r>
            <a:r>
              <a:rPr lang="en-US" altLang="ja-JP" sz="3400" b="1" dirty="0" smtClean="0">
                <a:solidFill>
                  <a:srgbClr val="33CC33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3400" b="1" dirty="0" smtClean="0">
                <a:solidFill>
                  <a:srgbClr val="33CC33"/>
                </a:solidFill>
                <a:latin typeface="HG丸ｺﾞｼｯｸM-PRO" pitchFamily="50" charset="-128"/>
                <a:ea typeface="HG丸ｺﾞｼｯｸM-PRO" pitchFamily="50" charset="-128"/>
              </a:rPr>
              <a:t>京大理宇宙物理</a:t>
            </a:r>
            <a:r>
              <a:rPr lang="en-US" altLang="ja-JP" sz="3400" b="1" dirty="0" smtClean="0">
                <a:solidFill>
                  <a:srgbClr val="33CC33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004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577389" y="848779"/>
            <a:ext cx="4531115" cy="4884477"/>
            <a:chOff x="4533858" y="1082931"/>
            <a:chExt cx="4531115" cy="488447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858" y="1323298"/>
              <a:ext cx="4531115" cy="464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5" name="Rectangle 4"/>
            <p:cNvSpPr>
              <a:spLocks noChangeArrowheads="1"/>
            </p:cNvSpPr>
            <p:nvPr/>
          </p:nvSpPr>
          <p:spPr bwMode="auto">
            <a:xfrm>
              <a:off x="5446961" y="1082931"/>
              <a:ext cx="2704908" cy="42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Tahoma" pitchFamily="34" charset="0"/>
                  <a:ea typeface="HG丸ｺﾞｼｯｸM-PRO" pitchFamily="50" charset="-128"/>
                </a:rPr>
                <a:t>Spitzer/IRS (R=600)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6394480" y="1916832"/>
              <a:ext cx="172720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Herbig Fe</a:t>
              </a:r>
            </a:p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Transitional</a:t>
              </a:r>
              <a:endParaRPr lang="en-US" altLang="ja-JP" sz="24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7014076" y="2996952"/>
              <a:ext cx="15183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Herbig Ae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7727147" y="3534874"/>
              <a:ext cx="11203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T Tauri</a:t>
              </a: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7727147" y="4619808"/>
              <a:ext cx="11203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T Tauri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4636115" cy="336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2" name="Rectangle 13"/>
          <p:cNvSpPr>
            <a:spLocks noChangeArrowheads="1"/>
          </p:cNvSpPr>
          <p:nvPr/>
        </p:nvSpPr>
        <p:spPr bwMode="auto">
          <a:xfrm>
            <a:off x="4517209" y="2426662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OH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-23813"/>
            <a:ext cx="9372600" cy="755651"/>
          </a:xfrm>
        </p:spPr>
        <p:txBody>
          <a:bodyPr lIns="90000" tIns="46800" rIns="90000" bIns="46800">
            <a:spAutoFit/>
          </a:bodyPr>
          <a:lstStyle/>
          <a:p>
            <a:r>
              <a:rPr lang="ja-JP" altLang="en-US" sz="4300" b="1" smtClean="0">
                <a:solidFill>
                  <a:schemeClr val="accent2"/>
                </a:solidFill>
                <a:latin typeface="Tahoma" pitchFamily="34" charset="0"/>
              </a:rPr>
              <a:t>　</a:t>
            </a:r>
            <a:r>
              <a:rPr lang="ja-JP" altLang="en-US" sz="4000" b="1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惑星形成領域における有機分子の観測</a:t>
            </a:r>
          </a:p>
        </p:txBody>
      </p:sp>
      <p:sp>
        <p:nvSpPr>
          <p:cNvPr id="32811" name="Rectangle 17"/>
          <p:cNvSpPr>
            <a:spLocks noChangeArrowheads="1"/>
          </p:cNvSpPr>
          <p:nvPr/>
        </p:nvSpPr>
        <p:spPr bwMode="auto">
          <a:xfrm>
            <a:off x="4438865" y="685118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4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O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812" name="Rectangle 19"/>
          <p:cNvSpPr>
            <a:spLocks noChangeArrowheads="1"/>
          </p:cNvSpPr>
          <p:nvPr/>
        </p:nvSpPr>
        <p:spPr bwMode="auto">
          <a:xfrm>
            <a:off x="4438865" y="150333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C</a:t>
            </a:r>
            <a:r>
              <a:rPr lang="en-US" altLang="ja-JP" sz="24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4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813" name="Rectangle 20"/>
          <p:cNvSpPr>
            <a:spLocks noChangeArrowheads="1"/>
          </p:cNvSpPr>
          <p:nvPr/>
        </p:nvSpPr>
        <p:spPr bwMode="auto">
          <a:xfrm>
            <a:off x="4419324" y="1092466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HCN</a:t>
            </a:r>
          </a:p>
        </p:txBody>
      </p:sp>
      <p:sp>
        <p:nvSpPr>
          <p:cNvPr id="32814" name="Rectangle 21"/>
          <p:cNvSpPr>
            <a:spLocks noChangeArrowheads="1"/>
          </p:cNvSpPr>
          <p:nvPr/>
        </p:nvSpPr>
        <p:spPr bwMode="auto">
          <a:xfrm>
            <a:off x="4490161" y="1964997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CO</a:t>
            </a:r>
            <a:r>
              <a:rPr lang="en-US" altLang="ja-JP" sz="24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0" y="3789040"/>
            <a:ext cx="4013820" cy="30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45687" y="3810661"/>
            <a:ext cx="351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Spitzer/IRS (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R=64~128)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4535313" y="6370364"/>
            <a:ext cx="4810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(Pascucci+ 2008, Pontoppiddan+ 2010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)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745687" y="508147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C</a:t>
            </a:r>
            <a:r>
              <a:rPr lang="en-US" altLang="ja-JP" sz="2400" baseline="-250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4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400" baseline="-250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400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203848" y="4300848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HCN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046974" y="5003921"/>
            <a:ext cx="126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Sun-like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2090323" y="5885476"/>
            <a:ext cx="128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M dwarf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4533858" y="2888327"/>
            <a:ext cx="587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CO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7" name="Rectangle 157"/>
          <p:cNvSpPr>
            <a:spLocks noChangeArrowheads="1"/>
          </p:cNvSpPr>
          <p:nvPr/>
        </p:nvSpPr>
        <p:spPr bwMode="auto">
          <a:xfrm>
            <a:off x="4592769" y="5711911"/>
            <a:ext cx="451573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ja-JP" altLang="en-US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中心星による違い </a:t>
            </a:r>
            <a:r>
              <a:rPr lang="en-US" altLang="ja-JP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(?)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3885888" y="864109"/>
            <a:ext cx="421910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M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17434" y="226846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B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-124849" y="548680"/>
            <a:ext cx="990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100%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-139093" y="1867345"/>
            <a:ext cx="822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50%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1347674" y="2310112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A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1973946" y="2276872"/>
            <a:ext cx="34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F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2627784" y="1561068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G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3301862" y="864834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K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01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 b="7722"/>
          <a:stretch>
            <a:fillRect/>
          </a:stretch>
        </p:blipFill>
        <p:spPr bwMode="auto">
          <a:xfrm>
            <a:off x="4257675" y="3644900"/>
            <a:ext cx="4724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192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GASPS 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1341438"/>
            <a:ext cx="528637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000" b="1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Target lines</a:t>
            </a:r>
            <a:r>
              <a:rPr lang="en-US" altLang="ja-JP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:</a:t>
            </a:r>
          </a:p>
          <a:p>
            <a:pPr algn="ctr" eaLnBrk="1" hangingPunct="1"/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[CII] 158um, [OI] 63, 145 um, H</a:t>
            </a:r>
            <a:r>
              <a:rPr lang="en-US" altLang="ja-JP" sz="3000" baseline="-25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 lines &amp; Dust emission</a:t>
            </a:r>
          </a:p>
          <a:p>
            <a:pPr algn="ctr" eaLnBrk="1" hangingPunct="1"/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(Herschel/PACS)</a:t>
            </a:r>
          </a:p>
          <a:p>
            <a:pPr algn="ctr" eaLnBrk="1" hangingPunct="1"/>
            <a:endParaRPr lang="en-US" altLang="ja-JP" sz="110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3000" b="1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Target objects 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:</a:t>
            </a:r>
          </a:p>
          <a:p>
            <a:pPr algn="ctr" eaLnBrk="1" hangingPunct="1"/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~250 T Tauri &amp; HAeBe stars in nearby star clusters in the age range of 1-30 Myr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62880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6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中心星や多波長のデータ </a:t>
            </a:r>
            <a:r>
              <a:rPr lang="en-US" altLang="ja-JP" sz="3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&amp;</a:t>
            </a:r>
            <a:r>
              <a:rPr lang="ja-JP" altLang="en-US" sz="3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モデル</a:t>
            </a:r>
            <a:r>
              <a:rPr lang="ja-JP" altLang="en-US" sz="36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計算</a:t>
            </a:r>
            <a:endParaRPr lang="en-US" altLang="ja-JP" sz="3600" b="1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7702">
            <a:off x="5800800" y="2995775"/>
            <a:ext cx="10461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"/>
          <p:cNvSpPr txBox="1">
            <a:spLocks noChangeArrowheads="1"/>
          </p:cNvSpPr>
          <p:nvPr/>
        </p:nvSpPr>
        <p:spPr bwMode="auto">
          <a:xfrm>
            <a:off x="6435006" y="2760031"/>
            <a:ext cx="23574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6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</a:t>
            </a:r>
          </a:p>
          <a:p>
            <a:pPr algn="ctr" eaLnBrk="1" hangingPunct="1"/>
            <a:r>
              <a:rPr lang="en-US" altLang="ja-JP" sz="26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2009/5-2012</a:t>
            </a:r>
          </a:p>
        </p:txBody>
      </p:sp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0" y="7508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6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GASPS</a:t>
            </a:r>
            <a:r>
              <a:rPr lang="en-US" altLang="ja-JP" sz="34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340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(gas in protoplanetary disks)</a:t>
            </a:r>
          </a:p>
        </p:txBody>
      </p:sp>
      <p:sp>
        <p:nvSpPr>
          <p:cNvPr id="21514" name="Text Box 3"/>
          <p:cNvSpPr txBox="1">
            <a:spLocks noChangeArrowheads="1"/>
          </p:cNvSpPr>
          <p:nvPr/>
        </p:nvSpPr>
        <p:spPr bwMode="auto">
          <a:xfrm>
            <a:off x="5897563" y="1357313"/>
            <a:ext cx="3246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PI: Bill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Dent</a:t>
            </a:r>
            <a:endParaRPr lang="en-US" altLang="ja-JP" sz="2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596900" y="5233988"/>
            <a:ext cx="37449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</a:t>
            </a:r>
            <a:r>
              <a:rPr lang="ja-JP" altLang="en-US" sz="30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30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Gas dispersal time</a:t>
            </a:r>
            <a:r>
              <a:rPr lang="ja-JP" altLang="en-US" sz="30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30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of PPDs?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18051" y="1851025"/>
            <a:ext cx="3246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Dent</a:t>
            </a:r>
            <a:r>
              <a:rPr lang="ja-JP" altLang="en-US" sz="26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et al. (2013)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48973" y="2335742"/>
            <a:ext cx="4320479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Kamp</a:t>
            </a:r>
            <a:r>
              <a:rPr lang="ja-JP" altLang="en-US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et al. (2013,</a:t>
            </a:r>
            <a:r>
              <a:rPr lang="en-US" altLang="ja-JP" sz="2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ja-JP" altLang="en-US" sz="2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準備中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)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3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2936"/>
            <a:ext cx="3552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980728"/>
            <a:ext cx="26177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53975"/>
            <a:ext cx="9358313" cy="771525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GASPS : </a:t>
            </a:r>
            <a:r>
              <a:rPr lang="ja-JP" altLang="en-US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観測 </a:t>
            </a:r>
            <a:r>
              <a:rPr lang="en-US" altLang="ja-JP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&amp;</a:t>
            </a:r>
            <a:r>
              <a:rPr lang="ja-JP" altLang="en-US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モデル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0" y="750888"/>
            <a:ext cx="2571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b="1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HD169142</a:t>
            </a:r>
            <a:endParaRPr lang="en-US" altLang="ja-JP" sz="320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2535" name="Rectangle 157"/>
          <p:cNvSpPr>
            <a:spLocks noChangeArrowheads="1"/>
          </p:cNvSpPr>
          <p:nvPr/>
        </p:nvSpPr>
        <p:spPr bwMode="auto">
          <a:xfrm>
            <a:off x="892175" y="5767122"/>
            <a:ext cx="31956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(Meeus et al. 2010)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719138"/>
            <a:ext cx="4200525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3"/>
          <p:cNvSpPr txBox="1">
            <a:spLocks noChangeArrowheads="1"/>
          </p:cNvSpPr>
          <p:nvPr/>
        </p:nvSpPr>
        <p:spPr bwMode="auto">
          <a:xfrm>
            <a:off x="92075" y="5373216"/>
            <a:ext cx="49037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000" b="1" dirty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Gap </a:t>
            </a:r>
            <a:r>
              <a:rPr lang="ja-JP" altLang="en-US" sz="3000" b="1" dirty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円盤で観測値を再現可</a:t>
            </a:r>
            <a:endParaRPr lang="en-US" altLang="ja-JP" sz="3000" b="1" dirty="0">
              <a:solidFill>
                <a:srgbClr val="33CC33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2538" name="Rectangle 157"/>
          <p:cNvSpPr>
            <a:spLocks noChangeArrowheads="1"/>
          </p:cNvSpPr>
          <p:nvPr/>
        </p:nvSpPr>
        <p:spPr bwMode="auto">
          <a:xfrm>
            <a:off x="7215188" y="857250"/>
            <a:ext cx="1928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[OI] 63</a:t>
            </a:r>
            <a:r>
              <a:rPr lang="en-US" altLang="ja-JP" sz="2400">
                <a:solidFill>
                  <a:schemeClr val="bg1"/>
                </a:solidFill>
                <a:latin typeface="Symbol" pitchFamily="18" charset="2"/>
                <a:ea typeface="ＭＳ Ｐ明朝" pitchFamily="18" charset="-128"/>
              </a:rPr>
              <a:t>m</a:t>
            </a:r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m</a:t>
            </a:r>
          </a:p>
        </p:txBody>
      </p:sp>
      <p:sp>
        <p:nvSpPr>
          <p:cNvPr id="22539" name="Rectangle 157"/>
          <p:cNvSpPr>
            <a:spLocks noChangeArrowheads="1"/>
          </p:cNvSpPr>
          <p:nvPr/>
        </p:nvSpPr>
        <p:spPr bwMode="auto">
          <a:xfrm>
            <a:off x="7118350" y="2016125"/>
            <a:ext cx="1928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[OI] 146</a:t>
            </a:r>
            <a:r>
              <a:rPr lang="en-US" altLang="ja-JP" sz="2400">
                <a:solidFill>
                  <a:schemeClr val="bg1"/>
                </a:solidFill>
                <a:latin typeface="Symbol" pitchFamily="18" charset="2"/>
                <a:ea typeface="ＭＳ Ｐ明朝" pitchFamily="18" charset="-128"/>
              </a:rPr>
              <a:t>m</a:t>
            </a:r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m</a:t>
            </a:r>
          </a:p>
        </p:txBody>
      </p:sp>
      <p:sp>
        <p:nvSpPr>
          <p:cNvPr id="22540" name="Rectangle 157"/>
          <p:cNvSpPr>
            <a:spLocks noChangeArrowheads="1"/>
          </p:cNvSpPr>
          <p:nvPr/>
        </p:nvSpPr>
        <p:spPr bwMode="auto">
          <a:xfrm>
            <a:off x="6989763" y="3781425"/>
            <a:ext cx="1928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[CII] 158</a:t>
            </a:r>
            <a:r>
              <a:rPr lang="en-US" altLang="ja-JP" sz="2400">
                <a:solidFill>
                  <a:schemeClr val="bg1"/>
                </a:solidFill>
                <a:latin typeface="Symbol" pitchFamily="18" charset="2"/>
                <a:ea typeface="ＭＳ Ｐ明朝" pitchFamily="18" charset="-128"/>
              </a:rPr>
              <a:t>m</a:t>
            </a:r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m</a:t>
            </a:r>
          </a:p>
        </p:txBody>
      </p:sp>
      <p:sp>
        <p:nvSpPr>
          <p:cNvPr id="22541" name="Rectangle 157"/>
          <p:cNvSpPr>
            <a:spLocks noChangeArrowheads="1"/>
          </p:cNvSpPr>
          <p:nvPr/>
        </p:nvSpPr>
        <p:spPr bwMode="auto">
          <a:xfrm>
            <a:off x="7358063" y="4214813"/>
            <a:ext cx="1643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12CO 2-1</a:t>
            </a:r>
          </a:p>
        </p:txBody>
      </p:sp>
      <p:sp>
        <p:nvSpPr>
          <p:cNvPr id="22542" name="Rectangle 157"/>
          <p:cNvSpPr>
            <a:spLocks noChangeArrowheads="1"/>
          </p:cNvSpPr>
          <p:nvPr/>
        </p:nvSpPr>
        <p:spPr bwMode="auto">
          <a:xfrm>
            <a:off x="7399338" y="5429250"/>
            <a:ext cx="1643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13CO 2-1</a:t>
            </a:r>
          </a:p>
        </p:txBody>
      </p:sp>
      <p:sp>
        <p:nvSpPr>
          <p:cNvPr id="22543" name="Rectangle 157"/>
          <p:cNvSpPr>
            <a:spLocks noChangeArrowheads="1"/>
          </p:cNvSpPr>
          <p:nvPr/>
        </p:nvSpPr>
        <p:spPr bwMode="auto">
          <a:xfrm>
            <a:off x="2643188" y="1125190"/>
            <a:ext cx="1928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[OI] 63</a:t>
            </a:r>
            <a:r>
              <a:rPr lang="en-US" altLang="ja-JP" sz="2400" dirty="0">
                <a:latin typeface="Symbol" pitchFamily="18" charset="2"/>
                <a:ea typeface="ＭＳ Ｐ明朝" pitchFamily="18" charset="-128"/>
              </a:rPr>
              <a:t>m</a:t>
            </a:r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m</a:t>
            </a:r>
          </a:p>
        </p:txBody>
      </p:sp>
      <p:sp>
        <p:nvSpPr>
          <p:cNvPr id="22544" name="Rectangle 157"/>
          <p:cNvSpPr>
            <a:spLocks noChangeArrowheads="1"/>
          </p:cNvSpPr>
          <p:nvPr/>
        </p:nvSpPr>
        <p:spPr bwMode="auto">
          <a:xfrm>
            <a:off x="6730" y="6093296"/>
            <a:ext cx="514133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(TW Hya, HD100546, </a:t>
            </a:r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Thi+ 10, 11;</a:t>
            </a:r>
          </a:p>
          <a:p>
            <a:pPr algn="ctr" eaLnBrk="0" hangingPunct="0"/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Tilling+12, Padio+ 13)</a:t>
            </a:r>
            <a:endParaRPr lang="en-US" altLang="ja-JP" sz="2400" dirty="0"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66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/>
          <a:srcRect b="54501"/>
          <a:stretch/>
        </p:blipFill>
        <p:spPr bwMode="auto">
          <a:xfrm>
            <a:off x="313179" y="2204864"/>
            <a:ext cx="8723317" cy="33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62000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系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円盤から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の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水分子輝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線</a:t>
            </a:r>
            <a:endParaRPr lang="en-US" altLang="ja-JP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 rot="21322286">
            <a:off x="2330676" y="4798233"/>
            <a:ext cx="1510413" cy="329472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273704" y="3941107"/>
            <a:ext cx="13905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hot MIR lines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456">
            <a:off x="4179167" y="3918559"/>
            <a:ext cx="1591665" cy="1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779912" y="3760584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warm FIR lines</a:t>
            </a:r>
            <a:endParaRPr lang="en-US" altLang="ja-JP" sz="2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円/楕円 25"/>
          <p:cNvSpPr/>
          <p:nvPr/>
        </p:nvSpPr>
        <p:spPr bwMode="auto">
          <a:xfrm rot="20392526">
            <a:off x="5856489" y="3168088"/>
            <a:ext cx="2182812" cy="1156735"/>
          </a:xfrm>
          <a:prstGeom prst="ellipse">
            <a:avLst/>
          </a:prstGeom>
          <a:solidFill>
            <a:srgbClr val="009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6156176" y="2936145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cold FIR lines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グループ化 9"/>
          <p:cNvGrpSpPr>
            <a:grpSpLocks/>
          </p:cNvGrpSpPr>
          <p:nvPr/>
        </p:nvGrpSpPr>
        <p:grpSpPr bwMode="auto">
          <a:xfrm>
            <a:off x="179514" y="1177585"/>
            <a:ext cx="3425388" cy="2804007"/>
            <a:chOff x="5781160" y="11639550"/>
            <a:chExt cx="3012734" cy="2484529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160" y="12029613"/>
              <a:ext cx="2781914" cy="2094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7631"/>
            <p:cNvSpPr>
              <a:spLocks noChangeArrowheads="1"/>
            </p:cNvSpPr>
            <p:nvPr/>
          </p:nvSpPr>
          <p:spPr bwMode="auto">
            <a:xfrm>
              <a:off x="7631699" y="11987104"/>
              <a:ext cx="1062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AA Tau</a:t>
              </a:r>
            </a:p>
          </p:txBody>
        </p:sp>
        <p:sp>
          <p:nvSpPr>
            <p:cNvPr id="50" name="Rectangle 7631"/>
            <p:cNvSpPr>
              <a:spLocks noChangeArrowheads="1"/>
            </p:cNvSpPr>
            <p:nvPr/>
          </p:nvSpPr>
          <p:spPr bwMode="auto">
            <a:xfrm>
              <a:off x="6082474" y="12006154"/>
              <a:ext cx="1728191" cy="46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>
                  <a:solidFill>
                    <a:srgbClr val="FF0000"/>
                  </a:solidFill>
                  <a:ea typeface="HG丸ｺﾞｼｯｸM-PRO" pitchFamily="50" charset="-128"/>
                </a:rPr>
                <a:t>Spitzer/IRS</a:t>
              </a:r>
            </a:p>
          </p:txBody>
        </p:sp>
        <p:sp>
          <p:nvSpPr>
            <p:cNvPr id="51" name="Rectangle 7631"/>
            <p:cNvSpPr>
              <a:spLocks noChangeArrowheads="1"/>
            </p:cNvSpPr>
            <p:nvPr/>
          </p:nvSpPr>
          <p:spPr bwMode="auto">
            <a:xfrm>
              <a:off x="6271381" y="13571672"/>
              <a:ext cx="2522513" cy="38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(Carr &amp; Najita 2008</a:t>
              </a:r>
              <a:r>
                <a:rPr lang="en-US" altLang="ja-JP" sz="2200" dirty="0" smtClean="0">
                  <a:solidFill>
                    <a:srgbClr val="000000"/>
                  </a:solidFill>
                  <a:ea typeface="HG丸ｺﾞｼｯｸM-PRO" pitchFamily="50" charset="-128"/>
                </a:rPr>
                <a:t>)</a:t>
              </a:r>
              <a:endParaRPr lang="en-US" altLang="ja-JP" sz="2200" dirty="0">
                <a:solidFill>
                  <a:srgbClr val="000000"/>
                </a:solidFill>
                <a:ea typeface="HG丸ｺﾞｼｯｸM-PRO" pitchFamily="50" charset="-128"/>
              </a:endParaRPr>
            </a:p>
          </p:txBody>
        </p:sp>
        <p:sp>
          <p:nvSpPr>
            <p:cNvPr id="32" name="Rectangle 7631"/>
            <p:cNvSpPr>
              <a:spLocks noChangeArrowheads="1"/>
            </p:cNvSpPr>
            <p:nvPr/>
          </p:nvSpPr>
          <p:spPr bwMode="auto">
            <a:xfrm>
              <a:off x="5844493" y="11639550"/>
              <a:ext cx="2658969" cy="46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O</a:t>
              </a:r>
              <a:r>
                <a:rPr lang="en-US" altLang="ja-JP" sz="2800" dirty="0">
                  <a:solidFill>
                    <a:srgbClr val="FF0000"/>
                  </a:solidFill>
                  <a:ea typeface="HG丸ｺﾞｼｯｸM-PRO" pitchFamily="50" charset="-128"/>
                </a:rPr>
                <a:t>, OH, HCN, 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C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800" b="1" dirty="0">
                <a:solidFill>
                  <a:srgbClr val="FF0000"/>
                </a:solidFill>
                <a:ea typeface="HG丸ｺﾞｼｯｸM-PRO" pitchFamily="50" charset="-128"/>
              </a:endParaRPr>
            </a:p>
          </p:txBody>
        </p:sp>
      </p:grpSp>
      <p:grpSp>
        <p:nvGrpSpPr>
          <p:cNvPr id="52" name="グループ化 11"/>
          <p:cNvGrpSpPr>
            <a:grpSpLocks/>
          </p:cNvGrpSpPr>
          <p:nvPr/>
        </p:nvGrpSpPr>
        <p:grpSpPr bwMode="auto">
          <a:xfrm>
            <a:off x="5635624" y="620688"/>
            <a:ext cx="3544888" cy="2079625"/>
            <a:chOff x="9811164" y="11273186"/>
            <a:chExt cx="3544796" cy="2080531"/>
          </a:xfrm>
        </p:grpSpPr>
        <p:pic>
          <p:nvPicPr>
            <p:cNvPr id="53" name="図 3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164" y="11362992"/>
              <a:ext cx="34480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7631"/>
            <p:cNvSpPr>
              <a:spLocks noChangeArrowheads="1"/>
            </p:cNvSpPr>
            <p:nvPr/>
          </p:nvSpPr>
          <p:spPr bwMode="auto">
            <a:xfrm>
              <a:off x="12221571" y="11593469"/>
              <a:ext cx="1134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TW Hya</a:t>
              </a:r>
            </a:p>
          </p:txBody>
        </p:sp>
        <p:sp>
          <p:nvSpPr>
            <p:cNvPr id="55" name="Rectangle 7631"/>
            <p:cNvSpPr>
              <a:spLocks noChangeArrowheads="1"/>
            </p:cNvSpPr>
            <p:nvPr/>
          </p:nvSpPr>
          <p:spPr bwMode="auto">
            <a:xfrm>
              <a:off x="10582705" y="12569895"/>
              <a:ext cx="2701249" cy="43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(Hogerheijde+ 2011)</a:t>
              </a:r>
            </a:p>
          </p:txBody>
        </p:sp>
        <p:sp>
          <p:nvSpPr>
            <p:cNvPr id="56" name="Rectangle 7631"/>
            <p:cNvSpPr>
              <a:spLocks noChangeArrowheads="1"/>
            </p:cNvSpPr>
            <p:nvPr/>
          </p:nvSpPr>
          <p:spPr bwMode="auto">
            <a:xfrm>
              <a:off x="11123401" y="11273186"/>
              <a:ext cx="2232559" cy="52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 smtClean="0">
                  <a:solidFill>
                    <a:srgbClr val="3333CC"/>
                  </a:solidFill>
                  <a:ea typeface="HG丸ｺﾞｼｯｸM-PRO" pitchFamily="50" charset="-128"/>
                </a:rPr>
                <a:t>Herschel/HIFI</a:t>
              </a:r>
              <a:endParaRPr lang="en-US" altLang="ja-JP" sz="2800" b="1" dirty="0">
                <a:solidFill>
                  <a:srgbClr val="3333CC"/>
                </a:solidFill>
                <a:ea typeface="HG丸ｺﾞｼｯｸM-PRO" pitchFamily="50" charset="-128"/>
              </a:endParaRPr>
            </a:p>
          </p:txBody>
        </p:sp>
      </p:grpSp>
      <p:grpSp>
        <p:nvGrpSpPr>
          <p:cNvPr id="57" name="グループ化 10"/>
          <p:cNvGrpSpPr>
            <a:grpSpLocks/>
          </p:cNvGrpSpPr>
          <p:nvPr/>
        </p:nvGrpSpPr>
        <p:grpSpPr bwMode="auto">
          <a:xfrm>
            <a:off x="3183941" y="908722"/>
            <a:ext cx="2972235" cy="2919976"/>
            <a:chOff x="3039777" y="13736419"/>
            <a:chExt cx="2738343" cy="2632027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1"/>
            <a:stretch>
              <a:fillRect/>
            </a:stretch>
          </p:blipFill>
          <p:spPr bwMode="auto">
            <a:xfrm>
              <a:off x="3180190" y="14665705"/>
              <a:ext cx="2226175" cy="170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7631"/>
            <p:cNvSpPr>
              <a:spLocks noChangeArrowheads="1"/>
            </p:cNvSpPr>
            <p:nvPr/>
          </p:nvSpPr>
          <p:spPr bwMode="auto">
            <a:xfrm>
              <a:off x="3039777" y="13736419"/>
              <a:ext cx="2738343" cy="69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(Riviere-Marichalar+ 2012)</a:t>
              </a:r>
            </a:p>
          </p:txBody>
        </p:sp>
        <p:sp>
          <p:nvSpPr>
            <p:cNvPr id="60" name="Rectangle 7631"/>
            <p:cNvSpPr>
              <a:spLocks noChangeArrowheads="1"/>
            </p:cNvSpPr>
            <p:nvPr/>
          </p:nvSpPr>
          <p:spPr bwMode="auto">
            <a:xfrm>
              <a:off x="3590072" y="14926544"/>
              <a:ext cx="13573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 dirty="0">
                  <a:solidFill>
                    <a:srgbClr val="000000"/>
                  </a:solidFill>
                  <a:ea typeface="HG丸ｺﾞｼｯｸM-PRO" pitchFamily="50" charset="-128"/>
                </a:rPr>
                <a:t>AA Tau</a:t>
              </a:r>
            </a:p>
          </p:txBody>
        </p:sp>
        <p:sp>
          <p:nvSpPr>
            <p:cNvPr id="61" name="Rectangle 7631"/>
            <p:cNvSpPr>
              <a:spLocks noChangeArrowheads="1"/>
            </p:cNvSpPr>
            <p:nvPr/>
          </p:nvSpPr>
          <p:spPr bwMode="auto">
            <a:xfrm>
              <a:off x="3377716" y="14622119"/>
              <a:ext cx="2267723" cy="47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 smtClean="0">
                  <a:solidFill>
                    <a:srgbClr val="FF6600"/>
                  </a:solidFill>
                  <a:ea typeface="HG丸ｺﾞｼｯｸM-PRO" pitchFamily="50" charset="-128"/>
                </a:rPr>
                <a:t>Herschel/PACS</a:t>
              </a:r>
              <a:endParaRPr lang="en-US" altLang="ja-JP" sz="2800" b="1" dirty="0">
                <a:solidFill>
                  <a:srgbClr val="FF6600"/>
                </a:solidFill>
                <a:ea typeface="HG丸ｺﾞｼｯｸM-PRO" pitchFamily="50" charset="-128"/>
              </a:endParaRPr>
            </a:p>
          </p:txBody>
        </p:sp>
        <p:sp>
          <p:nvSpPr>
            <p:cNvPr id="62" name="Rectangle 7631"/>
            <p:cNvSpPr>
              <a:spLocks noChangeArrowheads="1"/>
            </p:cNvSpPr>
            <p:nvPr/>
          </p:nvSpPr>
          <p:spPr bwMode="auto">
            <a:xfrm>
              <a:off x="4110221" y="14316842"/>
              <a:ext cx="67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[OI]</a:t>
              </a:r>
            </a:p>
          </p:txBody>
        </p:sp>
        <p:sp>
          <p:nvSpPr>
            <p:cNvPr id="63" name="Rectangle 7631"/>
            <p:cNvSpPr>
              <a:spLocks noChangeArrowheads="1"/>
            </p:cNvSpPr>
            <p:nvPr/>
          </p:nvSpPr>
          <p:spPr bwMode="auto">
            <a:xfrm>
              <a:off x="4746754" y="14332340"/>
              <a:ext cx="67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000" baseline="-25000">
                  <a:solidFill>
                    <a:srgbClr val="00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O</a:t>
              </a: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60778" y="6334780"/>
            <a:ext cx="8171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</a:t>
            </a:r>
            <a:r>
              <a:rPr lang="en-US" altLang="ja-JP" sz="28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cold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@267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539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TW 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Hya, HD100546</a:t>
            </a:r>
            <a:endParaRPr lang="en-US" altLang="ja-JP" sz="26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43716" y="5445224"/>
            <a:ext cx="8820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Spitzer 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hot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@10-35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TTSs: 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検出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HAEBEs: 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上限のみ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42665" y="5864043"/>
            <a:ext cx="8595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</a:t>
            </a:r>
            <a:r>
              <a:rPr lang="en-US" altLang="ja-JP" sz="2800" dirty="0" smtClean="0">
                <a:solidFill>
                  <a:srgbClr val="FF66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warm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TTSs: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@63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HAEBEs: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@55-180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5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12" y="1055179"/>
            <a:ext cx="2975432" cy="287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/>
          <a:stretch/>
        </p:blipFill>
        <p:spPr bwMode="auto">
          <a:xfrm>
            <a:off x="5427662" y="1268760"/>
            <a:ext cx="37528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984839"/>
            <a:ext cx="3141904" cy="28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53975"/>
            <a:ext cx="9358313" cy="771525"/>
          </a:xfrm>
        </p:spPr>
        <p:txBody>
          <a:bodyPr lIns="90000" tIns="46800" rIns="90000" bIns="46800">
            <a:spAutoFit/>
          </a:bodyPr>
          <a:lstStyle/>
          <a:p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原始惑星系円盤から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の</a:t>
            </a:r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HD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分子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輝線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0" y="692696"/>
            <a:ext cx="212372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TW Hya</a:t>
            </a:r>
            <a:endParaRPr lang="en-US" altLang="ja-JP" sz="32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2535" name="Rectangle 157"/>
          <p:cNvSpPr>
            <a:spLocks noChangeArrowheads="1"/>
          </p:cNvSpPr>
          <p:nvPr/>
        </p:nvSpPr>
        <p:spPr bwMode="auto">
          <a:xfrm>
            <a:off x="5984055" y="6309320"/>
            <a:ext cx="31956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(Bergin </a:t>
            </a:r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2013)</a:t>
            </a:r>
            <a:endParaRPr lang="en-US" altLang="ja-JP" sz="24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2543" name="Rectangle 157"/>
          <p:cNvSpPr>
            <a:spLocks noChangeArrowheads="1"/>
          </p:cNvSpPr>
          <p:nvPr/>
        </p:nvSpPr>
        <p:spPr bwMode="auto">
          <a:xfrm>
            <a:off x="5868144" y="5085184"/>
            <a:ext cx="3312368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latin typeface="Tahoma" pitchFamily="34" charset="0"/>
                <a:ea typeface="ＭＳ Ｐ明朝" pitchFamily="18" charset="-128"/>
              </a:rPr>
              <a:t>More observations by Sofia?</a:t>
            </a:r>
            <a:endParaRPr lang="en-US" altLang="ja-JP" sz="30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87824" y="743359"/>
            <a:ext cx="30627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Herschel/PACS</a:t>
            </a:r>
            <a:endParaRPr lang="en-US" altLang="ja-JP" sz="28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2" name="Rectangle 157"/>
          <p:cNvSpPr>
            <a:spLocks noChangeArrowheads="1"/>
          </p:cNvSpPr>
          <p:nvPr/>
        </p:nvSpPr>
        <p:spPr bwMode="auto">
          <a:xfrm>
            <a:off x="5706217" y="3907407"/>
            <a:ext cx="349188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latin typeface="Tahoma" pitchFamily="34" charset="0"/>
                <a:ea typeface="ＭＳ Ｐ明朝" pitchFamily="18" charset="-128"/>
              </a:rPr>
              <a:t>[</a:t>
            </a:r>
            <a:r>
              <a:rPr lang="en-US" altLang="ja-JP" sz="3000" dirty="0" smtClean="0">
                <a:latin typeface="Tahoma" pitchFamily="34" charset="0"/>
                <a:ea typeface="ＭＳ Ｐ明朝" pitchFamily="18" charset="-128"/>
              </a:rPr>
              <a:t>HD]/[H</a:t>
            </a:r>
            <a:r>
              <a:rPr lang="en-US" altLang="ja-JP" sz="30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3000" dirty="0" smtClean="0">
                <a:latin typeface="Tahoma" pitchFamily="34" charset="0"/>
                <a:ea typeface="ＭＳ Ｐ明朝" pitchFamily="18" charset="-128"/>
              </a:rPr>
              <a:t>]=3.0e-5 </a:t>
            </a:r>
          </a:p>
          <a:p>
            <a:pPr algn="ctr" eaLnBrk="0" hangingPunct="0"/>
            <a:r>
              <a:rPr lang="ja-JP" altLang="en-US" sz="3000" dirty="0" smtClean="0">
                <a:latin typeface="Tahoma" pitchFamily="34" charset="0"/>
                <a:ea typeface="ＭＳ Ｐ明朝" pitchFamily="18" charset="-128"/>
              </a:rPr>
              <a:t>→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M</a:t>
            </a:r>
            <a:r>
              <a:rPr lang="en-US" altLang="ja-JP" sz="3000" baseline="-25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disk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 &gt; 0.05M</a:t>
            </a:r>
            <a:r>
              <a:rPr lang="en-US" altLang="ja-JP" sz="3000" baseline="-25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sun</a:t>
            </a:r>
            <a:endParaRPr lang="en-US" altLang="ja-JP" sz="3000" baseline="-25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03086"/>
              </p:ext>
            </p:extLst>
          </p:nvPr>
        </p:nvGraphicFramePr>
        <p:xfrm>
          <a:off x="-18257" y="4095328"/>
          <a:ext cx="586814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32"/>
                <a:gridCol w="894495"/>
                <a:gridCol w="916898"/>
                <a:gridCol w="1191967"/>
                <a:gridCol w="916898"/>
                <a:gridCol w="12836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[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2400" dirty="0" smtClean="0"/>
                        <a:t>m]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A[s</a:t>
                      </a:r>
                      <a:r>
                        <a:rPr kumimoji="1" lang="en-US" altLang="ja-JP" sz="2400" baseline="30000" dirty="0" smtClean="0"/>
                        <a:t>-1</a:t>
                      </a:r>
                      <a:r>
                        <a:rPr kumimoji="1" lang="en-US" altLang="ja-JP" sz="2400" dirty="0" smtClean="0"/>
                        <a:t>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Eu[K]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[W/m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]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J=1-0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5.4e-8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129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6.3e-18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J=2-1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5.2e-7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&lt;8.0e-18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</a:t>
                      </a:r>
                      <a:r>
                        <a:rPr kumimoji="1" lang="en-US" altLang="ja-JP" sz="2400" baseline="-25000" dirty="0" smtClean="0"/>
                        <a:t>2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S(0)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3.0e-11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171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S(1)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4.9e-10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1.2e-17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50524" y="832340"/>
            <a:ext cx="30627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n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(HD, J=1) [cm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-3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]</a:t>
            </a:r>
            <a:endParaRPr lang="en-US" altLang="ja-JP" sz="2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813"/>
            <a:ext cx="9144000" cy="4714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§</a:t>
            </a:r>
            <a:r>
              <a:rPr lang="en-US" altLang="ja-JP" sz="70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原始惑星系円盤からの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ミリ波サブミリ波輝線</a:t>
            </a:r>
          </a:p>
        </p:txBody>
      </p:sp>
    </p:spTree>
    <p:extLst>
      <p:ext uri="{BB962C8B-B14F-4D97-AF65-F5344CB8AC3E}">
        <p14:creationId xmlns:p14="http://schemas.microsoft.com/office/powerpoint/2010/main" val="263954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53926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PdBI, SMA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による円盤の干渉計観測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-32394" y="1052736"/>
            <a:ext cx="597254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PdBI: Chemistry in Disks (CID)</a:t>
            </a:r>
            <a:endParaRPr lang="en-US" altLang="ja-JP" sz="32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2543" name="Rectangle 157"/>
          <p:cNvSpPr>
            <a:spLocks noChangeArrowheads="1"/>
          </p:cNvSpPr>
          <p:nvPr/>
        </p:nvSpPr>
        <p:spPr bwMode="auto">
          <a:xfrm>
            <a:off x="-180527" y="1681053"/>
            <a:ext cx="9505055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AB Aur, CQ Tau, MWC480, MWC785, DM Tau, LkCa 15, GO Tau</a:t>
            </a:r>
          </a:p>
          <a:p>
            <a:pPr algn="ctr" eaLnBrk="0" hangingPunct="0"/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N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H</a:t>
            </a:r>
            <a:r>
              <a:rPr lang="en-US" altLang="ja-JP" sz="2600" baseline="30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+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, CCH, CS, H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S, SO, CN, HCN, HC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3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N, CCS, H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CO</a:t>
            </a:r>
            <a:endParaRPr lang="en-US" altLang="ja-JP" sz="2600" dirty="0">
              <a:solidFill>
                <a:srgbClr val="0099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254" y="3405928"/>
            <a:ext cx="896924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SMA: Disk Imaging Survey of Chemistry </a:t>
            </a:r>
          </a:p>
          <a:p>
            <a:pPr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             with the SMA (DISCS)</a:t>
            </a:r>
            <a:endParaRPr lang="en-US" altLang="ja-JP" sz="32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2535" name="Rectangle 157"/>
          <p:cNvSpPr>
            <a:spLocks noChangeArrowheads="1"/>
          </p:cNvSpPr>
          <p:nvPr/>
        </p:nvSpPr>
        <p:spPr bwMode="auto">
          <a:xfrm>
            <a:off x="134307" y="2575786"/>
            <a:ext cx="8794485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(Dutrey+07,11, Schreyer+08, Henning+10,</a:t>
            </a:r>
          </a:p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Semenov+11, Chapillon+12a,12b, Guilloteau+12)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0" name="Rectangle 157"/>
          <p:cNvSpPr>
            <a:spLocks noChangeArrowheads="1"/>
          </p:cNvSpPr>
          <p:nvPr/>
        </p:nvSpPr>
        <p:spPr bwMode="auto">
          <a:xfrm>
            <a:off x="-32393" y="4485327"/>
            <a:ext cx="9293478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DM Tau, IM Lup, AA Tau, GM Aur, V4046 Sgr, AS 205, AS 208, LkCa 15, HD142527, SAO 206482, CQ Tau, MWC480</a:t>
            </a:r>
          </a:p>
          <a:p>
            <a:pPr algn="ctr" eaLnBrk="0" hangingPunct="0"/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CO2-1, HCO+3-2, DCO+3-2, N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H</a:t>
            </a:r>
            <a:r>
              <a:rPr lang="en-US" altLang="ja-JP" sz="2600" baseline="30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+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, H2CO3-2, 4-3, HCN3-2, DCN3-2, CN2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3/2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-1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1/2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, 2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3/2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-1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3/2</a:t>
            </a:r>
            <a:endParaRPr lang="en-US" altLang="ja-JP" sz="2600" baseline="-25000" dirty="0">
              <a:solidFill>
                <a:srgbClr val="0099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1" name="Rectangle 157"/>
          <p:cNvSpPr>
            <a:spLocks noChangeArrowheads="1"/>
          </p:cNvSpPr>
          <p:nvPr/>
        </p:nvSpPr>
        <p:spPr bwMode="auto">
          <a:xfrm>
            <a:off x="2682041" y="6237312"/>
            <a:ext cx="3779911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(Oberg+, Qi+, 10-13)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2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b="9253"/>
          <a:stretch/>
        </p:blipFill>
        <p:spPr bwMode="auto">
          <a:xfrm>
            <a:off x="-74654" y="712885"/>
            <a:ext cx="9168912" cy="58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53926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DISCS (SMA)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2535" name="Rectangle 157"/>
          <p:cNvSpPr>
            <a:spLocks noChangeArrowheads="1"/>
          </p:cNvSpPr>
          <p:nvPr/>
        </p:nvSpPr>
        <p:spPr bwMode="auto">
          <a:xfrm>
            <a:off x="5196697" y="6409839"/>
            <a:ext cx="4127831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(Oberg, Qi </a:t>
            </a:r>
            <a:r>
              <a:rPr lang="en-US" altLang="ja-JP" sz="2200" dirty="0"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2010, 2011a)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20" y="1380144"/>
            <a:ext cx="678392" cy="50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7"/>
          <p:cNvSpPr>
            <a:spLocks noChangeArrowheads="1"/>
          </p:cNvSpPr>
          <p:nvPr/>
        </p:nvSpPr>
        <p:spPr bwMode="auto">
          <a:xfrm>
            <a:off x="1509522" y="6274434"/>
            <a:ext cx="1190494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Spitzer</a:t>
            </a:r>
            <a:endParaRPr lang="en-US" altLang="ja-JP" sz="22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3456855" y="6273414"/>
            <a:ext cx="1190494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Spitzer</a:t>
            </a:r>
            <a:endParaRPr lang="en-US" altLang="ja-JP" sz="22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2204864"/>
            <a:ext cx="7128792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TTauri star: molecular rich</a:t>
            </a:r>
          </a:p>
          <a:p>
            <a:pPr algn="ctr"/>
            <a:r>
              <a:rPr lang="en-US" altLang="ja-JP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Harbig Ae: molecular poor</a:t>
            </a:r>
          </a:p>
          <a:p>
            <a:pPr algn="ctr"/>
            <a:r>
              <a:rPr lang="en-US" altLang="ja-JP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ja-JP" altLang="en-US" sz="36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逆のものもある </a:t>
            </a:r>
            <a:r>
              <a:rPr lang="en-US" altLang="ja-JP" sz="36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:</a:t>
            </a:r>
            <a:endParaRPr lang="en-US" altLang="ja-JP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ja-JP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e.g., AA Tau, HD163296…</a:t>
            </a:r>
          </a:p>
          <a:p>
            <a:pPr algn="ctr"/>
            <a:r>
              <a:rPr lang="ja-JP" altLang="en-US" sz="3600" b="1" dirty="0">
                <a:latin typeface="HG丸ｺﾞｼｯｸM-PRO" pitchFamily="50" charset="-128"/>
                <a:ea typeface="HG丸ｺﾞｼｯｸM-PRO" pitchFamily="50" charset="-128"/>
                <a:cs typeface="Tahoma" pitchFamily="34" charset="0"/>
              </a:rPr>
              <a:t>赤外線輝線</a:t>
            </a:r>
            <a:r>
              <a:rPr lang="ja-JP" altLang="en-US" sz="3600" b="1" dirty="0" smtClean="0">
                <a:latin typeface="HG丸ｺﾞｼｯｸM-PRO" pitchFamily="50" charset="-128"/>
                <a:ea typeface="HG丸ｺﾞｼｯｸM-PRO" pitchFamily="50" charset="-128"/>
                <a:cs typeface="Tahoma" pitchFamily="34" charset="0"/>
              </a:rPr>
              <a:t>と逆相関？</a:t>
            </a:r>
            <a:r>
              <a:rPr lang="en-US" altLang="ja-JP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4426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78" y="836712"/>
            <a:ext cx="4714062" cy="32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762000"/>
            <a:ext cx="762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6629" name="Rectangle 157"/>
          <p:cNvSpPr>
            <a:spLocks noChangeArrowheads="1"/>
          </p:cNvSpPr>
          <p:nvPr/>
        </p:nvSpPr>
        <p:spPr bwMode="auto">
          <a:xfrm>
            <a:off x="621813" y="925653"/>
            <a:ext cx="387817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(Oberg et al. </a:t>
            </a:r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2010, 2011a)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6630" name="Rectangle 157"/>
          <p:cNvSpPr>
            <a:spLocks noChangeArrowheads="1"/>
          </p:cNvSpPr>
          <p:nvPr/>
        </p:nvSpPr>
        <p:spPr bwMode="auto">
          <a:xfrm>
            <a:off x="2877567" y="1457671"/>
            <a:ext cx="15716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CN/HCN</a:t>
            </a:r>
          </a:p>
        </p:txBody>
      </p:sp>
      <p:sp>
        <p:nvSpPr>
          <p:cNvPr id="26631" name="Text Box 3"/>
          <p:cNvSpPr txBox="1">
            <a:spLocks noChangeArrowheads="1"/>
          </p:cNvSpPr>
          <p:nvPr/>
        </p:nvSpPr>
        <p:spPr bwMode="auto">
          <a:xfrm>
            <a:off x="0" y="4021997"/>
            <a:ext cx="914400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CN/HCN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は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と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HAEBE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で違いなし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 eaLnBrk="1" hangingPunct="1">
              <a:buFontTx/>
              <a:buChar char="-"/>
            </a:pP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DCO</a:t>
            </a:r>
            <a:r>
              <a:rPr lang="en-US" altLang="ja-JP" sz="3000" baseline="30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+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DCN, N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3000" baseline="30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+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H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は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のみで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検出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 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N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3000" baseline="30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+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3000" baseline="-25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に相関  ⇔  </a:t>
            </a:r>
            <a:r>
              <a:rPr lang="ja-JP" altLang="en-US" sz="3000" b="1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円盤温度</a:t>
            </a:r>
            <a:endParaRPr lang="en-US" altLang="ja-JP" sz="3000" b="1" dirty="0">
              <a:solidFill>
                <a:srgbClr val="33CC33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0" y="5345137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AB Aur</a:t>
            </a:r>
            <a:r>
              <a:rPr lang="ja-JP" altLang="en-US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では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HCO</a:t>
            </a:r>
            <a:r>
              <a:rPr lang="en-US" altLang="ja-JP" sz="3000" baseline="30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+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HCN, CS, C</a:t>
            </a:r>
            <a:r>
              <a:rPr lang="en-US" altLang="ja-JP" sz="3000" baseline="-25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ja-JP" altLang="en-US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の存在量</a:t>
            </a:r>
            <a:r>
              <a:rPr lang="en-US" altLang="ja-JP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: </a:t>
            </a:r>
            <a:r>
              <a:rPr lang="ja-JP" altLang="en-US" sz="3000" b="1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少</a:t>
            </a:r>
            <a:endParaRPr lang="en-US" altLang="ja-JP" sz="3000" b="1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6634" name="Rectangle 157"/>
          <p:cNvSpPr>
            <a:spLocks noChangeArrowheads="1"/>
          </p:cNvSpPr>
          <p:nvPr/>
        </p:nvSpPr>
        <p:spPr bwMode="auto">
          <a:xfrm>
            <a:off x="5948363" y="5773762"/>
            <a:ext cx="31956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(Schreyer et al. 2008)</a:t>
            </a: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0" y="6035674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HAEBE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では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O, HCN, C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CO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OH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未検出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6636" name="Rectangle 157"/>
          <p:cNvSpPr>
            <a:spLocks noChangeArrowheads="1"/>
          </p:cNvSpPr>
          <p:nvPr/>
        </p:nvSpPr>
        <p:spPr bwMode="auto">
          <a:xfrm>
            <a:off x="3786188" y="6394450"/>
            <a:ext cx="55006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(Pontoppidan et al. 2010, by Spitzer)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06" y="667974"/>
            <a:ext cx="4349874" cy="33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7"/>
          <p:cNvSpPr>
            <a:spLocks noChangeArrowheads="1"/>
          </p:cNvSpPr>
          <p:nvPr/>
        </p:nvSpPr>
        <p:spPr bwMode="auto">
          <a:xfrm>
            <a:off x="5004048" y="948930"/>
            <a:ext cx="364071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(Qi </a:t>
            </a:r>
            <a:r>
              <a:rPr lang="en-US" altLang="ja-JP" sz="2400" dirty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2013a)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6" name="Rectangle 157"/>
          <p:cNvSpPr>
            <a:spLocks noChangeArrowheads="1"/>
          </p:cNvSpPr>
          <p:nvPr/>
        </p:nvSpPr>
        <p:spPr bwMode="auto">
          <a:xfrm>
            <a:off x="6300192" y="3140968"/>
            <a:ext cx="252028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N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+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vs. </a:t>
            </a:r>
            <a:r>
              <a:rPr lang="en-US" altLang="ja-JP" sz="28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</a:t>
            </a:r>
            <a:r>
              <a:rPr lang="en-US" altLang="ja-JP" sz="2800" baseline="-25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</a:t>
            </a:r>
            <a:endParaRPr lang="en-US" altLang="ja-JP" sz="28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86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 Tauri Disks vs. Herbig Ae Disks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3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1" y="836712"/>
            <a:ext cx="4928929" cy="278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99392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 Snow Line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6290832" y="574164"/>
            <a:ext cx="111242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latin typeface="Tahoma" pitchFamily="34" charset="0"/>
                <a:ea typeface="ＭＳ Ｐ明朝" pitchFamily="18" charset="-128"/>
              </a:rPr>
              <a:t>SMA</a:t>
            </a:r>
            <a:endParaRPr lang="en-US" altLang="ja-JP" sz="28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634051" y="1075350"/>
            <a:ext cx="2291375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CO6-5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@691GHz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7" name="Rectangle 157"/>
          <p:cNvSpPr>
            <a:spLocks noChangeArrowheads="1"/>
          </p:cNvSpPr>
          <p:nvPr/>
        </p:nvSpPr>
        <p:spPr bwMode="auto">
          <a:xfrm>
            <a:off x="4644008" y="1484784"/>
            <a:ext cx="2225554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CO3-2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@346GHz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4644008" y="1918393"/>
            <a:ext cx="2215043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CO2-1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@231GHz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9" name="Rectangle 157"/>
          <p:cNvSpPr>
            <a:spLocks noChangeArrowheads="1"/>
          </p:cNvSpPr>
          <p:nvPr/>
        </p:nvSpPr>
        <p:spPr bwMode="auto">
          <a:xfrm>
            <a:off x="6660232" y="1094744"/>
            <a:ext cx="2491070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baseline="300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13</a:t>
            </a:r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CO2-1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@220GHz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0" name="Rectangle 157"/>
          <p:cNvSpPr>
            <a:spLocks noChangeArrowheads="1"/>
          </p:cNvSpPr>
          <p:nvPr/>
        </p:nvSpPr>
        <p:spPr bwMode="auto">
          <a:xfrm>
            <a:off x="6660232" y="1472541"/>
            <a:ext cx="2503933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</a:t>
            </a:r>
            <a:r>
              <a:rPr lang="en-US" altLang="ja-JP" sz="2200" baseline="300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18</a:t>
            </a:r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O2-1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@220GHz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1" name="Rectangle 157"/>
          <p:cNvSpPr>
            <a:spLocks noChangeArrowheads="1"/>
          </p:cNvSpPr>
          <p:nvPr/>
        </p:nvSpPr>
        <p:spPr bwMode="auto">
          <a:xfrm>
            <a:off x="6660232" y="1915812"/>
            <a:ext cx="2523728" cy="4330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</a:t>
            </a:r>
            <a:r>
              <a:rPr lang="en-US" altLang="ja-JP" sz="2200" baseline="300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17</a:t>
            </a:r>
            <a:r>
              <a:rPr lang="en-US" altLang="ja-JP" sz="22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O3-2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@337GHz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5" name="Rectangle 157"/>
          <p:cNvSpPr>
            <a:spLocks noChangeArrowheads="1"/>
          </p:cNvSpPr>
          <p:nvPr/>
        </p:nvSpPr>
        <p:spPr bwMode="auto">
          <a:xfrm>
            <a:off x="1174382" y="476672"/>
            <a:ext cx="274371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HD163296</a:t>
            </a:r>
            <a:endParaRPr lang="en-US" altLang="ja-JP" sz="3000" dirty="0">
              <a:solidFill>
                <a:srgbClr val="009900"/>
              </a:solidFill>
              <a:latin typeface="Tahoma" pitchFamily="34" charset="0"/>
              <a:ea typeface="ＭＳ Ｐ明朝" pitchFamily="18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623430" y="2082788"/>
            <a:ext cx="0" cy="4821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7"/>
          <p:cNvSpPr>
            <a:spLocks noChangeArrowheads="1"/>
          </p:cNvSpPr>
          <p:nvPr/>
        </p:nvSpPr>
        <p:spPr bwMode="auto">
          <a:xfrm>
            <a:off x="2461351" y="2095692"/>
            <a:ext cx="229842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dust settling</a:t>
            </a:r>
            <a:endParaRPr lang="en-US" altLang="ja-JP" sz="24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3" name="Rectangle 157"/>
          <p:cNvSpPr>
            <a:spLocks noChangeArrowheads="1"/>
          </p:cNvSpPr>
          <p:nvPr/>
        </p:nvSpPr>
        <p:spPr bwMode="auto">
          <a:xfrm>
            <a:off x="6476866" y="2822377"/>
            <a:ext cx="251288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(Qi </a:t>
            </a:r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2011)</a:t>
            </a:r>
            <a:endParaRPr lang="en-US" altLang="ja-JP" sz="24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9" name="Rectangle 157"/>
          <p:cNvSpPr>
            <a:spLocks noChangeArrowheads="1"/>
          </p:cNvSpPr>
          <p:nvPr/>
        </p:nvSpPr>
        <p:spPr bwMode="auto">
          <a:xfrm>
            <a:off x="4740044" y="2348880"/>
            <a:ext cx="440779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CO snow line @ R~155AU</a:t>
            </a:r>
            <a:endParaRPr lang="en-US" altLang="ja-JP" sz="3000" baseline="-25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" y="3589345"/>
            <a:ext cx="3168352" cy="311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57"/>
          <p:cNvSpPr>
            <a:spLocks noChangeArrowheads="1"/>
          </p:cNvSpPr>
          <p:nvPr/>
        </p:nvSpPr>
        <p:spPr bwMode="auto">
          <a:xfrm>
            <a:off x="933869" y="6474545"/>
            <a:ext cx="331977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(Mathews </a:t>
            </a:r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2013)</a:t>
            </a:r>
            <a:endParaRPr lang="en-US" altLang="ja-JP" sz="24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4" name="Rectangle 157"/>
          <p:cNvSpPr>
            <a:spLocks noChangeArrowheads="1"/>
          </p:cNvSpPr>
          <p:nvPr/>
        </p:nvSpPr>
        <p:spPr bwMode="auto">
          <a:xfrm>
            <a:off x="3115511" y="4884034"/>
            <a:ext cx="1550863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[DCO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+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]</a:t>
            </a:r>
          </a:p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/[</a:t>
            </a:r>
            <a:r>
              <a:rPr lang="en-US" altLang="ja-JP" sz="2800" dirty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HCO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+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]</a:t>
            </a:r>
          </a:p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=0.3</a:t>
            </a:r>
            <a:endParaRPr lang="en-US" altLang="ja-JP" sz="2800" baseline="-25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2943300" y="3589345"/>
            <a:ext cx="1911248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ALMA SV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@band7,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DCO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5-4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66" y="3580254"/>
            <a:ext cx="2674794" cy="26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7412263" y="3789400"/>
            <a:ext cx="1547664" cy="8925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ALMA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cycle  0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18" y="6222771"/>
            <a:ext cx="2842606" cy="59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6516216" y="6381328"/>
            <a:ext cx="248995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(Qi </a:t>
            </a:r>
            <a:r>
              <a:rPr lang="en-US" altLang="ja-JP" sz="2400" dirty="0">
                <a:latin typeface="Tahoma" pitchFamily="34" charset="0"/>
                <a:ea typeface="ＭＳ Ｐ明朝" pitchFamily="18" charset="-128"/>
              </a:rPr>
              <a:t>et al. </a:t>
            </a:r>
            <a:r>
              <a:rPr lang="en-US" altLang="ja-JP" sz="2400" dirty="0" smtClean="0">
                <a:latin typeface="Tahoma" pitchFamily="34" charset="0"/>
                <a:ea typeface="ＭＳ Ｐ明朝" pitchFamily="18" charset="-128"/>
              </a:rPr>
              <a:t>2013c)</a:t>
            </a:r>
            <a:endParaRPr lang="en-US" altLang="ja-JP" sz="24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33" name="Rectangle 157"/>
          <p:cNvSpPr>
            <a:spLocks noChangeArrowheads="1"/>
          </p:cNvSpPr>
          <p:nvPr/>
        </p:nvSpPr>
        <p:spPr bwMode="auto">
          <a:xfrm>
            <a:off x="7373341" y="4698045"/>
            <a:ext cx="1730987" cy="129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CO snow line @ R~30AU</a:t>
            </a:r>
            <a:endParaRPr lang="en-US" altLang="ja-JP" sz="2600" baseline="-25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34" name="Rectangle 157"/>
          <p:cNvSpPr>
            <a:spLocks noChangeArrowheads="1"/>
          </p:cNvSpPr>
          <p:nvPr/>
        </p:nvSpPr>
        <p:spPr bwMode="auto">
          <a:xfrm>
            <a:off x="4860032" y="3157297"/>
            <a:ext cx="235698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TW Hya</a:t>
            </a:r>
            <a:endParaRPr lang="en-US" altLang="ja-JP" sz="3000" dirty="0">
              <a:solidFill>
                <a:srgbClr val="009900"/>
              </a:solidFill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95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4300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Contents</a:t>
            </a:r>
            <a:endParaRPr lang="ja-JP" altLang="en-US" sz="4300" b="1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cxnSp>
        <p:nvCxnSpPr>
          <p:cNvPr id="21507" name="AutoShape 3"/>
          <p:cNvCxnSpPr>
            <a:cxnSpLocks noChangeShapeType="1"/>
          </p:cNvCxnSpPr>
          <p:nvPr/>
        </p:nvCxnSpPr>
        <p:spPr bwMode="auto">
          <a:xfrm>
            <a:off x="4729163" y="3765550"/>
            <a:ext cx="122237" cy="136525"/>
          </a:xfrm>
          <a:prstGeom prst="curvedConnector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36712"/>
            <a:ext cx="91440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altLang="ja-JP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§1.</a:t>
            </a:r>
            <a:r>
              <a:rPr lang="ja-JP" altLang="en-US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Introduction</a:t>
            </a:r>
          </a:p>
          <a:p>
            <a:pPr marL="457200" indent="-457200" algn="ctr"/>
            <a:endParaRPr lang="en-US" altLang="ja-JP" sz="10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 eaLnBrk="0" hangingPunct="0"/>
            <a:r>
              <a:rPr lang="en-US" altLang="ja-JP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§2. </a:t>
            </a:r>
            <a:r>
              <a:rPr lang="ja-JP" altLang="en-US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原始惑星系円盤から</a:t>
            </a:r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の</a:t>
            </a:r>
            <a:r>
              <a:rPr lang="ja-JP" altLang="en-US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赤外線輝</a:t>
            </a:r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線</a:t>
            </a:r>
            <a:endParaRPr lang="en-US" altLang="ja-JP" sz="3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 eaLnBrk="0" hangingPunct="0"/>
            <a:endParaRPr lang="ja-JP" altLang="en-US" sz="10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en-US" altLang="ja-JP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§3. </a:t>
            </a:r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原始惑星系円盤からの</a:t>
            </a:r>
            <a:endParaRPr lang="en-US" altLang="ja-JP" sz="36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ミリ波・サブミリ波輝線</a:t>
            </a:r>
            <a:endParaRPr lang="ja-JP" altLang="en-US" sz="3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endParaRPr lang="ja-JP" altLang="en-US" sz="10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en-US" altLang="ja-JP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§4. </a:t>
            </a:r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原始惑星系円盤の物理構造と</a:t>
            </a:r>
            <a:endParaRPr lang="en-US" altLang="ja-JP" sz="36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化学モデル</a:t>
            </a:r>
            <a:endParaRPr lang="ja-JP" altLang="en-US" sz="3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endParaRPr lang="ja-JP" altLang="en-US" sz="10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en-US" altLang="ja-JP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§5. </a:t>
            </a:r>
            <a:r>
              <a:rPr lang="ja-JP" altLang="en-US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</a:t>
            </a:r>
            <a:r>
              <a:rPr lang="ja-JP" altLang="en-US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の化学モデルと</a:t>
            </a:r>
            <a:endParaRPr lang="en-US" altLang="ja-JP" sz="36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ja-JP" altLang="en-US" sz="36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太陽系物質起源</a:t>
            </a:r>
          </a:p>
          <a:p>
            <a:pPr marL="457200" indent="-457200" algn="ctr"/>
            <a:endParaRPr lang="ja-JP" altLang="en-US" sz="10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marL="457200" indent="-457200" algn="ctr"/>
            <a:r>
              <a:rPr lang="en-US" altLang="ja-JP" sz="3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§6. Summary</a:t>
            </a:r>
            <a:endParaRPr lang="ja-JP" altLang="en-US" sz="3600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Cold CO 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問題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r="9461"/>
          <a:stretch/>
        </p:blipFill>
        <p:spPr bwMode="auto">
          <a:xfrm>
            <a:off x="671403" y="692696"/>
            <a:ext cx="7356981" cy="468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971600" y="5753141"/>
            <a:ext cx="460851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latin typeface="Tahoma" pitchFamily="34" charset="0"/>
                <a:ea typeface="ＭＳ Ｐ明朝" pitchFamily="18" charset="-128"/>
              </a:rPr>
              <a:t>CCH, CN, HCN</a:t>
            </a:r>
            <a:r>
              <a:rPr lang="ja-JP" altLang="en-US" sz="3000" b="1" dirty="0" smtClean="0">
                <a:latin typeface="HG丸ｺﾞｼｯｸM-PRO" pitchFamily="50" charset="-128"/>
                <a:ea typeface="HG丸ｺﾞｼｯｸM-PRO" pitchFamily="50" charset="-128"/>
              </a:rPr>
              <a:t>も</a:t>
            </a:r>
            <a:r>
              <a:rPr lang="en-US" altLang="ja-JP" sz="3000" dirty="0" smtClean="0">
                <a:latin typeface="Tahoma" pitchFamily="34" charset="0"/>
                <a:ea typeface="ＭＳ Ｐ明朝" pitchFamily="18" charset="-128"/>
              </a:rPr>
              <a:t>T&lt;10K?</a:t>
            </a:r>
            <a:endParaRPr lang="en-US" altLang="ja-JP" sz="30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267744" y="429309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57"/>
          <p:cNvSpPr>
            <a:spLocks noChangeArrowheads="1"/>
          </p:cNvSpPr>
          <p:nvPr/>
        </p:nvSpPr>
        <p:spPr bwMode="auto">
          <a:xfrm>
            <a:off x="1043608" y="5186011"/>
            <a:ext cx="7621681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CO @ T &lt; 10K? </a:t>
            </a:r>
            <a:r>
              <a:rPr lang="ja-JP" altLang="en-US" sz="3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⇔</a:t>
            </a:r>
            <a:r>
              <a:rPr lang="ja-JP" altLang="en-US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CO</a:t>
            </a:r>
            <a:r>
              <a:rPr lang="ja-JP" altLang="en-US" sz="3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の凍結温度</a:t>
            </a:r>
            <a:r>
              <a:rPr lang="ja-JP" altLang="en-US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~15-20K</a:t>
            </a:r>
            <a:endParaRPr lang="en-US" altLang="ja-JP" sz="3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3378186" y="6381328"/>
            <a:ext cx="573031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(Henning et </a:t>
            </a:r>
            <a:r>
              <a:rPr lang="en-US" altLang="ja-JP" sz="2200" dirty="0">
                <a:latin typeface="Tahoma" pitchFamily="34" charset="0"/>
                <a:ea typeface="ＭＳ Ｐ明朝" pitchFamily="18" charset="-128"/>
              </a:rPr>
              <a:t>al. 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2010, Chapillon et al. 2012a)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813"/>
            <a:ext cx="9144000" cy="4714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§</a:t>
            </a:r>
            <a:r>
              <a:rPr lang="en-US" altLang="ja-JP" sz="70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原始惑星系円盤の</a:t>
            </a:r>
            <a:r>
              <a:rPr lang="en-US" altLang="ja-JP" sz="70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物理構造と化学モデル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ダスト成長、ガス流、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電離度、環境効果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-</a:t>
            </a:r>
            <a:endParaRPr lang="ja-JP" altLang="en-US" sz="70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63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2238" y="0"/>
            <a:ext cx="9358313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1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原始惑星系円盤の物理的・化学的進化</a:t>
            </a:r>
            <a:endParaRPr lang="en-US" altLang="ja-JP" sz="41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31736" y="3365842"/>
            <a:ext cx="8012202" cy="3576560"/>
            <a:chOff x="631736" y="3209164"/>
            <a:chExt cx="8012202" cy="357656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31736" y="3209164"/>
              <a:ext cx="8012202" cy="3478105"/>
              <a:chOff x="539552" y="6805147"/>
              <a:chExt cx="8012202" cy="3478105"/>
            </a:xfrm>
          </p:grpSpPr>
          <p:grpSp>
            <p:nvGrpSpPr>
              <p:cNvPr id="13" name="グループ化 27"/>
              <p:cNvGrpSpPr>
                <a:grpSpLocks/>
              </p:cNvGrpSpPr>
              <p:nvPr/>
            </p:nvGrpSpPr>
            <p:grpSpPr bwMode="auto">
              <a:xfrm>
                <a:off x="539552" y="6805147"/>
                <a:ext cx="8012202" cy="3478105"/>
                <a:chOff x="1142976" y="285728"/>
                <a:chExt cx="7094888" cy="3024459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313" b="46454"/>
                <a:stretch/>
              </p:blipFill>
              <p:spPr bwMode="auto">
                <a:xfrm>
                  <a:off x="1142976" y="285728"/>
                  <a:ext cx="7094888" cy="3024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" name="グループ化 18"/>
                <p:cNvGrpSpPr>
                  <a:grpSpLocks/>
                </p:cNvGrpSpPr>
                <p:nvPr/>
              </p:nvGrpSpPr>
              <p:grpSpPr bwMode="auto">
                <a:xfrm>
                  <a:off x="4783085" y="1285860"/>
                  <a:ext cx="1790242" cy="912811"/>
                  <a:chOff x="1189066" y="701675"/>
                  <a:chExt cx="2422167" cy="1127125"/>
                </a:xfrm>
              </p:grpSpPr>
              <p:pic>
                <p:nvPicPr>
                  <p:cNvPr id="20" name="図 67" descr="IDP.jp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3013" y="1163638"/>
                    <a:ext cx="1000125" cy="665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図 66" descr="H2.JP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4761" y="1214438"/>
                    <a:ext cx="228600" cy="214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図 66" descr="H2.JP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85875" y="1500188"/>
                    <a:ext cx="228600" cy="214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正方形/長方形 45"/>
                  <p:cNvSpPr>
                    <a:spLocks noChangeArrowheads="1"/>
                  </p:cNvSpPr>
                  <p:nvPr/>
                </p:nvSpPr>
                <p:spPr bwMode="auto">
                  <a:xfrm>
                    <a:off x="1189066" y="701675"/>
                    <a:ext cx="2422167" cy="4626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2200" b="1" dirty="0">
                        <a:latin typeface="Calibri" pitchFamily="34" charset="0"/>
                      </a:rPr>
                      <a:t>ダスト合体成長</a:t>
                    </a:r>
                  </a:p>
                </p:txBody>
              </p:sp>
              <p:cxnSp>
                <p:nvCxnSpPr>
                  <p:cNvPr id="24" name="直線矢印コネクタ 23"/>
                  <p:cNvCxnSpPr/>
                  <p:nvPr/>
                </p:nvCxnSpPr>
                <p:spPr>
                  <a:xfrm>
                    <a:off x="1786152" y="1428978"/>
                    <a:ext cx="714411" cy="178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" name="円/楕円 24"/>
              <p:cNvSpPr/>
              <p:nvPr/>
            </p:nvSpPr>
            <p:spPr>
              <a:xfrm>
                <a:off x="3062090" y="9264983"/>
                <a:ext cx="376254" cy="4062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3417690" y="9401801"/>
                <a:ext cx="0" cy="13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miter lim="800000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3066852" y="9414501"/>
                <a:ext cx="0" cy="13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miter lim="800000"/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50"/>
              <p:cNvSpPr>
                <a:spLocks noChangeArrowheads="1"/>
              </p:cNvSpPr>
              <p:nvPr/>
            </p:nvSpPr>
            <p:spPr bwMode="auto">
              <a:xfrm>
                <a:off x="3266877" y="9216678"/>
                <a:ext cx="1629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rgbClr val="000000"/>
                    </a:solidFill>
                    <a:latin typeface="ＭＳ Ｐゴシック" charset="-128"/>
                  </a:rPr>
                  <a:t>乱流拡散</a:t>
                </a:r>
                <a:endParaRPr lang="en-US" altLang="ja-JP" sz="2200" b="1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  <p:sp>
            <p:nvSpPr>
              <p:cNvPr id="29" name="Rectangle 50"/>
              <p:cNvSpPr>
                <a:spLocks noChangeArrowheads="1"/>
              </p:cNvSpPr>
              <p:nvPr/>
            </p:nvSpPr>
            <p:spPr bwMode="auto">
              <a:xfrm>
                <a:off x="2651180" y="7618378"/>
                <a:ext cx="162763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rgbClr val="000000"/>
                    </a:solidFill>
                    <a:latin typeface="ＭＳ Ｐゴシック" charset="-128"/>
                  </a:rPr>
                  <a:t>円盤風</a:t>
                </a:r>
                <a:endParaRPr lang="en-US" altLang="ja-JP" sz="2200" b="1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grpSp>
          <p:nvGrpSpPr>
            <p:cNvPr id="11267" name="グループ化 10"/>
            <p:cNvGrpSpPr>
              <a:grpSpLocks/>
            </p:cNvGrpSpPr>
            <p:nvPr/>
          </p:nvGrpSpPr>
          <p:grpSpPr bwMode="auto">
            <a:xfrm>
              <a:off x="3081822" y="6281740"/>
              <a:ext cx="4704866" cy="503984"/>
              <a:chOff x="2085297" y="5346896"/>
              <a:chExt cx="3975686" cy="439794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2085297" y="5346896"/>
                <a:ext cx="1071530" cy="428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5134400" y="5358533"/>
                <a:ext cx="926583" cy="428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0" y="1067976"/>
            <a:ext cx="521493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・</a:t>
            </a:r>
            <a:r>
              <a:rPr lang="ja-JP" altLang="en-US" sz="2800" b="1" dirty="0">
                <a:solidFill>
                  <a:srgbClr val="0000CC"/>
                </a:solidFill>
                <a:latin typeface="Tahoma" pitchFamily="34" charset="0"/>
                <a:ea typeface="HG丸ｺﾞｼｯｸM-PRO" pitchFamily="50" charset="-128"/>
              </a:rPr>
              <a:t>ダスト合体成長・沈澱</a:t>
            </a:r>
            <a:endParaRPr lang="en-US" altLang="ja-JP" sz="2800" b="1" dirty="0">
              <a:solidFill>
                <a:srgbClr val="0000CC"/>
              </a:solidFill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・</a:t>
            </a:r>
            <a:r>
              <a:rPr lang="ja-JP" altLang="en-US" sz="2800" b="1" dirty="0">
                <a:solidFill>
                  <a:srgbClr val="0000CC"/>
                </a:solidFill>
                <a:latin typeface="Tahoma" pitchFamily="34" charset="0"/>
                <a:ea typeface="HG丸ｺﾞｼｯｸM-PRO" pitchFamily="50" charset="-128"/>
              </a:rPr>
              <a:t>ガス散逸</a:t>
            </a:r>
            <a:endParaRPr lang="en-US" altLang="ja-JP" sz="2800" b="1" dirty="0">
              <a:solidFill>
                <a:srgbClr val="0000CC"/>
              </a:solidFill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　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中心星への質量降着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　  ⇔ </a:t>
            </a:r>
            <a:r>
              <a:rPr lang="en-US" altLang="ja-JP" sz="2800" dirty="0">
                <a:latin typeface="Tahoma" pitchFamily="34" charset="0"/>
                <a:ea typeface="HG丸ｺﾞｼｯｸM-PRO" pitchFamily="50" charset="-128"/>
              </a:rPr>
              <a:t>MRI(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磁気回転不安定性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)</a:t>
            </a:r>
          </a:p>
          <a:p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　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</a:rPr>
              <a:t>　　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乱流拡散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　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光蒸発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　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円盤風 </a:t>
            </a:r>
            <a:endParaRPr lang="en-US" altLang="ja-JP" sz="28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400" b="1" dirty="0">
                <a:latin typeface="Tahoma" pitchFamily="34" charset="0"/>
                <a:ea typeface="HG丸ｺﾞｼｯｸM-PRO" pitchFamily="50" charset="-128"/>
              </a:rPr>
              <a:t>　　↓</a:t>
            </a:r>
            <a:endParaRPr lang="en-US" altLang="ja-JP" sz="24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400" b="1" dirty="0">
                <a:latin typeface="Tahoma" pitchFamily="34" charset="0"/>
                <a:ea typeface="HG丸ｺﾞｼｯｸM-PRO" pitchFamily="50" charset="-128"/>
              </a:rPr>
              <a:t>　</a:t>
            </a:r>
            <a:r>
              <a:rPr lang="ja-JP" altLang="en-US" sz="30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惑星形成</a:t>
            </a:r>
            <a:endParaRPr lang="en-US" altLang="ja-JP" sz="30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5143500" y="1214438"/>
            <a:ext cx="3786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・太陽系内物質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・生命起源物質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en-US" altLang="ja-JP" sz="2800" dirty="0">
                <a:latin typeface="Tahoma" pitchFamily="34" charset="0"/>
                <a:ea typeface="HG丸ｺﾞｼｯｸM-PRO" pitchFamily="50" charset="-128"/>
              </a:rPr>
              <a:t>    (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大型有機分子生成</a:t>
            </a:r>
            <a:r>
              <a:rPr lang="en-US" altLang="ja-JP" sz="2800" dirty="0">
                <a:latin typeface="Tahoma" pitchFamily="34" charset="0"/>
                <a:ea typeface="HG丸ｺﾞｼｯｸM-PRO" pitchFamily="50" charset="-128"/>
              </a:rPr>
              <a:t>)</a:t>
            </a:r>
          </a:p>
          <a:p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　　　　　との関連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1362393" y="692696"/>
            <a:ext cx="1857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0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物理過程</a:t>
            </a:r>
            <a:endParaRPr lang="en-US" altLang="ja-JP" sz="30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5929313" y="714375"/>
            <a:ext cx="1857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000" b="1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化学進化</a:t>
            </a:r>
            <a:endParaRPr lang="en-US" altLang="ja-JP" sz="3000" b="1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273" name="Rectangle 19"/>
          <p:cNvSpPr>
            <a:spLocks noChangeArrowheads="1"/>
          </p:cNvSpPr>
          <p:nvPr/>
        </p:nvSpPr>
        <p:spPr bwMode="auto">
          <a:xfrm>
            <a:off x="5604643" y="3022600"/>
            <a:ext cx="3071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分子輝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線の観測</a:t>
            </a:r>
            <a:endParaRPr lang="en-US" altLang="ja-JP" sz="28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⇔ 円盤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物理・</a:t>
            </a:r>
            <a:endParaRPr lang="en-US" altLang="ja-JP" sz="28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　 化学構造</a:t>
            </a:r>
            <a:endParaRPr lang="en-US" altLang="ja-JP" sz="28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-36512" y="724780"/>
            <a:ext cx="928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30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§4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955499" y="860594"/>
            <a:ext cx="928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30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§5</a:t>
            </a:r>
          </a:p>
        </p:txBody>
      </p:sp>
    </p:spTree>
    <p:extLst>
      <p:ext uri="{BB962C8B-B14F-4D97-AF65-F5344CB8AC3E}">
        <p14:creationId xmlns:p14="http://schemas.microsoft.com/office/powerpoint/2010/main" val="207924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0943" y="39425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Effect of Dust Evolution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-5849" y="5134171"/>
            <a:ext cx="80283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30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化学</a:t>
            </a:r>
            <a:r>
              <a:rPr lang="ja-JP" altLang="en-US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反応 </a:t>
            </a:r>
            <a:r>
              <a:rPr lang="en-US" altLang="ja-JP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ja-JP" altLang="en-US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ガス温度 </a:t>
            </a:r>
            <a:r>
              <a:rPr lang="en-US" altLang="ja-JP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ja-JP" altLang="en-US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ダスト合体成長計算</a:t>
            </a:r>
            <a:endParaRPr lang="en-US" altLang="ja-JP" sz="30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145637" y="5624713"/>
            <a:ext cx="8796336" cy="123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US" altLang="ja-JP" sz="2600" b="1" dirty="0" smtClean="0">
                <a:latin typeface="HG丸ｺﾞｼｯｸM-PRO" pitchFamily="50" charset="-128"/>
                <a:ea typeface="HG丸ｺﾞｼｯｸM-PRO" pitchFamily="50" charset="-128"/>
              </a:rPr>
              <a:t>- </a:t>
            </a: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</a:rPr>
              <a:t>ダスト成長＆破壊＆沈殿 </a:t>
            </a:r>
            <a:r>
              <a:rPr lang="en-US" altLang="ja-JP" sz="2600" b="1" dirty="0" smtClean="0"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600" b="1" dirty="0">
                <a:latin typeface="HG丸ｺﾞｼｯｸM-PRO" pitchFamily="50" charset="-128"/>
                <a:ea typeface="HG丸ｺﾞｼｯｸM-PRO" pitchFamily="50" charset="-128"/>
              </a:rPr>
              <a:t>ガス</a:t>
            </a: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</a:rPr>
              <a:t>温度 </a:t>
            </a:r>
            <a:r>
              <a:rPr lang="en-US" altLang="ja-JP" sz="2600" b="1" dirty="0" smtClean="0">
                <a:latin typeface="HG丸ｺﾞｼｯｸM-PRO" pitchFamily="50" charset="-128"/>
                <a:ea typeface="HG丸ｺﾞｼｯｸM-PRO" pitchFamily="50" charset="-128"/>
              </a:rPr>
              <a:t>+ </a:t>
            </a: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</a:rPr>
              <a:t>化学反応</a:t>
            </a:r>
            <a:endParaRPr lang="en-US" altLang="ja-JP" sz="26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0" hangingPunct="0"/>
            <a:r>
              <a:rPr lang="en-US" altLang="ja-JP" sz="22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                                                              </a:t>
            </a:r>
            <a:r>
              <a:rPr lang="en-US" altLang="ja-JP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(Vasynin et al. 2011)</a:t>
            </a:r>
          </a:p>
          <a:p>
            <a:pPr eaLnBrk="0" hangingPunct="0"/>
            <a:r>
              <a:rPr lang="en-US" altLang="ja-JP" sz="2600" b="1" dirty="0" smtClean="0">
                <a:latin typeface="HG丸ｺﾞｼｯｸM-PRO" pitchFamily="50" charset="-128"/>
                <a:ea typeface="HG丸ｺﾞｼｯｸM-PRO" pitchFamily="50" charset="-128"/>
              </a:rPr>
              <a:t>- </a:t>
            </a:r>
            <a:r>
              <a:rPr lang="ja-JP" altLang="en-US" sz="2600" b="1" dirty="0" smtClean="0">
                <a:latin typeface="HG丸ｺﾞｼｯｸM-PRO" pitchFamily="50" charset="-128"/>
                <a:ea typeface="HG丸ｺﾞｼｯｸM-PRO" pitchFamily="50" charset="-128"/>
              </a:rPr>
              <a:t>時間進化含む</a:t>
            </a:r>
            <a:r>
              <a:rPr lang="ja-JP" altLang="en-US" sz="2200" dirty="0" smtClean="0">
                <a:latin typeface="Tahoma" pitchFamily="34" charset="0"/>
                <a:ea typeface="ＭＳ Ｐ明朝" pitchFamily="18" charset="-128"/>
              </a:rPr>
              <a:t>　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(Akimkin et </a:t>
            </a:r>
            <a:r>
              <a:rPr lang="en-US" altLang="ja-JP" sz="2200" dirty="0">
                <a:latin typeface="Tahoma" pitchFamily="34" charset="0"/>
                <a:ea typeface="ＭＳ Ｐ明朝" pitchFamily="18" charset="-128"/>
              </a:rPr>
              <a:t>al. 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2013) 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7" name="Rectangle 8" descr="25%"/>
          <p:cNvSpPr>
            <a:spLocks noChangeArrowheads="1"/>
          </p:cNvSpPr>
          <p:nvPr/>
        </p:nvSpPr>
        <p:spPr bwMode="auto">
          <a:xfrm>
            <a:off x="711195" y="724596"/>
            <a:ext cx="7749237" cy="1015663"/>
          </a:xfrm>
          <a:prstGeom prst="rect">
            <a:avLst/>
          </a:prstGeom>
          <a:pattFill prst="pct25">
            <a:fgClr>
              <a:srgbClr val="FFCC66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ダスト成長・沈殿 → 小さなダスト量の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減少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→ 紫外線浸透　＆ ダストへの分子の吸着</a:t>
            </a:r>
            <a:endParaRPr lang="ja-JP" altLang="en-US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" y="2133811"/>
            <a:ext cx="8946429" cy="30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3275856" y="1268760"/>
            <a:ext cx="360040" cy="4277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8022536" y="1321455"/>
            <a:ext cx="327721" cy="427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7"/>
          <p:cNvSpPr>
            <a:spLocks noChangeArrowheads="1"/>
          </p:cNvSpPr>
          <p:nvPr/>
        </p:nvSpPr>
        <p:spPr bwMode="auto">
          <a:xfrm>
            <a:off x="711196" y="1685254"/>
            <a:ext cx="8288896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(e.g., Aikawa &amp; Nomura 2006; Fogel+ 2011; Ishimoto+ </a:t>
            </a:r>
            <a:r>
              <a:rPr lang="ja-JP" altLang="en-US" sz="2200" dirty="0" smtClean="0">
                <a:latin typeface="Tahoma" pitchFamily="34" charset="0"/>
                <a:ea typeface="ＭＳ Ｐ明朝" pitchFamily="18" charset="-128"/>
              </a:rPr>
              <a:t>ポスター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62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755"/>
            <a:ext cx="55149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Effect of Turbulent Mixing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" name="Rectangle 8" descr="25%"/>
          <p:cNvSpPr>
            <a:spLocks noChangeArrowheads="1"/>
          </p:cNvSpPr>
          <p:nvPr/>
        </p:nvSpPr>
        <p:spPr bwMode="auto">
          <a:xfrm>
            <a:off x="1187624" y="737992"/>
            <a:ext cx="6752169" cy="1477328"/>
          </a:xfrm>
          <a:prstGeom prst="rect">
            <a:avLst/>
          </a:prstGeom>
          <a:pattFill prst="pct25">
            <a:fgClr>
              <a:srgbClr val="FFCC66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円盤内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ガス流 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→ 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分子層⇔表層＆冷たい赤道面の境界で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分子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分布に影響　</a:t>
            </a:r>
            <a:r>
              <a:rPr lang="en-US" altLang="ja-JP" sz="3000" b="1" dirty="0" smtClean="0">
                <a:latin typeface="HG丸ｺﾞｼｯｸM-PRO" pitchFamily="50" charset="-128"/>
                <a:ea typeface="HG丸ｺﾞｼｯｸM-PRO" pitchFamily="50" charset="-128"/>
              </a:rPr>
              <a:t>(τ</a:t>
            </a:r>
            <a:r>
              <a:rPr lang="en-US" altLang="ja-JP" sz="3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chemistry</a:t>
            </a:r>
            <a:r>
              <a:rPr lang="en-US" altLang="ja-JP" sz="3000" b="1" dirty="0" smtClean="0">
                <a:latin typeface="HG丸ｺﾞｼｯｸM-PRO" pitchFamily="50" charset="-128"/>
                <a:ea typeface="HG丸ｺﾞｼｯｸM-PRO" pitchFamily="50" charset="-128"/>
              </a:rPr>
              <a:t> &gt; τ</a:t>
            </a:r>
            <a:r>
              <a:rPr lang="en-US" altLang="ja-JP" sz="3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motion</a:t>
            </a:r>
            <a:r>
              <a:rPr lang="en-US" altLang="ja-JP" sz="3000" b="1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ja-JP" altLang="en-US" sz="3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6109"/>
            <a:ext cx="3021009" cy="54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469281" y="3140968"/>
            <a:ext cx="3491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半径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方向＆鉛直方向の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2D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乱流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9" name="Rectangle 157"/>
          <p:cNvSpPr>
            <a:spLocks noChangeArrowheads="1"/>
          </p:cNvSpPr>
          <p:nvPr/>
        </p:nvSpPr>
        <p:spPr bwMode="auto">
          <a:xfrm>
            <a:off x="5411369" y="5347887"/>
            <a:ext cx="3841151" cy="15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(e.g., Semenov+ 2006; Willacy+ 2006,2008;</a:t>
            </a:r>
          </a:p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Herant+ 2010; </a:t>
            </a:r>
          </a:p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Heinzeller+ 2011)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0" name="Rectangle 157"/>
          <p:cNvSpPr>
            <a:spLocks noChangeArrowheads="1"/>
          </p:cNvSpPr>
          <p:nvPr/>
        </p:nvSpPr>
        <p:spPr bwMode="auto">
          <a:xfrm>
            <a:off x="5257750" y="2513361"/>
            <a:ext cx="3850754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(Semenov</a:t>
            </a:r>
            <a:r>
              <a:rPr lang="en-US" altLang="ja-JP" sz="2200" dirty="0">
                <a:latin typeface="Tahoma" pitchFamily="34" charset="0"/>
                <a:ea typeface="ＭＳ Ｐ明朝" pitchFamily="18" charset="-128"/>
              </a:rPr>
              <a:t> </a:t>
            </a:r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&amp; Weibe 2011)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5519844" y="4957497"/>
            <a:ext cx="3491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鉛直方向の</a:t>
            </a:r>
            <a:r>
              <a:rPr lang="en-US" altLang="ja-JP" sz="2800" dirty="0">
                <a:latin typeface="Tahoma" pitchFamily="34" charset="0"/>
                <a:ea typeface="HG丸ｺﾞｼｯｸM-PRO" pitchFamily="50" charset="-128"/>
              </a:rPr>
              <a:t>1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乱流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71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Cold CO 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問題</a:t>
            </a: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748884" y="827074"/>
            <a:ext cx="7621681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CO @ T &lt; 10K? </a:t>
            </a:r>
            <a:r>
              <a:rPr lang="ja-JP" altLang="en-US" sz="30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⇔</a:t>
            </a:r>
            <a:r>
              <a:rPr lang="ja-JP" altLang="en-US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 </a:t>
            </a:r>
            <a:r>
              <a:rPr lang="en-US" altLang="ja-JP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CO</a:t>
            </a:r>
            <a:r>
              <a:rPr lang="ja-JP" altLang="en-US" sz="30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の凍結温度</a:t>
            </a:r>
            <a:r>
              <a:rPr lang="ja-JP" altLang="en-US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 </a:t>
            </a:r>
            <a:r>
              <a:rPr lang="en-US" altLang="ja-JP" sz="3000" dirty="0" smtClean="0">
                <a:solidFill>
                  <a:srgbClr val="009900"/>
                </a:solidFill>
                <a:latin typeface="Tahoma" pitchFamily="34" charset="0"/>
                <a:ea typeface="ＭＳ Ｐ明朝" pitchFamily="18" charset="-128"/>
              </a:rPr>
              <a:t>~15-20K</a:t>
            </a:r>
            <a:endParaRPr lang="en-US" altLang="ja-JP" sz="3000" dirty="0">
              <a:solidFill>
                <a:srgbClr val="009900"/>
              </a:solidFill>
              <a:latin typeface="Tahoma" pitchFamily="34" charset="0"/>
              <a:ea typeface="ＭＳ Ｐ明朝" pitchFamily="18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" y="1488917"/>
            <a:ext cx="4014972" cy="42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-239879" y="6301821"/>
            <a:ext cx="9468544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ja-JP" altLang="en-US" sz="3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ダスト成長＆乱流→円盤外縁で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Cold CO</a:t>
            </a:r>
            <a:r>
              <a:rPr lang="ja-JP" altLang="en-US" sz="3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を説明できる</a:t>
            </a:r>
            <a:endParaRPr lang="en-US" altLang="ja-JP" sz="3000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9" name="Rectangle 157"/>
          <p:cNvSpPr>
            <a:spLocks noChangeArrowheads="1"/>
          </p:cNvSpPr>
          <p:nvPr/>
        </p:nvSpPr>
        <p:spPr bwMode="auto">
          <a:xfrm>
            <a:off x="-107" y="5784818"/>
            <a:ext cx="363600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(Aikawa 2007)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94" y="1594073"/>
            <a:ext cx="302433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/>
          <a:stretch/>
        </p:blipFill>
        <p:spPr bwMode="auto">
          <a:xfrm>
            <a:off x="6533149" y="1659649"/>
            <a:ext cx="25273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7"/>
          <p:cNvSpPr>
            <a:spLocks noChangeArrowheads="1"/>
          </p:cNvSpPr>
          <p:nvPr/>
        </p:nvSpPr>
        <p:spPr bwMode="auto">
          <a:xfrm>
            <a:off x="5455435" y="5568284"/>
            <a:ext cx="363600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(Ishimoto et al.)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3" name="Rectangle 157"/>
          <p:cNvSpPr>
            <a:spLocks noChangeArrowheads="1"/>
          </p:cNvSpPr>
          <p:nvPr/>
        </p:nvSpPr>
        <p:spPr bwMode="auto">
          <a:xfrm>
            <a:off x="3923928" y="1377539"/>
            <a:ext cx="2914186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ダスト成長なし</a:t>
            </a:r>
            <a:endParaRPr lang="en-US" altLang="ja-JP" sz="2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Rectangle 157"/>
          <p:cNvSpPr>
            <a:spLocks noChangeArrowheads="1"/>
          </p:cNvSpPr>
          <p:nvPr/>
        </p:nvSpPr>
        <p:spPr bwMode="auto">
          <a:xfrm>
            <a:off x="6163271" y="1429709"/>
            <a:ext cx="2914186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ダスト</a:t>
            </a:r>
            <a:r>
              <a:rPr lang="ja-JP" altLang="en-US" sz="2200" b="1" dirty="0" smtClean="0">
                <a:latin typeface="HG丸ｺﾞｼｯｸM-PRO" pitchFamily="50" charset="-128"/>
                <a:ea typeface="HG丸ｺﾞｼｯｸM-PRO" pitchFamily="50" charset="-128"/>
              </a:rPr>
              <a:t>成長あり</a:t>
            </a:r>
            <a:endParaRPr lang="en-US" altLang="ja-JP" sz="2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Rectangle 157"/>
          <p:cNvSpPr>
            <a:spLocks noChangeArrowheads="1"/>
          </p:cNvSpPr>
          <p:nvPr/>
        </p:nvSpPr>
        <p:spPr bwMode="auto">
          <a:xfrm>
            <a:off x="4139952" y="1865121"/>
            <a:ext cx="996705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CN</a:t>
            </a:r>
            <a:endParaRPr lang="en-US" altLang="ja-JP" sz="2600" dirty="0">
              <a:solidFill>
                <a:schemeClr val="bg1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6" name="Rectangle 157"/>
          <p:cNvSpPr>
            <a:spLocks noChangeArrowheads="1"/>
          </p:cNvSpPr>
          <p:nvPr/>
        </p:nvSpPr>
        <p:spPr bwMode="auto">
          <a:xfrm>
            <a:off x="6444208" y="1823463"/>
            <a:ext cx="996705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rPr>
              <a:t>CN</a:t>
            </a:r>
            <a:endParaRPr lang="en-US" altLang="ja-JP" sz="2600" dirty="0">
              <a:solidFill>
                <a:schemeClr val="bg1"/>
              </a:solidFill>
              <a:latin typeface="Tahoma" pitchFamily="34" charset="0"/>
              <a:ea typeface="ＭＳ Ｐ明朝" pitchFamily="18" charset="-128"/>
            </a:endParaRPr>
          </a:p>
        </p:txBody>
      </p:sp>
      <p:sp>
        <p:nvSpPr>
          <p:cNvPr id="17" name="Rectangle 157"/>
          <p:cNvSpPr>
            <a:spLocks noChangeArrowheads="1"/>
          </p:cNvSpPr>
          <p:nvPr/>
        </p:nvSpPr>
        <p:spPr bwMode="auto">
          <a:xfrm>
            <a:off x="1746755" y="2780928"/>
            <a:ext cx="2177173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Size of</a:t>
            </a:r>
          </a:p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Freeze-out</a:t>
            </a:r>
          </a:p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layer</a:t>
            </a:r>
            <a:endParaRPr lang="en-US" altLang="ja-JP" sz="2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Rectangle 157"/>
          <p:cNvSpPr>
            <a:spLocks noChangeArrowheads="1"/>
          </p:cNvSpPr>
          <p:nvPr/>
        </p:nvSpPr>
        <p:spPr bwMode="auto">
          <a:xfrm>
            <a:off x="2074711" y="1684766"/>
            <a:ext cx="1457093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Mixing</a:t>
            </a:r>
          </a:p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length</a:t>
            </a:r>
            <a:endParaRPr lang="en-US" altLang="ja-JP" sz="2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7548011" y="3996928"/>
            <a:ext cx="110414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 rot="16200000">
            <a:off x="2545020" y="2503653"/>
            <a:ext cx="598596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b="1" dirty="0" smtClean="0">
                <a:latin typeface="HG丸ｺﾞｼｯｸM-PRO" pitchFamily="50" charset="-128"/>
                <a:ea typeface="HG丸ｺﾞｼｯｸM-PRO" pitchFamily="50" charset="-128"/>
              </a:rPr>
              <a:t>&lt;</a:t>
            </a:r>
            <a:endParaRPr lang="en-US" altLang="ja-JP" sz="2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92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/>
          <a:srcRect b="54501"/>
          <a:stretch/>
        </p:blipFill>
        <p:spPr bwMode="auto">
          <a:xfrm>
            <a:off x="313179" y="2204864"/>
            <a:ext cx="8723317" cy="33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62000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系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円盤から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の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水分子輝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線</a:t>
            </a:r>
            <a:endParaRPr lang="en-US" altLang="ja-JP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 rot="21322286">
            <a:off x="2330676" y="4798233"/>
            <a:ext cx="1510413" cy="329472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273704" y="3941107"/>
            <a:ext cx="13905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hot MIR lines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456">
            <a:off x="4179167" y="3918559"/>
            <a:ext cx="1591665" cy="1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779912" y="3760584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warm FIR lines</a:t>
            </a:r>
            <a:endParaRPr lang="en-US" altLang="ja-JP" sz="2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円/楕円 25"/>
          <p:cNvSpPr/>
          <p:nvPr/>
        </p:nvSpPr>
        <p:spPr bwMode="auto">
          <a:xfrm rot="20392526">
            <a:off x="5856489" y="3168088"/>
            <a:ext cx="2182812" cy="1156735"/>
          </a:xfrm>
          <a:prstGeom prst="ellipse">
            <a:avLst/>
          </a:prstGeom>
          <a:solidFill>
            <a:srgbClr val="009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6156176" y="2936145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cold FIR lines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グループ化 9"/>
          <p:cNvGrpSpPr>
            <a:grpSpLocks/>
          </p:cNvGrpSpPr>
          <p:nvPr/>
        </p:nvGrpSpPr>
        <p:grpSpPr bwMode="auto">
          <a:xfrm>
            <a:off x="179514" y="1177585"/>
            <a:ext cx="3425388" cy="2804007"/>
            <a:chOff x="5781160" y="11639550"/>
            <a:chExt cx="3012734" cy="2484529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160" y="12029613"/>
              <a:ext cx="2781914" cy="2094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7631"/>
            <p:cNvSpPr>
              <a:spLocks noChangeArrowheads="1"/>
            </p:cNvSpPr>
            <p:nvPr/>
          </p:nvSpPr>
          <p:spPr bwMode="auto">
            <a:xfrm>
              <a:off x="7631699" y="11987104"/>
              <a:ext cx="1062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AA Tau</a:t>
              </a:r>
            </a:p>
          </p:txBody>
        </p:sp>
        <p:sp>
          <p:nvSpPr>
            <p:cNvPr id="50" name="Rectangle 7631"/>
            <p:cNvSpPr>
              <a:spLocks noChangeArrowheads="1"/>
            </p:cNvSpPr>
            <p:nvPr/>
          </p:nvSpPr>
          <p:spPr bwMode="auto">
            <a:xfrm>
              <a:off x="6082474" y="12006154"/>
              <a:ext cx="1728191" cy="46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>
                  <a:solidFill>
                    <a:srgbClr val="FF0000"/>
                  </a:solidFill>
                  <a:ea typeface="HG丸ｺﾞｼｯｸM-PRO" pitchFamily="50" charset="-128"/>
                </a:rPr>
                <a:t>Spitzer/IRS</a:t>
              </a:r>
            </a:p>
          </p:txBody>
        </p:sp>
        <p:sp>
          <p:nvSpPr>
            <p:cNvPr id="51" name="Rectangle 7631"/>
            <p:cNvSpPr>
              <a:spLocks noChangeArrowheads="1"/>
            </p:cNvSpPr>
            <p:nvPr/>
          </p:nvSpPr>
          <p:spPr bwMode="auto">
            <a:xfrm>
              <a:off x="6271381" y="13571672"/>
              <a:ext cx="2522513" cy="38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(Carr &amp; Najita 2008</a:t>
              </a:r>
              <a:r>
                <a:rPr lang="en-US" altLang="ja-JP" sz="2200" dirty="0" smtClean="0">
                  <a:solidFill>
                    <a:srgbClr val="000000"/>
                  </a:solidFill>
                  <a:ea typeface="HG丸ｺﾞｼｯｸM-PRO" pitchFamily="50" charset="-128"/>
                </a:rPr>
                <a:t>)</a:t>
              </a:r>
              <a:endParaRPr lang="en-US" altLang="ja-JP" sz="2200" dirty="0">
                <a:solidFill>
                  <a:srgbClr val="000000"/>
                </a:solidFill>
                <a:ea typeface="HG丸ｺﾞｼｯｸM-PRO" pitchFamily="50" charset="-128"/>
              </a:endParaRPr>
            </a:p>
          </p:txBody>
        </p:sp>
        <p:sp>
          <p:nvSpPr>
            <p:cNvPr id="32" name="Rectangle 7631"/>
            <p:cNvSpPr>
              <a:spLocks noChangeArrowheads="1"/>
            </p:cNvSpPr>
            <p:nvPr/>
          </p:nvSpPr>
          <p:spPr bwMode="auto">
            <a:xfrm>
              <a:off x="5844493" y="11639550"/>
              <a:ext cx="2658969" cy="46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O</a:t>
              </a:r>
              <a:r>
                <a:rPr lang="en-US" altLang="ja-JP" sz="2800" dirty="0">
                  <a:solidFill>
                    <a:srgbClr val="FF0000"/>
                  </a:solidFill>
                  <a:ea typeface="HG丸ｺﾞｼｯｸM-PRO" pitchFamily="50" charset="-128"/>
                </a:rPr>
                <a:t>, OH, HCN, 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C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FF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800" b="1" dirty="0">
                <a:solidFill>
                  <a:srgbClr val="FF0000"/>
                </a:solidFill>
                <a:ea typeface="HG丸ｺﾞｼｯｸM-PRO" pitchFamily="50" charset="-128"/>
              </a:endParaRPr>
            </a:p>
          </p:txBody>
        </p:sp>
      </p:grpSp>
      <p:grpSp>
        <p:nvGrpSpPr>
          <p:cNvPr id="52" name="グループ化 11"/>
          <p:cNvGrpSpPr>
            <a:grpSpLocks/>
          </p:cNvGrpSpPr>
          <p:nvPr/>
        </p:nvGrpSpPr>
        <p:grpSpPr bwMode="auto">
          <a:xfrm>
            <a:off x="5635624" y="620688"/>
            <a:ext cx="3544888" cy="2079625"/>
            <a:chOff x="9811164" y="11273186"/>
            <a:chExt cx="3544796" cy="2080531"/>
          </a:xfrm>
        </p:grpSpPr>
        <p:pic>
          <p:nvPicPr>
            <p:cNvPr id="53" name="図 3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164" y="11362992"/>
              <a:ext cx="34480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7631"/>
            <p:cNvSpPr>
              <a:spLocks noChangeArrowheads="1"/>
            </p:cNvSpPr>
            <p:nvPr/>
          </p:nvSpPr>
          <p:spPr bwMode="auto">
            <a:xfrm>
              <a:off x="12221571" y="11593469"/>
              <a:ext cx="1134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TW Hya</a:t>
              </a:r>
            </a:p>
          </p:txBody>
        </p:sp>
        <p:sp>
          <p:nvSpPr>
            <p:cNvPr id="55" name="Rectangle 7631"/>
            <p:cNvSpPr>
              <a:spLocks noChangeArrowheads="1"/>
            </p:cNvSpPr>
            <p:nvPr/>
          </p:nvSpPr>
          <p:spPr bwMode="auto">
            <a:xfrm>
              <a:off x="10582705" y="12569895"/>
              <a:ext cx="2701249" cy="43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(Hogerheijde+ 2011)</a:t>
              </a:r>
            </a:p>
          </p:txBody>
        </p:sp>
        <p:sp>
          <p:nvSpPr>
            <p:cNvPr id="56" name="Rectangle 7631"/>
            <p:cNvSpPr>
              <a:spLocks noChangeArrowheads="1"/>
            </p:cNvSpPr>
            <p:nvPr/>
          </p:nvSpPr>
          <p:spPr bwMode="auto">
            <a:xfrm>
              <a:off x="11123401" y="11273186"/>
              <a:ext cx="2232559" cy="52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 smtClean="0">
                  <a:solidFill>
                    <a:srgbClr val="3333CC"/>
                  </a:solidFill>
                  <a:ea typeface="HG丸ｺﾞｼｯｸM-PRO" pitchFamily="50" charset="-128"/>
                </a:rPr>
                <a:t>Herschel/HIFI</a:t>
              </a:r>
              <a:endParaRPr lang="en-US" altLang="ja-JP" sz="2800" b="1" dirty="0">
                <a:solidFill>
                  <a:srgbClr val="3333CC"/>
                </a:solidFill>
                <a:ea typeface="HG丸ｺﾞｼｯｸM-PRO" pitchFamily="50" charset="-128"/>
              </a:endParaRPr>
            </a:p>
          </p:txBody>
        </p:sp>
      </p:grpSp>
      <p:grpSp>
        <p:nvGrpSpPr>
          <p:cNvPr id="57" name="グループ化 10"/>
          <p:cNvGrpSpPr>
            <a:grpSpLocks/>
          </p:cNvGrpSpPr>
          <p:nvPr/>
        </p:nvGrpSpPr>
        <p:grpSpPr bwMode="auto">
          <a:xfrm>
            <a:off x="3183941" y="908722"/>
            <a:ext cx="2972235" cy="2919976"/>
            <a:chOff x="3039777" y="13736419"/>
            <a:chExt cx="2738343" cy="2632027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1"/>
            <a:stretch>
              <a:fillRect/>
            </a:stretch>
          </p:blipFill>
          <p:spPr bwMode="auto">
            <a:xfrm>
              <a:off x="3180190" y="14665705"/>
              <a:ext cx="2226175" cy="170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7631"/>
            <p:cNvSpPr>
              <a:spLocks noChangeArrowheads="1"/>
            </p:cNvSpPr>
            <p:nvPr/>
          </p:nvSpPr>
          <p:spPr bwMode="auto">
            <a:xfrm>
              <a:off x="3039777" y="13736419"/>
              <a:ext cx="2738343" cy="69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SzPct val="75000"/>
              </a:pPr>
              <a:r>
                <a:rPr lang="en-US" altLang="ja-JP" sz="2200" dirty="0">
                  <a:solidFill>
                    <a:srgbClr val="000000"/>
                  </a:solidFill>
                  <a:ea typeface="HG丸ｺﾞｼｯｸM-PRO" pitchFamily="50" charset="-128"/>
                </a:rPr>
                <a:t>(Riviere-Marichalar+ 2012)</a:t>
              </a:r>
            </a:p>
          </p:txBody>
        </p:sp>
        <p:sp>
          <p:nvSpPr>
            <p:cNvPr id="60" name="Rectangle 7631"/>
            <p:cNvSpPr>
              <a:spLocks noChangeArrowheads="1"/>
            </p:cNvSpPr>
            <p:nvPr/>
          </p:nvSpPr>
          <p:spPr bwMode="auto">
            <a:xfrm>
              <a:off x="3590072" y="14926544"/>
              <a:ext cx="13573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 dirty="0">
                  <a:solidFill>
                    <a:srgbClr val="000000"/>
                  </a:solidFill>
                  <a:ea typeface="HG丸ｺﾞｼｯｸM-PRO" pitchFamily="50" charset="-128"/>
                </a:rPr>
                <a:t>AA Tau</a:t>
              </a:r>
            </a:p>
          </p:txBody>
        </p:sp>
        <p:sp>
          <p:nvSpPr>
            <p:cNvPr id="61" name="Rectangle 7631"/>
            <p:cNvSpPr>
              <a:spLocks noChangeArrowheads="1"/>
            </p:cNvSpPr>
            <p:nvPr/>
          </p:nvSpPr>
          <p:spPr bwMode="auto">
            <a:xfrm>
              <a:off x="3377716" y="14622119"/>
              <a:ext cx="2267723" cy="47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altLang="ja-JP" sz="2800" b="1" dirty="0" smtClean="0">
                  <a:solidFill>
                    <a:srgbClr val="FF6600"/>
                  </a:solidFill>
                  <a:ea typeface="HG丸ｺﾞｼｯｸM-PRO" pitchFamily="50" charset="-128"/>
                </a:rPr>
                <a:t>Herschel/PACS</a:t>
              </a:r>
              <a:endParaRPr lang="en-US" altLang="ja-JP" sz="2800" b="1" dirty="0">
                <a:solidFill>
                  <a:srgbClr val="FF6600"/>
                </a:solidFill>
                <a:ea typeface="HG丸ｺﾞｼｯｸM-PRO" pitchFamily="50" charset="-128"/>
              </a:endParaRPr>
            </a:p>
          </p:txBody>
        </p:sp>
        <p:sp>
          <p:nvSpPr>
            <p:cNvPr id="62" name="Rectangle 7631"/>
            <p:cNvSpPr>
              <a:spLocks noChangeArrowheads="1"/>
            </p:cNvSpPr>
            <p:nvPr/>
          </p:nvSpPr>
          <p:spPr bwMode="auto">
            <a:xfrm>
              <a:off x="4110221" y="14316842"/>
              <a:ext cx="67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[OI]</a:t>
              </a:r>
            </a:p>
          </p:txBody>
        </p:sp>
        <p:sp>
          <p:nvSpPr>
            <p:cNvPr id="63" name="Rectangle 7631"/>
            <p:cNvSpPr>
              <a:spLocks noChangeArrowheads="1"/>
            </p:cNvSpPr>
            <p:nvPr/>
          </p:nvSpPr>
          <p:spPr bwMode="auto">
            <a:xfrm>
              <a:off x="4746754" y="14332340"/>
              <a:ext cx="67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SzPct val="75000"/>
              </a:pP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H</a:t>
              </a:r>
              <a:r>
                <a:rPr lang="en-US" altLang="ja-JP" sz="2000" baseline="-25000">
                  <a:solidFill>
                    <a:srgbClr val="000000"/>
                  </a:solidFill>
                  <a:ea typeface="HG丸ｺﾞｼｯｸM-PRO" pitchFamily="50" charset="-128"/>
                </a:rPr>
                <a:t>2</a:t>
              </a:r>
              <a:r>
                <a:rPr lang="en-US" altLang="ja-JP" sz="2000">
                  <a:solidFill>
                    <a:srgbClr val="000000"/>
                  </a:solidFill>
                  <a:ea typeface="HG丸ｺﾞｼｯｸM-PRO" pitchFamily="50" charset="-128"/>
                </a:rPr>
                <a:t>O</a:t>
              </a: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60778" y="6334780"/>
            <a:ext cx="8171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</a:t>
            </a:r>
            <a:r>
              <a:rPr lang="en-US" altLang="ja-JP" sz="28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cold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@267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539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TW 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Hya, HD100546</a:t>
            </a:r>
            <a:endParaRPr lang="en-US" altLang="ja-JP" sz="26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43716" y="5445224"/>
            <a:ext cx="8820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Spitzer 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hot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@10-35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TTSs: 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検出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, HAEBEs: 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上限のみ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42665" y="5864043"/>
            <a:ext cx="8595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Herschel </a:t>
            </a:r>
            <a:r>
              <a:rPr lang="en-US" altLang="ja-JP" sz="2800" dirty="0" smtClean="0">
                <a:solidFill>
                  <a:srgbClr val="FF66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warm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H2O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TTSs: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@63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m,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HAEBEs: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@55-180</a:t>
            </a:r>
            <a:r>
              <a:rPr lang="en-US" altLang="ja-JP" sz="2200" dirty="0" smtClean="0">
                <a:latin typeface="Symbol" pitchFamily="18" charset="2"/>
                <a:ea typeface="HG丸ｺﾞｼｯｸM-PRO" pitchFamily="50" charset="-128"/>
                <a:cs typeface="Tahoma" pitchFamily="34" charset="0"/>
              </a:rPr>
              <a:t>m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77"/>
          <p:cNvGrpSpPr/>
          <p:nvPr/>
        </p:nvGrpSpPr>
        <p:grpSpPr>
          <a:xfrm>
            <a:off x="251520" y="2112108"/>
            <a:ext cx="8723317" cy="4748228"/>
            <a:chOff x="1357290" y="895350"/>
            <a:chExt cx="8080375" cy="389097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 b="34744"/>
            <a:stretch>
              <a:fillRect/>
            </a:stretch>
          </p:blipFill>
          <p:spPr bwMode="auto">
            <a:xfrm>
              <a:off x="1357290" y="895350"/>
              <a:ext cx="8080375" cy="3890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グループ化 11"/>
            <p:cNvGrpSpPr/>
            <p:nvPr/>
          </p:nvGrpSpPr>
          <p:grpSpPr>
            <a:xfrm>
              <a:off x="8555059" y="4351091"/>
              <a:ext cx="319541" cy="424954"/>
              <a:chOff x="7974005" y="4504244"/>
              <a:chExt cx="319541" cy="424954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8072462" y="4572008"/>
                <a:ext cx="71438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7974005" y="4504244"/>
                <a:ext cx="319541" cy="391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600" b="1" dirty="0" smtClean="0">
                    <a:latin typeface="+mn-ea"/>
                  </a:rPr>
                  <a:t>a</a:t>
                </a:r>
                <a:endParaRPr kumimoji="1" lang="ja-JP" altLang="en-US" sz="2600" b="1" dirty="0">
                  <a:latin typeface="+mn-ea"/>
                </a:endParaRPr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1357290" y="4500570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4016" y="-99392"/>
            <a:ext cx="9324528" cy="762000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b="1" baseline="-25000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O formation in disks</a:t>
            </a:r>
          </a:p>
        </p:txBody>
      </p:sp>
      <p:sp>
        <p:nvSpPr>
          <p:cNvPr id="23" name="円/楕円 22"/>
          <p:cNvSpPr/>
          <p:nvPr/>
        </p:nvSpPr>
        <p:spPr bwMode="auto">
          <a:xfrm rot="21322286">
            <a:off x="2330676" y="4798233"/>
            <a:ext cx="1510413" cy="329472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273704" y="3941107"/>
            <a:ext cx="13905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hot MIR lines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456">
            <a:off x="4179167" y="3918559"/>
            <a:ext cx="1591665" cy="1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635896" y="3619976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warm FIR lines</a:t>
            </a:r>
            <a:endParaRPr lang="en-US" altLang="ja-JP" sz="2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円/楕円 25"/>
          <p:cNvSpPr/>
          <p:nvPr/>
        </p:nvSpPr>
        <p:spPr bwMode="auto">
          <a:xfrm rot="20392526">
            <a:off x="5856489" y="3168088"/>
            <a:ext cx="2182812" cy="1156735"/>
          </a:xfrm>
          <a:prstGeom prst="ellipse">
            <a:avLst/>
          </a:prstGeom>
          <a:solidFill>
            <a:srgbClr val="009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477274" y="2936145"/>
            <a:ext cx="1728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t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cold FIR lines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グループ化 85"/>
          <p:cNvGrpSpPr>
            <a:grpSpLocks/>
          </p:cNvGrpSpPr>
          <p:nvPr/>
        </p:nvGrpSpPr>
        <p:grpSpPr bwMode="auto">
          <a:xfrm>
            <a:off x="269080" y="2780928"/>
            <a:ext cx="3639889" cy="738664"/>
            <a:chOff x="357158" y="5143512"/>
            <a:chExt cx="3639915" cy="738665"/>
          </a:xfrm>
        </p:grpSpPr>
        <p:grpSp>
          <p:nvGrpSpPr>
            <p:cNvPr id="29" name="グループ化 84"/>
            <p:cNvGrpSpPr>
              <a:grpSpLocks/>
            </p:cNvGrpSpPr>
            <p:nvPr/>
          </p:nvGrpSpPr>
          <p:grpSpPr bwMode="auto">
            <a:xfrm>
              <a:off x="357158" y="5143512"/>
              <a:ext cx="3639915" cy="738665"/>
              <a:chOff x="285720" y="5072074"/>
              <a:chExt cx="3639915" cy="738665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285720" y="5072074"/>
                <a:ext cx="3639915" cy="73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ja-JP" sz="2800" dirty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O + </a:t>
                </a:r>
                <a:r>
                  <a:rPr lang="en-US" altLang="ja-JP" sz="2800" dirty="0">
                    <a:solidFill>
                      <a:srgbClr val="009900"/>
                    </a:solidFill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800" baseline="-25000" dirty="0">
                    <a:solidFill>
                      <a:srgbClr val="009900"/>
                    </a:solidFill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800" dirty="0">
                    <a:solidFill>
                      <a:srgbClr val="009900"/>
                    </a:solidFill>
                    <a:latin typeface="Tahoma" pitchFamily="34" charset="0"/>
                    <a:ea typeface="HG丸ｺﾞｼｯｸM-PRO" pitchFamily="50" charset="-128"/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    H + </a:t>
                </a:r>
                <a:r>
                  <a:rPr lang="en-US" altLang="ja-JP" sz="2800" dirty="0">
                    <a:latin typeface="Tahoma" pitchFamily="34" charset="0"/>
                    <a:ea typeface="HG丸ｺﾞｼｯｸM-PRO" pitchFamily="50" charset="-128"/>
                  </a:rPr>
                  <a:t>OH</a:t>
                </a:r>
                <a:endParaRPr lang="en-US" altLang="ja-JP" sz="2800" baseline="-25000" dirty="0">
                  <a:latin typeface="Tahoma" pitchFamily="34" charset="0"/>
                  <a:ea typeface="HG丸ｺﾞｼｯｸM-PRO" pitchFamily="50" charset="-128"/>
                </a:endParaRPr>
              </a:p>
              <a:p>
                <a:pPr marL="457200" indent="-45720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ja-JP" sz="2800" dirty="0" smtClean="0">
                    <a:latin typeface="Tahoma" pitchFamily="34" charset="0"/>
                    <a:ea typeface="HG丸ｺﾞｼｯｸM-PRO" pitchFamily="50" charset="-128"/>
                  </a:rPr>
                  <a:t>OH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+ </a:t>
                </a:r>
                <a:r>
                  <a:rPr lang="en-US" altLang="ja-JP" sz="2800" dirty="0">
                    <a:solidFill>
                      <a:srgbClr val="009900"/>
                    </a:solidFill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800" baseline="-25000" dirty="0">
                    <a:solidFill>
                      <a:srgbClr val="009900"/>
                    </a:solidFill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     </a:t>
                </a:r>
                <a:r>
                  <a:rPr lang="en-US" altLang="ja-JP" sz="2800" dirty="0" smtClean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800" baseline="30000" dirty="0" smtClean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Tahoma" pitchFamily="34" charset="0"/>
                    <a:ea typeface="HG丸ｺﾞｼｯｸM-PRO" pitchFamily="50" charset="-128"/>
                  </a:rPr>
                  <a:t>+ 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800" baseline="-25000" dirty="0">
                    <a:solidFill>
                      <a:srgbClr val="FF0000"/>
                    </a:solidFill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ahoma" pitchFamily="34" charset="0"/>
                    <a:ea typeface="HG丸ｺﾞｼｯｸM-PRO" pitchFamily="50" charset="-128"/>
                  </a:rPr>
                  <a:t>O</a:t>
                </a:r>
              </a:p>
            </p:txBody>
          </p:sp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>
                <a:off x="1523840" y="5154624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836818" y="5671668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3887452" y="529516"/>
            <a:ext cx="529306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B0F0"/>
                </a:solidFill>
                <a:latin typeface="Tahoma" pitchFamily="34" charset="0"/>
                <a:ea typeface="HG丸ｺﾞｼｯｸM-PRO" pitchFamily="50" charset="-128"/>
              </a:rPr>
              <a:t>Cold outer disk  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x(H</a:t>
            </a:r>
            <a:r>
              <a:rPr lang="en-US" altLang="ja-JP" sz="28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O)&lt;10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</a:rPr>
              <a:t>-7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4156637" y="924218"/>
            <a:ext cx="4951867" cy="1723693"/>
            <a:chOff x="4427983" y="1194326"/>
            <a:chExt cx="4951867" cy="1723693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4427983" y="1566808"/>
              <a:ext cx="4951867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28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O </a:t>
              </a:r>
              <a:r>
                <a:rPr lang="en-US" altLang="ja-JP" sz="28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    OH</a:t>
              </a:r>
              <a:r>
                <a:rPr lang="en-US" altLang="ja-JP" sz="2800" baseline="30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     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O</a:t>
              </a:r>
              <a:r>
                <a:rPr lang="en-US" altLang="ja-JP" sz="2800" baseline="30000" dirty="0" smtClean="0"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     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O</a:t>
              </a:r>
              <a:r>
                <a:rPr lang="en-US" altLang="ja-JP" sz="2800" baseline="30000" dirty="0" smtClean="0"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     </a:t>
              </a:r>
            </a:p>
            <a:p>
              <a:pPr marL="457200" indent="-45720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     H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O (gas)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     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O</a:t>
              </a:r>
              <a:r>
                <a:rPr lang="ja-JP" altLang="en-US" sz="2800" dirty="0" smtClean="0">
                  <a:latin typeface="Tahoma" pitchFamily="34" charset="0"/>
                  <a:ea typeface="HG丸ｺﾞｼｯｸM-PRO" pitchFamily="50" charset="-128"/>
                </a:rPr>
                <a:t> 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(grain) </a:t>
              </a:r>
            </a:p>
            <a:p>
              <a:pPr marL="457200" indent="-45720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2800" dirty="0">
                  <a:latin typeface="Tahoma" pitchFamily="34" charset="0"/>
                  <a:ea typeface="HG丸ｺﾞｼｯｸM-PRO" pitchFamily="50" charset="-128"/>
                </a:rPr>
                <a:t> 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                    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O</a:t>
              </a:r>
              <a:r>
                <a:rPr lang="ja-JP" altLang="en-US" sz="2800" dirty="0" smtClean="0">
                  <a:latin typeface="Tahoma" pitchFamily="34" charset="0"/>
                  <a:ea typeface="HG丸ｺﾞｼｯｸM-PRO" pitchFamily="50" charset="-128"/>
                </a:rPr>
                <a:t> 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(gas)</a:t>
              </a: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4837442" y="1677169"/>
              <a:ext cx="457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6033387" y="1678061"/>
              <a:ext cx="457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6713997" y="2089319"/>
              <a:ext cx="457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4583516" y="2089319"/>
              <a:ext cx="457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4796617" y="1231002"/>
              <a:ext cx="698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200" baseline="-25000" dirty="0" smtClean="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200" baseline="30000" dirty="0" smtClean="0">
                  <a:latin typeface="Tahoma" pitchFamily="34" charset="0"/>
                  <a:ea typeface="HG丸ｺﾞｼｯｸM-PRO" pitchFamily="50" charset="-128"/>
                </a:rPr>
                <a:t>+</a:t>
              </a:r>
              <a:endPara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6015084" y="1194326"/>
              <a:ext cx="698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200" baseline="-25000" dirty="0" smtClean="0"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7385981" y="1258201"/>
              <a:ext cx="698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200" baseline="-25000" dirty="0" smtClean="0"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4606759" y="1704586"/>
              <a:ext cx="698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e</a:t>
              </a:r>
              <a:r>
                <a:rPr lang="en-US" altLang="ja-JP" sz="2200" baseline="30000" dirty="0" smtClean="0">
                  <a:latin typeface="Tahoma" pitchFamily="34" charset="0"/>
                  <a:ea typeface="HG丸ｺﾞｼｯｸM-PRO" pitchFamily="50" charset="-128"/>
                </a:rPr>
                <a:t>-</a:t>
              </a:r>
              <a:endPara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4483306" y="2456354"/>
              <a:ext cx="24174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photodesorption</a:t>
              </a:r>
              <a:endParaRPr lang="en-US" altLang="ja-JP" sz="22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7355163" y="1680218"/>
              <a:ext cx="457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4644008" y="2502848"/>
              <a:ext cx="2176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251520" y="2571688"/>
            <a:ext cx="3384376" cy="12570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64"/>
          <p:cNvSpPr>
            <a:spLocks noChangeArrowheads="1"/>
          </p:cNvSpPr>
          <p:nvPr/>
        </p:nvSpPr>
        <p:spPr bwMode="auto">
          <a:xfrm>
            <a:off x="37337" y="1568405"/>
            <a:ext cx="3814583" cy="9848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000" b="1" dirty="0" smtClean="0">
                <a:solidFill>
                  <a:srgbClr val="00B0F0"/>
                </a:solidFill>
                <a:latin typeface="Tahoma" pitchFamily="34" charset="0"/>
                <a:ea typeface="HG丸ｺﾞｼｯｸM-PRO" pitchFamily="50" charset="-128"/>
              </a:rPr>
              <a:t>Hot inner disk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 (&gt;300K),  x(H</a:t>
            </a:r>
            <a:r>
              <a:rPr lang="en-US" altLang="ja-JP" sz="28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O)~10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</a:rPr>
              <a:t>-4</a:t>
            </a:r>
            <a:endParaRPr lang="en-US" altLang="ja-JP" sz="28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04422" y="988092"/>
            <a:ext cx="4824535" cy="1583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899592" y="3429000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Energy barrier</a:t>
            </a:r>
            <a:endParaRPr lang="en-US" altLang="ja-JP" sz="22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69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6413"/>
          <a:stretch/>
        </p:blipFill>
        <p:spPr bwMode="auto">
          <a:xfrm>
            <a:off x="427340" y="3748996"/>
            <a:ext cx="4820199" cy="28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r="13727" b="5619"/>
          <a:stretch/>
        </p:blipFill>
        <p:spPr bwMode="auto">
          <a:xfrm>
            <a:off x="4572000" y="3694315"/>
            <a:ext cx="4285118" cy="28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Rectangle 64"/>
          <p:cNvSpPr>
            <a:spLocks noChangeArrowheads="1"/>
          </p:cNvSpPr>
          <p:nvPr/>
        </p:nvSpPr>
        <p:spPr bwMode="auto">
          <a:xfrm>
            <a:off x="6137423" y="6160240"/>
            <a:ext cx="106510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R [AU]</a:t>
            </a:r>
          </a:p>
        </p:txBody>
      </p:sp>
      <p:sp>
        <p:nvSpPr>
          <p:cNvPr id="20488" name="Rectangle 64"/>
          <p:cNvSpPr>
            <a:spLocks noChangeArrowheads="1"/>
          </p:cNvSpPr>
          <p:nvPr/>
        </p:nvSpPr>
        <p:spPr bwMode="auto">
          <a:xfrm>
            <a:off x="1978380" y="6219476"/>
            <a:ext cx="11716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R [AU]</a:t>
            </a:r>
          </a:p>
        </p:txBody>
      </p:sp>
      <p:sp>
        <p:nvSpPr>
          <p:cNvPr id="204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89"/>
            <a:ext cx="9215438" cy="771623"/>
          </a:xfrm>
        </p:spPr>
        <p:txBody>
          <a:bodyPr lIns="90000" tIns="46800" rIns="90000" bIns="46800">
            <a:spAutoFit/>
          </a:bodyPr>
          <a:lstStyle/>
          <a:p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H2O: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ダスト進化の影響</a:t>
            </a:r>
            <a:endParaRPr lang="en-US" altLang="ja-JP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0490" name="Rectangle 64"/>
          <p:cNvSpPr>
            <a:spLocks noChangeArrowheads="1"/>
          </p:cNvSpPr>
          <p:nvPr/>
        </p:nvSpPr>
        <p:spPr bwMode="auto">
          <a:xfrm rot="-5400000">
            <a:off x="-181644" y="4608627"/>
            <a:ext cx="972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Z/R</a:t>
            </a:r>
          </a:p>
        </p:txBody>
      </p:sp>
      <p:sp>
        <p:nvSpPr>
          <p:cNvPr id="22" name="Rectangle 64"/>
          <p:cNvSpPr>
            <a:spLocks noChangeArrowheads="1"/>
          </p:cNvSpPr>
          <p:nvPr/>
        </p:nvSpPr>
        <p:spPr bwMode="auto">
          <a:xfrm>
            <a:off x="4938468" y="3754689"/>
            <a:ext cx="1937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a</a:t>
            </a:r>
            <a:r>
              <a:rPr lang="en-US" altLang="ja-JP" sz="2600" baseline="-250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max</a:t>
            </a: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=10cm</a:t>
            </a:r>
            <a:endParaRPr lang="en-US" altLang="ja-JP" sz="2600" dirty="0">
              <a:solidFill>
                <a:prstClr val="white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755576" y="3800653"/>
            <a:ext cx="20818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a</a:t>
            </a:r>
            <a:r>
              <a:rPr lang="en-US" altLang="ja-JP" sz="2600" baseline="-250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max</a:t>
            </a: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=10</a:t>
            </a:r>
            <a:r>
              <a:rPr lang="en-US" altLang="ja-JP" sz="2600" dirty="0" smtClean="0">
                <a:solidFill>
                  <a:prstClr val="white"/>
                </a:solidFill>
                <a:latin typeface="Symbol" pitchFamily="18" charset="2"/>
                <a:ea typeface="HG丸ｺﾞｼｯｸM-PRO" pitchFamily="50" charset="-128"/>
              </a:rPr>
              <a:t>m</a:t>
            </a: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m</a:t>
            </a:r>
            <a:endParaRPr lang="en-US" altLang="ja-JP" sz="2600" dirty="0">
              <a:solidFill>
                <a:prstClr val="white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86336"/>
              </p:ext>
            </p:extLst>
          </p:nvPr>
        </p:nvGraphicFramePr>
        <p:xfrm>
          <a:off x="539551" y="1628800"/>
          <a:ext cx="8280921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39"/>
                <a:gridCol w="1897918"/>
                <a:gridCol w="2013306"/>
                <a:gridCol w="2109858"/>
              </a:tblGrid>
              <a:tr h="4680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sz="2400" b="0" dirty="0" smtClean="0">
                          <a:solidFill>
                            <a:prstClr val="white"/>
                          </a:solidFill>
                          <a:latin typeface="Tahoma" pitchFamily="34" charset="0"/>
                          <a:ea typeface="HG丸ｺﾞｼｯｸM-PRO" pitchFamily="50" charset="-128"/>
                        </a:rPr>
                        <a:t>a</a:t>
                      </a:r>
                      <a:r>
                        <a:rPr lang="en-US" altLang="ja-JP" sz="2400" b="0" baseline="-25000" dirty="0" smtClean="0">
                          <a:solidFill>
                            <a:prstClr val="white"/>
                          </a:solidFill>
                          <a:latin typeface="Tahoma" pitchFamily="34" charset="0"/>
                          <a:ea typeface="HG丸ｺﾞｼｯｸM-PRO" pitchFamily="50" charset="-128"/>
                        </a:rPr>
                        <a:t>max</a:t>
                      </a:r>
                      <a:r>
                        <a:rPr lang="en-US" altLang="ja-JP" sz="2400" b="0" dirty="0" smtClean="0">
                          <a:solidFill>
                            <a:prstClr val="white"/>
                          </a:solidFill>
                          <a:latin typeface="Tahoma" pitchFamily="34" charset="0"/>
                          <a:ea typeface="HG丸ｺﾞｼｯｸM-PRO" pitchFamily="50" charset="-128"/>
                        </a:rPr>
                        <a:t>=10</a:t>
                      </a:r>
                      <a:r>
                        <a:rPr lang="en-US" altLang="ja-JP" sz="2400" b="0" dirty="0" smtClean="0">
                          <a:solidFill>
                            <a:prstClr val="white"/>
                          </a:solidFill>
                          <a:latin typeface="Symbol" pitchFamily="18" charset="2"/>
                          <a:ea typeface="HG丸ｺﾞｼｯｸM-PRO" pitchFamily="50" charset="-128"/>
                        </a:rPr>
                        <a:t>m</a:t>
                      </a:r>
                      <a:r>
                        <a:rPr lang="en-US" altLang="ja-JP" sz="2400" b="0" dirty="0" smtClean="0">
                          <a:solidFill>
                            <a:prstClr val="white"/>
                          </a:solidFill>
                          <a:latin typeface="Tahoma" pitchFamily="34" charset="0"/>
                          <a:ea typeface="HG丸ｺﾞｼｯｸM-PRO" pitchFamily="50" charset="-128"/>
                        </a:rPr>
                        <a:t>m</a:t>
                      </a:r>
                      <a:endParaRPr lang="en-US" altLang="ja-JP" sz="2400" b="0" dirty="0">
                        <a:solidFill>
                          <a:prstClr val="white"/>
                        </a:solidFill>
                        <a:latin typeface="Tahoma" pitchFamily="34" charset="0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a</a:t>
                      </a:r>
                      <a:r>
                        <a:rPr kumimoji="1" lang="en-US" altLang="ja-JP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max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=10cm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observations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itchFamily="34" charset="0"/>
                        <a:ea typeface="HG丸ｺﾞｼｯｸM-PRO" pitchFamily="50" charset="-128"/>
                        <a:cs typeface="+mn-cs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17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HG丸ｺﾞｼｯｸM-PRO" pitchFamily="50" charset="-128"/>
                          <a:cs typeface="+mn-cs"/>
                        </a:rPr>
                        <a:t>m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m (hot)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HG丸ｺﾞｼｯｸM-PRO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0.096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4.8</a:t>
                      </a: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63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HG丸ｺﾞｼｯｸM-PRO" pitchFamily="50" charset="-128"/>
                          <a:cs typeface="+mn-cs"/>
                        </a:rPr>
                        <a:t>m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m (warm)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HG丸ｺﾞｼｯｸM-PRO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0.80</a:t>
                      </a: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539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HG丸ｺﾞｼｯｸM-PRO" pitchFamily="50" charset="-128"/>
                          <a:cs typeface="+mn-cs"/>
                        </a:rPr>
                        <a:t>m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m (cold)</a:t>
                      </a:r>
                      <a:endPara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HG丸ｺﾞｼｯｸM-PRO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2.6e-3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6.3e-4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HG丸ｺﾞｼｯｸM-PRO" pitchFamily="50" charset="-128"/>
                          <a:cs typeface="+mn-cs"/>
                        </a:rPr>
                        <a:t>2.7e-3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3390867" y="3872661"/>
            <a:ext cx="935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5689745" y="1210796"/>
            <a:ext cx="36757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(Walsh </a:t>
            </a: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et al. </a:t>
            </a: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2012, in prep.)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0" y="776317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Line radiative transfer: LTE, face-on, Molecular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data: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LAMDA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-36511" y="3430161"/>
            <a:ext cx="9291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(Obs.: Carr &amp; Najita 2012,</a:t>
            </a: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Riviere-Marichalar+ 2012, </a:t>
            </a: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Hogerheijde</a:t>
            </a:r>
            <a:r>
              <a:rPr lang="en-US" altLang="ja-JP" sz="2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+ 2011</a:t>
            </a: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-52010" y="1196752"/>
            <a:ext cx="5904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400" baseline="-25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4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O line flux (10</a:t>
            </a:r>
            <a:r>
              <a:rPr lang="en-US" altLang="ja-JP" sz="24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-14</a:t>
            </a:r>
            <a:r>
              <a:rPr lang="en-US" altLang="ja-JP" sz="24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 erg s</a:t>
            </a:r>
            <a:r>
              <a:rPr lang="en-US" altLang="ja-JP" sz="24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-1</a:t>
            </a:r>
            <a:r>
              <a:rPr lang="en-US" altLang="ja-JP" sz="24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 cm</a:t>
            </a:r>
            <a:r>
              <a:rPr lang="en-US" altLang="ja-JP" sz="24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-2</a:t>
            </a:r>
            <a:r>
              <a:rPr lang="en-US" altLang="ja-JP" sz="24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)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@d=140pc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840997" y="2091328"/>
            <a:ext cx="5792550" cy="1380361"/>
            <a:chOff x="2840997" y="2091328"/>
            <a:chExt cx="5792550" cy="1380361"/>
          </a:xfrm>
        </p:grpSpPr>
        <p:sp>
          <p:nvSpPr>
            <p:cNvPr id="3" name="正方形/長方形 2"/>
            <p:cNvSpPr/>
            <p:nvPr/>
          </p:nvSpPr>
          <p:spPr>
            <a:xfrm>
              <a:off x="2840997" y="2091328"/>
              <a:ext cx="1798819" cy="13693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834728" y="2102376"/>
              <a:ext cx="1798819" cy="13693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900318" y="2102376"/>
            <a:ext cx="5688212" cy="390520"/>
            <a:chOff x="2900318" y="2102376"/>
            <a:chExt cx="5688212" cy="390520"/>
          </a:xfrm>
        </p:grpSpPr>
        <p:sp>
          <p:nvSpPr>
            <p:cNvPr id="5" name="正方形/長方形 4"/>
            <p:cNvSpPr/>
            <p:nvPr/>
          </p:nvSpPr>
          <p:spPr>
            <a:xfrm>
              <a:off x="2900318" y="2102376"/>
              <a:ext cx="1708786" cy="390520"/>
            </a:xfrm>
            <a:prstGeom prst="rect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879744" y="2102376"/>
              <a:ext cx="1708786" cy="390520"/>
            </a:xfrm>
            <a:prstGeom prst="rect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Rectangle 64"/>
          <p:cNvSpPr>
            <a:spLocks noChangeArrowheads="1"/>
          </p:cNvSpPr>
          <p:nvPr/>
        </p:nvSpPr>
        <p:spPr bwMode="auto">
          <a:xfrm>
            <a:off x="7740858" y="3789040"/>
            <a:ext cx="935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467544" y="6388753"/>
            <a:ext cx="8208912" cy="523220"/>
            <a:chOff x="2411760" y="6388753"/>
            <a:chExt cx="8208912" cy="523220"/>
          </a:xfrm>
        </p:grpSpPr>
        <p:sp>
          <p:nvSpPr>
            <p:cNvPr id="26" name="Rectangle 64"/>
            <p:cNvSpPr>
              <a:spLocks noChangeArrowheads="1"/>
            </p:cNvSpPr>
            <p:nvPr/>
          </p:nvSpPr>
          <p:spPr bwMode="auto">
            <a:xfrm>
              <a:off x="2411760" y="6388753"/>
              <a:ext cx="8208912" cy="5232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a</a:t>
              </a:r>
              <a:r>
                <a:rPr lang="en-US" altLang="ja-JP" sz="2800" baseline="-250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max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          </a:t>
              </a:r>
              <a:r>
                <a:rPr lang="en-US" altLang="ja-JP" sz="2800" dirty="0" smtClean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 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warm H2O   , T (cold H2O)     </a:t>
              </a:r>
              <a:r>
                <a:rPr lang="en-US" altLang="ja-JP" sz="2800" dirty="0" smtClean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H2O line</a:t>
              </a:r>
              <a:endParaRPr lang="en-US" altLang="ja-JP" sz="2800" baseline="-25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3601051" y="6711276"/>
              <a:ext cx="257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3202356" y="6535561"/>
              <a:ext cx="346151" cy="3354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5689745" y="6532196"/>
              <a:ext cx="284790" cy="353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8533096" y="6711276"/>
              <a:ext cx="257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8247650" y="6525344"/>
              <a:ext cx="284790" cy="353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10119858" y="6453336"/>
              <a:ext cx="284790" cy="3531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83568" y="3649807"/>
            <a:ext cx="4781691" cy="1659582"/>
            <a:chOff x="536130" y="905322"/>
            <a:chExt cx="4781691" cy="1659582"/>
          </a:xfrm>
        </p:grpSpPr>
        <p:sp>
          <p:nvSpPr>
            <p:cNvPr id="53" name="円/楕円 52"/>
            <p:cNvSpPr/>
            <p:nvPr/>
          </p:nvSpPr>
          <p:spPr>
            <a:xfrm>
              <a:off x="536130" y="905322"/>
              <a:ext cx="1152128" cy="15875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640586" y="977330"/>
              <a:ext cx="677235" cy="15875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339752" y="5301208"/>
            <a:ext cx="6480720" cy="1204990"/>
            <a:chOff x="1832274" y="2463735"/>
            <a:chExt cx="6480720" cy="1204990"/>
          </a:xfrm>
        </p:grpSpPr>
        <p:sp>
          <p:nvSpPr>
            <p:cNvPr id="57" name="円/楕円 56"/>
            <p:cNvSpPr/>
            <p:nvPr/>
          </p:nvSpPr>
          <p:spPr>
            <a:xfrm>
              <a:off x="1832274" y="2463735"/>
              <a:ext cx="2088232" cy="11329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5749869" y="2535743"/>
              <a:ext cx="2563125" cy="11329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57119" y="4716433"/>
            <a:ext cx="81439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217988" eaLnBrk="0" hangingPunct="0"/>
            <a:r>
              <a:rPr lang="en-US" altLang="ja-JP" sz="3200" dirty="0" smtClean="0">
                <a:latin typeface="Tahoma" pitchFamily="34" charset="0"/>
                <a:ea typeface="HG丸ｺﾞｼｯｸM-PRO" pitchFamily="50" charset="-128"/>
              </a:rPr>
              <a:t>Small grains can survive in the disk surface?</a:t>
            </a:r>
          </a:p>
        </p:txBody>
      </p:sp>
    </p:spTree>
    <p:extLst>
      <p:ext uri="{BB962C8B-B14F-4D97-AF65-F5344CB8AC3E}">
        <p14:creationId xmlns:p14="http://schemas.microsoft.com/office/powerpoint/2010/main" val="71553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rcRect r="50637" b="11913"/>
          <a:stretch>
            <a:fillRect/>
          </a:stretch>
        </p:blipFill>
        <p:spPr bwMode="auto">
          <a:xfrm>
            <a:off x="0" y="1498656"/>
            <a:ext cx="4429124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3"/>
          <a:srcRect b="9444"/>
          <a:stretch>
            <a:fillRect/>
          </a:stretch>
        </p:blipFill>
        <p:spPr bwMode="auto">
          <a:xfrm>
            <a:off x="4255768" y="1543739"/>
            <a:ext cx="4495801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89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H2O: </a:t>
            </a: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乱流拡散の影響</a:t>
            </a:r>
            <a:endParaRPr lang="en-US" altLang="ja-JP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9706" name="Rectangle 64"/>
          <p:cNvSpPr>
            <a:spLocks noChangeArrowheads="1"/>
          </p:cNvSpPr>
          <p:nvPr/>
        </p:nvSpPr>
        <p:spPr bwMode="auto">
          <a:xfrm>
            <a:off x="107504" y="4640206"/>
            <a:ext cx="8501090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Turbulent mixing </a:t>
            </a:r>
            <a:r>
              <a:rPr lang="en-US" altLang="ja-JP" sz="3000" dirty="0" smtClean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enhances H</a:t>
            </a:r>
            <a:r>
              <a:rPr lang="en-US" altLang="ja-JP" sz="3000" baseline="-25000" dirty="0" smtClean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 smtClean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  <a:r>
              <a:rPr lang="en-US" altLang="ja-JP" sz="3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, OH, HCN, C</a:t>
            </a:r>
            <a:r>
              <a:rPr lang="en-US" altLang="ja-JP" sz="3000" baseline="-25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3000" baseline="-25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in surface layer of inner disk</a:t>
            </a:r>
          </a:p>
          <a:p>
            <a:pPr algn="ctr"/>
            <a:r>
              <a:rPr lang="ja-JP" altLang="en-US" sz="3000" dirty="0" smtClean="0">
                <a:latin typeface="Tahoma" pitchFamily="34" charset="0"/>
                <a:ea typeface="HG丸ｺﾞｼｯｸM-PRO" pitchFamily="50" charset="-128"/>
              </a:rPr>
              <a:t>→</a:t>
            </a:r>
            <a:r>
              <a:rPr lang="ja-JP" altLang="en-US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making hot/warm water lines stronger</a:t>
            </a:r>
            <a:endParaRPr lang="en-US" altLang="ja-JP" sz="3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9707" name="Rectangle 64"/>
          <p:cNvSpPr>
            <a:spLocks noChangeArrowheads="1"/>
          </p:cNvSpPr>
          <p:nvPr/>
        </p:nvSpPr>
        <p:spPr bwMode="auto">
          <a:xfrm>
            <a:off x="2928938" y="1855860"/>
            <a:ext cx="857250" cy="493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</a:p>
        </p:txBody>
      </p:sp>
      <p:sp>
        <p:nvSpPr>
          <p:cNvPr id="29708" name="Rectangle 50"/>
          <p:cNvSpPr>
            <a:spLocks noChangeArrowheads="1"/>
          </p:cNvSpPr>
          <p:nvPr/>
        </p:nvSpPr>
        <p:spPr bwMode="auto">
          <a:xfrm rot="-5400000">
            <a:off x="6729406" y="2995242"/>
            <a:ext cx="442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000" dirty="0" err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Heinzeller</a:t>
            </a:r>
            <a:r>
              <a:rPr lang="en-US" altLang="ja-JP" sz="2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, HN, Walsh, Millar 2011)</a:t>
            </a:r>
          </a:p>
        </p:txBody>
      </p:sp>
      <p:sp>
        <p:nvSpPr>
          <p:cNvPr id="29709" name="Rectangle 64"/>
          <p:cNvSpPr>
            <a:spLocks noChangeArrowheads="1"/>
          </p:cNvSpPr>
          <p:nvPr/>
        </p:nvSpPr>
        <p:spPr bwMode="auto">
          <a:xfrm>
            <a:off x="7286306" y="1988239"/>
            <a:ext cx="857250" cy="493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60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</a:p>
        </p:txBody>
      </p:sp>
      <p:sp>
        <p:nvSpPr>
          <p:cNvPr id="29711" name="Rectangle 64"/>
          <p:cNvSpPr>
            <a:spLocks noChangeArrowheads="1"/>
          </p:cNvSpPr>
          <p:nvPr/>
        </p:nvSpPr>
        <p:spPr bwMode="auto">
          <a:xfrm>
            <a:off x="458788" y="1160535"/>
            <a:ext cx="3571875" cy="554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0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No gas motion</a:t>
            </a:r>
          </a:p>
        </p:txBody>
      </p:sp>
      <p:sp>
        <p:nvSpPr>
          <p:cNvPr id="29713" name="Rectangle 64"/>
          <p:cNvSpPr>
            <a:spLocks noChangeArrowheads="1"/>
          </p:cNvSpPr>
          <p:nvPr/>
        </p:nvSpPr>
        <p:spPr bwMode="auto">
          <a:xfrm>
            <a:off x="4785994" y="1202426"/>
            <a:ext cx="3571875" cy="554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000" b="1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Turbulent mixing</a:t>
            </a:r>
          </a:p>
        </p:txBody>
      </p:sp>
      <p:grpSp>
        <p:nvGrpSpPr>
          <p:cNvPr id="2" name="グループ化 23"/>
          <p:cNvGrpSpPr>
            <a:grpSpLocks/>
          </p:cNvGrpSpPr>
          <p:nvPr/>
        </p:nvGrpSpPr>
        <p:grpSpPr bwMode="auto">
          <a:xfrm>
            <a:off x="5357494" y="3328089"/>
            <a:ext cx="177800" cy="374650"/>
            <a:chOff x="1857356" y="2357430"/>
            <a:chExt cx="71438" cy="214314"/>
          </a:xfrm>
        </p:grpSpPr>
        <p:sp>
          <p:nvSpPr>
            <p:cNvPr id="25" name="円/楕円 24"/>
            <p:cNvSpPr/>
            <p:nvPr/>
          </p:nvSpPr>
          <p:spPr>
            <a:xfrm>
              <a:off x="1857356" y="2357430"/>
              <a:ext cx="71438" cy="21431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rot="10800000" flipH="1" flipV="1">
              <a:off x="1857356" y="2382857"/>
              <a:ext cx="0" cy="17889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7" name="Rectangle 64"/>
          <p:cNvSpPr>
            <a:spLocks noChangeArrowheads="1"/>
          </p:cNvSpPr>
          <p:nvPr/>
        </p:nvSpPr>
        <p:spPr bwMode="auto">
          <a:xfrm rot="-5400000">
            <a:off x="-1242229" y="2538317"/>
            <a:ext cx="2857523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Height / Radius</a:t>
            </a:r>
          </a:p>
        </p:txBody>
      </p:sp>
      <p:sp>
        <p:nvSpPr>
          <p:cNvPr id="29718" name="Rectangle 64"/>
          <p:cNvSpPr>
            <a:spLocks noChangeArrowheads="1"/>
          </p:cNvSpPr>
          <p:nvPr/>
        </p:nvSpPr>
        <p:spPr bwMode="auto">
          <a:xfrm>
            <a:off x="928662" y="3856110"/>
            <a:ext cx="2627966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Disk radius </a:t>
            </a:r>
            <a:r>
              <a:rPr lang="en-US" altLang="ja-JP" sz="24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[AU]</a:t>
            </a:r>
          </a:p>
        </p:txBody>
      </p:sp>
      <p:grpSp>
        <p:nvGrpSpPr>
          <p:cNvPr id="3" name="グループ化 30"/>
          <p:cNvGrpSpPr>
            <a:grpSpLocks/>
          </p:cNvGrpSpPr>
          <p:nvPr/>
        </p:nvGrpSpPr>
        <p:grpSpPr bwMode="auto">
          <a:xfrm>
            <a:off x="5071744" y="3345551"/>
            <a:ext cx="177800" cy="374650"/>
            <a:chOff x="1857356" y="2357430"/>
            <a:chExt cx="71438" cy="214314"/>
          </a:xfrm>
        </p:grpSpPr>
        <p:sp>
          <p:nvSpPr>
            <p:cNvPr id="32" name="円/楕円 31"/>
            <p:cNvSpPr/>
            <p:nvPr/>
          </p:nvSpPr>
          <p:spPr>
            <a:xfrm>
              <a:off x="1857356" y="2357430"/>
              <a:ext cx="71438" cy="21431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rot="10800000" flipH="1" flipV="1">
              <a:off x="1857356" y="2382857"/>
              <a:ext cx="0" cy="17889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23" name="Rectangle 10"/>
          <p:cNvSpPr>
            <a:spLocks noChangeArrowheads="1"/>
          </p:cNvSpPr>
          <p:nvPr/>
        </p:nvSpPr>
        <p:spPr bwMode="auto">
          <a:xfrm>
            <a:off x="5714681" y="3345551"/>
            <a:ext cx="1227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mixing</a:t>
            </a:r>
          </a:p>
        </p:txBody>
      </p:sp>
      <p:grpSp>
        <p:nvGrpSpPr>
          <p:cNvPr id="4" name="グループ化 45"/>
          <p:cNvGrpSpPr>
            <a:grpSpLocks/>
          </p:cNvGrpSpPr>
          <p:nvPr/>
        </p:nvGrpSpPr>
        <p:grpSpPr bwMode="auto">
          <a:xfrm>
            <a:off x="4971096" y="2983614"/>
            <a:ext cx="3071813" cy="292100"/>
            <a:chOff x="669378" y="5276240"/>
            <a:chExt cx="3071834" cy="292388"/>
          </a:xfrm>
        </p:grpSpPr>
        <p:sp>
          <p:nvSpPr>
            <p:cNvPr id="29726" name="Rectangle 4"/>
            <p:cNvSpPr>
              <a:spLocks noChangeArrowheads="1"/>
            </p:cNvSpPr>
            <p:nvPr/>
          </p:nvSpPr>
          <p:spPr bwMode="auto">
            <a:xfrm>
              <a:off x="669378" y="5276240"/>
              <a:ext cx="307183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26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OH + H</a:t>
              </a:r>
              <a:r>
                <a:rPr lang="en-US" altLang="ja-JP" sz="2600" baseline="-25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6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    H</a:t>
              </a:r>
              <a:r>
                <a:rPr lang="en-US" altLang="ja-JP" sz="2600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 </a:t>
              </a:r>
              <a:r>
                <a:rPr lang="en-US" altLang="ja-JP" sz="26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 H</a:t>
              </a:r>
              <a:r>
                <a:rPr lang="en-US" altLang="ja-JP" sz="2600" baseline="-25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6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O</a:t>
              </a: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2071151" y="5373173"/>
              <a:ext cx="285752" cy="1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64"/>
          <p:cNvSpPr>
            <a:spLocks noChangeArrowheads="1"/>
          </p:cNvSpPr>
          <p:nvPr/>
        </p:nvSpPr>
        <p:spPr bwMode="auto">
          <a:xfrm rot="-5400000">
            <a:off x="3044051" y="2552834"/>
            <a:ext cx="2857523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Height / Radius</a:t>
            </a: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5444496" y="3856113"/>
            <a:ext cx="2627966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Disk radius </a:t>
            </a:r>
            <a:r>
              <a:rPr lang="en-US" altLang="ja-JP" sz="24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[AU]</a:t>
            </a: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1067870" y="6270407"/>
            <a:ext cx="4728266" cy="5539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000" b="1" dirty="0" smtClean="0">
                <a:solidFill>
                  <a:srgbClr val="008000"/>
                </a:solidFill>
                <a:latin typeface="Tahoma" pitchFamily="34" charset="0"/>
                <a:ea typeface="HG丸ｺﾞｼｯｸM-PRO" pitchFamily="50" charset="-128"/>
              </a:rPr>
              <a:t>＊円盤風でも同様の効果</a:t>
            </a:r>
            <a:endParaRPr lang="en-US" altLang="ja-JP" sz="3000" b="1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5593738" y="6347351"/>
            <a:ext cx="2146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(Ishimoto et al.)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35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72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§1 Introduction</a:t>
            </a:r>
            <a:endParaRPr lang="en-US" altLang="ja-JP" sz="60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958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原始惑星円盤ガスの電離度と</a:t>
            </a:r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MRI</a:t>
            </a:r>
          </a:p>
        </p:txBody>
      </p:sp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-69727" y="980728"/>
            <a:ext cx="48577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3000" dirty="0">
                <a:latin typeface="Tahoma" pitchFamily="34" charset="0"/>
                <a:ea typeface="HG丸ｺﾞｼｯｸM-PRO" pitchFamily="50" charset="-128"/>
              </a:rPr>
              <a:t>・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磁気回転不安定性による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角運動量輸送 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&amp;</a:t>
            </a:r>
            <a:r>
              <a:rPr lang="en-US" altLang="ja-JP" sz="3000" b="1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中心星への質量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降着，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乱流拡散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31432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000" dirty="0">
                <a:latin typeface="Tahoma" pitchFamily="34" charset="0"/>
                <a:ea typeface="HG丸ｺﾞｼｯｸM-PRO" pitchFamily="50" charset="-128"/>
              </a:rPr>
              <a:t>・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原始惑星系円盤：低電離度</a:t>
            </a:r>
            <a:r>
              <a:rPr lang="en-US" altLang="ja-JP" sz="3000" b="1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中性粒子 </a:t>
            </a:r>
            <a:r>
              <a:rPr lang="en-US" altLang="ja-JP" sz="3000" b="1" dirty="0">
                <a:latin typeface="+mn-ea"/>
                <a:ea typeface="+mn-ea"/>
              </a:rPr>
              <a:t>&gt;&gt; </a:t>
            </a:r>
            <a:r>
              <a:rPr lang="ja-JP" altLang="en-US" sz="3000" b="1" dirty="0">
                <a:latin typeface="HG丸ｺﾞｼｯｸM-PRO" pitchFamily="50" charset="-128"/>
                <a:ea typeface="HG丸ｺﾞｼｯｸM-PRO" pitchFamily="50" charset="-128"/>
              </a:rPr>
              <a:t>イオン</a:t>
            </a:r>
            <a:r>
              <a:rPr lang="en-US" altLang="ja-JP" sz="30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>
              <a:defRPr/>
            </a:pP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　　→</a:t>
            </a:r>
            <a:r>
              <a:rPr lang="en-US" altLang="ja-JP" sz="3000" b="1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磁気回転不安定性が安定化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969258" y="836712"/>
            <a:ext cx="3275150" cy="2225082"/>
            <a:chOff x="5868144" y="960684"/>
            <a:chExt cx="3275150" cy="2225082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5868144" y="960684"/>
              <a:ext cx="3275150" cy="2225082"/>
              <a:chOff x="-236420" y="2403812"/>
              <a:chExt cx="7879393" cy="5954376"/>
            </a:xfrm>
          </p:grpSpPr>
          <p:sp>
            <p:nvSpPr>
              <p:cNvPr id="25" name="Arc 28"/>
              <p:cNvSpPr>
                <a:spLocks/>
              </p:cNvSpPr>
              <p:nvPr/>
            </p:nvSpPr>
            <p:spPr bwMode="auto">
              <a:xfrm rot="580138">
                <a:off x="862008" y="6300802"/>
                <a:ext cx="6764314" cy="2057386"/>
              </a:xfrm>
              <a:custGeom>
                <a:avLst/>
                <a:gdLst>
                  <a:gd name="T0" fmla="*/ 0 w 20116"/>
                  <a:gd name="T1" fmla="*/ 0 h 21600"/>
                  <a:gd name="T2" fmla="*/ 6764338 w 20116"/>
                  <a:gd name="T3" fmla="*/ 1307878 h 21600"/>
                  <a:gd name="T4" fmla="*/ 0 w 20116"/>
                  <a:gd name="T5" fmla="*/ 2057400 h 21600"/>
                  <a:gd name="T6" fmla="*/ 0 60000 65536"/>
                  <a:gd name="T7" fmla="*/ 0 60000 65536"/>
                  <a:gd name="T8" fmla="*/ 0 60000 65536"/>
                  <a:gd name="T9" fmla="*/ 0 w 20116"/>
                  <a:gd name="T10" fmla="*/ 0 h 21600"/>
                  <a:gd name="T11" fmla="*/ 20116 w 201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16" h="21600" fill="none" extrusionOk="0">
                    <a:moveTo>
                      <a:pt x="-1" y="0"/>
                    </a:moveTo>
                    <a:cubicBezTo>
                      <a:pt x="8892" y="0"/>
                      <a:pt x="16876" y="5449"/>
                      <a:pt x="20115" y="13731"/>
                    </a:cubicBezTo>
                  </a:path>
                  <a:path w="20116" h="21600" stroke="0" extrusionOk="0">
                    <a:moveTo>
                      <a:pt x="-1" y="0"/>
                    </a:moveTo>
                    <a:cubicBezTo>
                      <a:pt x="8892" y="0"/>
                      <a:pt x="16876" y="5449"/>
                      <a:pt x="20115" y="137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-236420" y="6143624"/>
                <a:ext cx="1951743" cy="123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Star</a:t>
                </a: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338348" y="2403812"/>
                <a:ext cx="2084638" cy="123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Disk</a:t>
                </a: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3812" y="4769793"/>
                <a:ext cx="1125669" cy="157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ja-JP" sz="3200" b="1" dirty="0">
                    <a:solidFill>
                      <a:srgbClr val="FF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★</a:t>
                </a:r>
              </a:p>
            </p:txBody>
          </p:sp>
          <p:sp>
            <p:nvSpPr>
              <p:cNvPr id="29" name="Arc 26"/>
              <p:cNvSpPr>
                <a:spLocks/>
              </p:cNvSpPr>
              <p:nvPr/>
            </p:nvSpPr>
            <p:spPr bwMode="auto">
              <a:xfrm rot="21159029" flipV="1">
                <a:off x="793248" y="2476223"/>
                <a:ext cx="6849725" cy="2786064"/>
              </a:xfrm>
              <a:custGeom>
                <a:avLst/>
                <a:gdLst>
                  <a:gd name="T0" fmla="*/ 96386 w 20222"/>
                  <a:gd name="T1" fmla="*/ 0 h 21598"/>
                  <a:gd name="T2" fmla="*/ 7113588 w 20222"/>
                  <a:gd name="T3" fmla="*/ 1806594 h 21598"/>
                  <a:gd name="T4" fmla="*/ 0 w 20222"/>
                  <a:gd name="T5" fmla="*/ 2786063 h 21598"/>
                  <a:gd name="T6" fmla="*/ 0 60000 65536"/>
                  <a:gd name="T7" fmla="*/ 0 60000 65536"/>
                  <a:gd name="T8" fmla="*/ 0 60000 65536"/>
                  <a:gd name="T9" fmla="*/ 0 w 20222"/>
                  <a:gd name="T10" fmla="*/ 0 h 21598"/>
                  <a:gd name="T11" fmla="*/ 20222 w 20222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22" h="21598" fill="none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</a:path>
                  <a:path w="20222" h="21598" stroke="0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  <a:lnTo>
                      <a:pt x="0" y="21598"/>
                    </a:lnTo>
                    <a:close/>
                  </a:path>
                </a:pathLst>
              </a:cu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ja-JP" altLang="ja-JP"/>
              </a:p>
            </p:txBody>
          </p:sp>
        </p:grpSp>
        <p:cxnSp>
          <p:nvCxnSpPr>
            <p:cNvPr id="20" name="直線矢印コネクタ 19"/>
            <p:cNvCxnSpPr/>
            <p:nvPr/>
          </p:nvCxnSpPr>
          <p:spPr>
            <a:xfrm flipV="1">
              <a:off x="709228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745232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781236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8172400" y="1552868"/>
              <a:ext cx="12953" cy="1300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7161883" y="1089591"/>
              <a:ext cx="8665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Bz</a:t>
              </a:r>
              <a:endParaRPr lang="en-US" altLang="ja-JP" sz="2400" dirty="0"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3840"/>
            <a:ext cx="3454051" cy="10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10" y="4158913"/>
            <a:ext cx="32861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242059" y="6500983"/>
            <a:ext cx="6048672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(e.g., Sano &amp; Stone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2002, Kunz 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&amp; Balbus 2004)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474307" y="5445224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3653481" y="5589240"/>
            <a:ext cx="324035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密度　：高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⇔ 低 </a:t>
            </a:r>
            <a:endParaRPr lang="en-US" altLang="ja-JP" sz="2800" b="1" dirty="0" smtClean="0">
              <a:latin typeface="Tahoma" pitchFamily="34" charset="0"/>
              <a:ea typeface="HG丸ｺﾞｼｯｸM-PRO" pitchFamily="50" charset="-128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電離度：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低</a:t>
            </a:r>
            <a:r>
              <a:rPr lang="ja-JP" altLang="en-US" sz="28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⇔ 高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90560" y="2465069"/>
            <a:ext cx="6215063" cy="218521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400" b="1" dirty="0">
                <a:latin typeface="HG丸ｺﾞｼｯｸM-PRO" pitchFamily="50" charset="-128"/>
                <a:ea typeface="HG丸ｺﾞｼｯｸM-PRO" pitchFamily="50" charset="-128"/>
              </a:rPr>
              <a:t>円盤内</a:t>
            </a:r>
            <a:r>
              <a:rPr lang="ja-JP" altLang="en-US" sz="3400" b="1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en-US" sz="3400" b="1" dirty="0">
                <a:latin typeface="HG丸ｺﾞｼｯｸM-PRO" pitchFamily="50" charset="-128"/>
                <a:ea typeface="HG丸ｺﾞｼｯｸM-PRO" pitchFamily="50" charset="-128"/>
              </a:rPr>
              <a:t>化学反応</a:t>
            </a:r>
            <a:r>
              <a:rPr lang="ja-JP" altLang="en-US" sz="3400" b="1" dirty="0" smtClean="0">
                <a:latin typeface="HG丸ｺﾞｼｯｸM-PRO" pitchFamily="50" charset="-128"/>
                <a:ea typeface="HG丸ｺﾞｼｯｸM-PRO" pitchFamily="50" charset="-128"/>
              </a:rPr>
              <a:t>計算</a:t>
            </a:r>
            <a:endParaRPr lang="en-US" altLang="ja-JP" sz="3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3400" b="1" dirty="0" smtClean="0">
                <a:latin typeface="HG丸ｺﾞｼｯｸM-PRO" pitchFamily="50" charset="-128"/>
                <a:ea typeface="HG丸ｺﾞｼｯｸM-PRO" pitchFamily="50" charset="-128"/>
              </a:rPr>
              <a:t>→ 電離度</a:t>
            </a:r>
            <a:endParaRPr lang="en-US" altLang="ja-JP" sz="3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3400" b="1" dirty="0">
                <a:latin typeface="HG丸ｺﾞｼｯｸM-PRO" pitchFamily="50" charset="-128"/>
                <a:ea typeface="HG丸ｺﾞｼｯｸM-PRO" pitchFamily="50" charset="-128"/>
              </a:rPr>
              <a:t>→ 磁気回転不安定</a:t>
            </a:r>
            <a:r>
              <a:rPr lang="en-US" altLang="ja-JP" sz="34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3400" b="1" dirty="0">
                <a:latin typeface="HG丸ｺﾞｼｯｸM-PRO" pitchFamily="50" charset="-128"/>
                <a:ea typeface="HG丸ｺﾞｼｯｸM-PRO" pitchFamily="50" charset="-128"/>
              </a:rPr>
              <a:t>安定領域</a:t>
            </a:r>
            <a:endParaRPr lang="en-US" altLang="ja-JP" sz="3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3400" b="1" dirty="0">
                <a:latin typeface="HG丸ｺﾞｼｯｸM-PRO" pitchFamily="50" charset="-128"/>
                <a:ea typeface="HG丸ｺﾞｼｯｸM-PRO" pitchFamily="50" charset="-128"/>
              </a:rPr>
              <a:t>　 電離度が検証できる分子種</a:t>
            </a:r>
            <a:endParaRPr lang="en-US" altLang="ja-JP" sz="3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64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-121048" y="430952"/>
            <a:ext cx="4915806" cy="2714644"/>
            <a:chOff x="-58054" y="785794"/>
            <a:chExt cx="4915806" cy="271464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 l="4411" b="8079"/>
            <a:stretch>
              <a:fillRect/>
            </a:stretch>
          </p:blipFill>
          <p:spPr bwMode="auto">
            <a:xfrm>
              <a:off x="214282" y="785794"/>
              <a:ext cx="4643470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 rot="16200000">
              <a:off x="-342677" y="1713359"/>
              <a:ext cx="1000134" cy="430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Z/R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2500298" y="928670"/>
              <a:ext cx="1643062" cy="7694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Ionization degree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1945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10067"/>
          </a:xfrm>
        </p:spPr>
        <p:txBody>
          <a:bodyPr lIns="90000" tIns="46800" rIns="90000" bIns="46800">
            <a:spAutoFit/>
          </a:bodyPr>
          <a:lstStyle/>
          <a:p>
            <a:r>
              <a:rPr lang="ja-JP" altLang="en-US" sz="40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原始惑星円盤ガスの電離度と</a:t>
            </a:r>
            <a:r>
              <a:rPr lang="en-US" altLang="ja-JP" sz="40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MRI</a:t>
            </a:r>
            <a:endParaRPr lang="en-US" altLang="ja-JP" sz="38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19460" name="グループ化 23"/>
          <p:cNvGrpSpPr>
            <a:grpSpLocks/>
          </p:cNvGrpSpPr>
          <p:nvPr/>
        </p:nvGrpSpPr>
        <p:grpSpPr bwMode="auto">
          <a:xfrm>
            <a:off x="-104775" y="3228216"/>
            <a:ext cx="9034463" cy="3043237"/>
            <a:chOff x="-104775" y="3101972"/>
            <a:chExt cx="9034493" cy="3043256"/>
          </a:xfrm>
        </p:grpSpPr>
        <p:pic>
          <p:nvPicPr>
            <p:cNvPr id="194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5840" b="4082"/>
            <a:stretch>
              <a:fillRect/>
            </a:stretch>
          </p:blipFill>
          <p:spPr bwMode="auto">
            <a:xfrm>
              <a:off x="131763" y="3101972"/>
              <a:ext cx="4795837" cy="278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Rectangle 64"/>
            <p:cNvSpPr>
              <a:spLocks noChangeArrowheads="1"/>
            </p:cNvSpPr>
            <p:nvPr/>
          </p:nvSpPr>
          <p:spPr bwMode="auto">
            <a:xfrm>
              <a:off x="428625" y="4244972"/>
              <a:ext cx="228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MR unstable</a:t>
              </a:r>
            </a:p>
          </p:txBody>
        </p:sp>
        <p:sp>
          <p:nvSpPr>
            <p:cNvPr id="19470" name="Rectangle 64"/>
            <p:cNvSpPr>
              <a:spLocks noChangeArrowheads="1"/>
            </p:cNvSpPr>
            <p:nvPr/>
          </p:nvSpPr>
          <p:spPr bwMode="auto">
            <a:xfrm>
              <a:off x="1043612" y="5102968"/>
              <a:ext cx="1926600" cy="55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000" dirty="0">
                  <a:solidFill>
                    <a:schemeClr val="bg1"/>
                  </a:solidFill>
                  <a:ea typeface="HG丸ｺﾞｼｯｸM-PRO" pitchFamily="50" charset="-128"/>
                </a:rPr>
                <a:t>MR-stable</a:t>
              </a:r>
            </a:p>
          </p:txBody>
        </p:sp>
        <p:sp>
          <p:nvSpPr>
            <p:cNvPr id="19471" name="Rectangle 64"/>
            <p:cNvSpPr>
              <a:spLocks noChangeArrowheads="1"/>
            </p:cNvSpPr>
            <p:nvPr/>
          </p:nvSpPr>
          <p:spPr bwMode="auto">
            <a:xfrm>
              <a:off x="428625" y="3230560"/>
              <a:ext cx="371475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Re</a:t>
              </a:r>
              <a:r>
                <a:rPr lang="en-US" altLang="ja-JP" sz="2600" baseline="-250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M</a:t>
              </a:r>
              <a:r>
                <a:rPr lang="en-US" altLang="ja-JP" sz="26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 (Ohmic dissipation)</a:t>
              </a:r>
              <a:endParaRPr lang="en-US" altLang="ja-JP" sz="2600" baseline="-2500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19472" name="Rectangle 64"/>
            <p:cNvSpPr>
              <a:spLocks noChangeArrowheads="1"/>
            </p:cNvSpPr>
            <p:nvPr/>
          </p:nvSpPr>
          <p:spPr bwMode="auto">
            <a:xfrm>
              <a:off x="1552575" y="5689597"/>
              <a:ext cx="16430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200" dirty="0">
                  <a:latin typeface="Tahoma" pitchFamily="34" charset="0"/>
                  <a:ea typeface="HG丸ｺﾞｼｯｸM-PRO" pitchFamily="50" charset="-128"/>
                </a:rPr>
                <a:t>R [AU]</a:t>
              </a:r>
            </a:p>
          </p:txBody>
        </p:sp>
        <p:sp>
          <p:nvSpPr>
            <p:cNvPr id="19473" name="Rectangle 64"/>
            <p:cNvSpPr>
              <a:spLocks noChangeArrowheads="1"/>
            </p:cNvSpPr>
            <p:nvPr/>
          </p:nvSpPr>
          <p:spPr bwMode="auto">
            <a:xfrm rot="-5400000">
              <a:off x="-373856" y="4125116"/>
              <a:ext cx="1000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Z/R</a:t>
              </a:r>
            </a:p>
          </p:txBody>
        </p:sp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5405" b="5405"/>
            <a:stretch>
              <a:fillRect/>
            </a:stretch>
          </p:blipFill>
          <p:spPr bwMode="auto">
            <a:xfrm>
              <a:off x="4214813" y="3149049"/>
              <a:ext cx="4714905" cy="263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Rectangle 64"/>
            <p:cNvSpPr>
              <a:spLocks noChangeArrowheads="1"/>
            </p:cNvSpPr>
            <p:nvPr/>
          </p:nvSpPr>
          <p:spPr bwMode="auto">
            <a:xfrm>
              <a:off x="5675631" y="5030960"/>
              <a:ext cx="2640813" cy="55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000" dirty="0">
                  <a:solidFill>
                    <a:schemeClr val="bg1"/>
                  </a:solidFill>
                  <a:ea typeface="HG丸ｺﾞｼｯｸM-PRO" pitchFamily="50" charset="-128"/>
                </a:rPr>
                <a:t>MRI -regulated</a:t>
              </a:r>
            </a:p>
          </p:txBody>
        </p:sp>
        <p:sp>
          <p:nvSpPr>
            <p:cNvPr id="19476" name="Rectangle 64"/>
            <p:cNvSpPr>
              <a:spLocks noChangeArrowheads="1"/>
            </p:cNvSpPr>
            <p:nvPr/>
          </p:nvSpPr>
          <p:spPr bwMode="auto">
            <a:xfrm>
              <a:off x="2143125" y="4673597"/>
              <a:ext cx="1571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Re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M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=100</a:t>
              </a:r>
              <a:endParaRPr lang="en-US" altLang="ja-JP" sz="2400" baseline="-2500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19477" name="Rectangle 64"/>
            <p:cNvSpPr>
              <a:spLocks noChangeArrowheads="1"/>
            </p:cNvSpPr>
            <p:nvPr/>
          </p:nvSpPr>
          <p:spPr bwMode="auto">
            <a:xfrm>
              <a:off x="6643688" y="4459285"/>
              <a:ext cx="1387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Am=1</a:t>
              </a:r>
              <a:endParaRPr lang="en-US" altLang="ja-JP" sz="2600" baseline="-2500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19478" name="Rectangle 64"/>
            <p:cNvSpPr>
              <a:spLocks noChangeArrowheads="1"/>
            </p:cNvSpPr>
            <p:nvPr/>
          </p:nvSpPr>
          <p:spPr bwMode="auto">
            <a:xfrm>
              <a:off x="6843713" y="3727447"/>
              <a:ext cx="15716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Am=100</a:t>
              </a:r>
              <a:endParaRPr lang="en-US" altLang="ja-JP" sz="2600" baseline="-2500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19479" name="Rectangle 64"/>
            <p:cNvSpPr>
              <a:spLocks noChangeArrowheads="1"/>
            </p:cNvSpPr>
            <p:nvPr/>
          </p:nvSpPr>
          <p:spPr bwMode="auto">
            <a:xfrm>
              <a:off x="4429125" y="4244972"/>
              <a:ext cx="228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MR unstable</a:t>
              </a:r>
            </a:p>
          </p:txBody>
        </p:sp>
        <p:sp>
          <p:nvSpPr>
            <p:cNvPr id="19480" name="Rectangle 64"/>
            <p:cNvSpPr>
              <a:spLocks noChangeArrowheads="1"/>
            </p:cNvSpPr>
            <p:nvPr/>
          </p:nvSpPr>
          <p:spPr bwMode="auto">
            <a:xfrm>
              <a:off x="5715008" y="5715016"/>
              <a:ext cx="164306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200">
                  <a:latin typeface="Tahoma" pitchFamily="34" charset="0"/>
                  <a:ea typeface="HG丸ｺﾞｼｯｸM-PRO" pitchFamily="50" charset="-128"/>
                </a:rPr>
                <a:t>R [AU]</a:t>
              </a:r>
            </a:p>
          </p:txBody>
        </p:sp>
        <p:sp>
          <p:nvSpPr>
            <p:cNvPr id="19481" name="Rectangle 64"/>
            <p:cNvSpPr>
              <a:spLocks noChangeArrowheads="1"/>
            </p:cNvSpPr>
            <p:nvPr/>
          </p:nvSpPr>
          <p:spPr bwMode="auto">
            <a:xfrm>
              <a:off x="4429125" y="3148010"/>
              <a:ext cx="41433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Am (ambipolar diffusion)</a:t>
              </a:r>
              <a:endParaRPr lang="en-US" altLang="ja-JP" sz="2600" baseline="-2500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94" y="1138641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4"/>
          <p:cNvSpPr>
            <a:spLocks noChangeArrowheads="1"/>
          </p:cNvSpPr>
          <p:nvPr/>
        </p:nvSpPr>
        <p:spPr bwMode="auto">
          <a:xfrm>
            <a:off x="6286361" y="1141073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latin typeface="Symbol" pitchFamily="18" charset="2"/>
                <a:ea typeface="HG丸ｺﾞｼｯｸM-PRO" pitchFamily="50" charset="-128"/>
              </a:rPr>
              <a:t>h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=6.5e3</a:t>
            </a:r>
            <a:r>
              <a:rPr lang="en-US" altLang="ja-JP" sz="2400" baseline="300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x(e</a:t>
            </a:r>
            <a:r>
              <a:rPr lang="en-US" altLang="ja-JP" sz="2400" baseline="30000" dirty="0">
                <a:latin typeface="Tahoma" pitchFamily="34" charset="0"/>
                <a:ea typeface="HG丸ｺﾞｼｯｸM-PRO" pitchFamily="50" charset="-128"/>
              </a:rPr>
              <a:t>-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)</a:t>
            </a:r>
          </a:p>
        </p:txBody>
      </p:sp>
      <p:sp>
        <p:nvSpPr>
          <p:cNvPr id="19463" name="Rectangle 64"/>
          <p:cNvSpPr>
            <a:spLocks noChangeArrowheads="1"/>
          </p:cNvSpPr>
          <p:nvPr/>
        </p:nvSpPr>
        <p:spPr bwMode="auto">
          <a:xfrm>
            <a:off x="4890269" y="7161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800" dirty="0">
                <a:latin typeface="Tahoma" pitchFamily="34" charset="0"/>
                <a:ea typeface="HG丸ｺﾞｼｯｸM-PRO" pitchFamily="50" charset="-128"/>
              </a:rPr>
              <a:t>- Ohmic dissipation</a:t>
            </a:r>
          </a:p>
        </p:txBody>
      </p:sp>
      <p:sp>
        <p:nvSpPr>
          <p:cNvPr id="19464" name="Rectangle 64"/>
          <p:cNvSpPr>
            <a:spLocks noChangeArrowheads="1"/>
          </p:cNvSpPr>
          <p:nvPr/>
        </p:nvSpPr>
        <p:spPr bwMode="auto">
          <a:xfrm>
            <a:off x="4890269" y="1929135"/>
            <a:ext cx="350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800">
                <a:latin typeface="Tahoma" pitchFamily="34" charset="0"/>
                <a:ea typeface="HG丸ｺﾞｼｯｸM-PRO" pitchFamily="50" charset="-128"/>
              </a:rPr>
              <a:t>- Ambipolar diffusion</a:t>
            </a: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57" y="2429197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50"/>
          <p:cNvSpPr>
            <a:spLocks noChangeArrowheads="1"/>
          </p:cNvSpPr>
          <p:nvPr/>
        </p:nvSpPr>
        <p:spPr bwMode="auto">
          <a:xfrm rot="-5400000">
            <a:off x="6879431" y="3193257"/>
            <a:ext cx="407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(Walsh, HN, Millar, Aikawa 2012)</a:t>
            </a:r>
          </a:p>
        </p:txBody>
      </p:sp>
      <p:sp>
        <p:nvSpPr>
          <p:cNvPr id="19467" name="Rectangle 64"/>
          <p:cNvSpPr>
            <a:spLocks noChangeArrowheads="1"/>
          </p:cNvSpPr>
          <p:nvPr/>
        </p:nvSpPr>
        <p:spPr bwMode="auto">
          <a:xfrm>
            <a:off x="50466" y="6003285"/>
            <a:ext cx="92020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MRI is stabilized near midplane by Ohmic diss. </a:t>
            </a:r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(&lt;20AU) </a:t>
            </a:r>
          </a:p>
          <a:p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regulated by AD </a:t>
            </a:r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(&lt;200AU),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Surface layer is unstable</a:t>
            </a:r>
            <a:endParaRPr lang="en-US" altLang="ja-JP" sz="2800" dirty="0">
              <a:solidFill>
                <a:srgbClr val="00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979713" y="1159093"/>
            <a:ext cx="4320479" cy="3710067"/>
            <a:chOff x="4211961" y="-99392"/>
            <a:chExt cx="4320479" cy="371006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1" b="6383"/>
            <a:stretch>
              <a:fillRect/>
            </a:stretch>
          </p:blipFill>
          <p:spPr bwMode="auto">
            <a:xfrm>
              <a:off x="4687954" y="466375"/>
              <a:ext cx="3844486" cy="273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64"/>
            <p:cNvSpPr>
              <a:spLocks noChangeArrowheads="1"/>
            </p:cNvSpPr>
            <p:nvPr/>
          </p:nvSpPr>
          <p:spPr bwMode="auto">
            <a:xfrm>
              <a:off x="7538176" y="2446229"/>
              <a:ext cx="927979" cy="4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CC00CC"/>
                  </a:solidFill>
                  <a:latin typeface="Tahoma" pitchFamily="34" charset="0"/>
                  <a:ea typeface="HG丸ｺﾞｼｯｸM-PRO" pitchFamily="50" charset="-128"/>
                </a:rPr>
                <a:t>N</a:t>
              </a:r>
              <a:r>
                <a:rPr lang="en-US" altLang="ja-JP" sz="2400" baseline="-25000">
                  <a:solidFill>
                    <a:srgbClr val="CC00CC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400">
                  <a:solidFill>
                    <a:srgbClr val="CC00CC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400" baseline="30000">
                  <a:solidFill>
                    <a:srgbClr val="CC00CC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4683358" y="18658"/>
              <a:ext cx="1657106" cy="4546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R=15AU</a:t>
              </a:r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 rot="16200000">
              <a:off x="2603149" y="1509420"/>
              <a:ext cx="3710067" cy="492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Fractional abundances</a:t>
              </a:r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5947354" y="3175578"/>
              <a:ext cx="1524538" cy="397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200" dirty="0">
                  <a:latin typeface="Tahoma" pitchFamily="34" charset="0"/>
                  <a:ea typeface="HG丸ｺﾞｼｯｸM-PRO" pitchFamily="50" charset="-128"/>
                </a:rPr>
                <a:t>Z[AU]</a:t>
              </a:r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4932040" y="2215585"/>
              <a:ext cx="123336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HCO</a:t>
              </a:r>
              <a:r>
                <a:rPr lang="en-US" altLang="ja-JP" sz="2600" baseline="30000" dirty="0">
                  <a:latin typeface="Tahoma" pitchFamily="34" charset="0"/>
                  <a:ea typeface="HG丸ｺﾞｼｯｸM-PRO" pitchFamily="50" charset="-128"/>
                </a:rPr>
                <a:t>+</a:t>
              </a:r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6013639" y="994336"/>
              <a:ext cx="927979" cy="4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C</a:t>
              </a:r>
              <a:r>
                <a:rPr lang="en-US" altLang="ja-JP" sz="2400" baseline="3000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7206755" y="605698"/>
              <a:ext cx="1325685" cy="42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He</a:t>
              </a:r>
              <a:r>
                <a:rPr lang="en-US" altLang="ja-JP" sz="2400" baseline="3000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, </a:t>
              </a:r>
              <a:r>
                <a:rPr lang="en-US" altLang="ja-JP" sz="2400">
                  <a:solidFill>
                    <a:srgbClr val="33CC33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400" baseline="30000">
                  <a:solidFill>
                    <a:srgbClr val="33CC33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5417080" y="2578219"/>
              <a:ext cx="927979" cy="4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00B0F0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400" baseline="-25000">
                  <a:solidFill>
                    <a:srgbClr val="00B0F0"/>
                  </a:solidFill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400">
                  <a:solidFill>
                    <a:srgbClr val="00B0F0"/>
                  </a:solidFill>
                  <a:latin typeface="Tahoma" pitchFamily="34" charset="0"/>
                  <a:ea typeface="HG丸ｺﾞｼｯｸM-PRO" pitchFamily="50" charset="-128"/>
                </a:rPr>
                <a:t>O</a:t>
              </a:r>
              <a:r>
                <a:rPr lang="en-US" altLang="ja-JP" sz="2400" baseline="30000">
                  <a:solidFill>
                    <a:srgbClr val="00B0F0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994334" y="2224778"/>
              <a:ext cx="1060548" cy="461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60" y="1596142"/>
            <a:ext cx="1276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62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28" y="44624"/>
            <a:ext cx="1930209" cy="22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73" y="3815689"/>
            <a:ext cx="2976775" cy="2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9155" r="22386"/>
          <a:stretch/>
        </p:blipFill>
        <p:spPr bwMode="auto">
          <a:xfrm>
            <a:off x="6751493" y="3732648"/>
            <a:ext cx="2339752" cy="21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8990" y="-7938"/>
            <a:ext cx="7811790" cy="771526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Excursion	</a:t>
            </a:r>
            <a:r>
              <a:rPr lang="ja-JP" altLang="en-US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of Cosmic Rays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764704"/>
            <a:ext cx="6876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太陽圏のアナロジーで、若い中心星の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活動性による宇宙線の遮蔽を考える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805597" y="6500983"/>
            <a:ext cx="4302907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(Cleeves, Adams 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&amp;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Bergin 2013)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74653" y="1828017"/>
            <a:ext cx="4286614" cy="4064871"/>
            <a:chOff x="109772" y="2100433"/>
            <a:chExt cx="4491301" cy="420888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72" y="2100433"/>
              <a:ext cx="4491301" cy="420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04198" y="3212976"/>
              <a:ext cx="1406933" cy="31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ISM W98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68715" y="2947946"/>
              <a:ext cx="1406932" cy="31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ISM M02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45238" y="5085184"/>
              <a:ext cx="2575031" cy="32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TTS activity max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219357" y="4581128"/>
              <a:ext cx="2325465" cy="31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ja-JP" sz="2200" dirty="0" smtClean="0">
                  <a:latin typeface="Tahoma" pitchFamily="34" charset="0"/>
                  <a:ea typeface="HG丸ｺﾞｼｯｸM-PRO" pitchFamily="50" charset="-128"/>
                </a:rPr>
                <a:t>TTS activity min</a:t>
              </a:r>
              <a:endParaRPr lang="en-US" altLang="ja-JP" sz="22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>
              <a:off x="1907704" y="3369172"/>
              <a:ext cx="17571" cy="12119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846300" y="3573016"/>
              <a:ext cx="925500" cy="35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2600" b="1" dirty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遮蔽</a:t>
              </a:r>
              <a:endParaRPr lang="en-US" altLang="ja-JP" sz="26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7"/>
          <a:stretch/>
        </p:blipFill>
        <p:spPr bwMode="auto">
          <a:xfrm>
            <a:off x="4536173" y="1809654"/>
            <a:ext cx="2268075" cy="20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23582" b="19684"/>
          <a:stretch/>
        </p:blipFill>
        <p:spPr bwMode="auto">
          <a:xfrm>
            <a:off x="6768422" y="2185961"/>
            <a:ext cx="2240765" cy="16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436096" y="3502952"/>
            <a:ext cx="1342812" cy="30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ISM M02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353155" y="5172808"/>
            <a:ext cx="1342812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TTS max</a:t>
            </a:r>
            <a:endParaRPr lang="en-US" altLang="ja-JP" sz="22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943435" y="3548655"/>
            <a:ext cx="1955866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Lx=1e33</a:t>
            </a:r>
            <a:r>
              <a:rPr lang="en-US" altLang="ja-JP" sz="22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erg/s</a:t>
            </a:r>
            <a:endParaRPr lang="en-US" altLang="ja-JP" sz="22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48471"/>
            <a:ext cx="575801" cy="17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2648"/>
            <a:ext cx="575801" cy="17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76256" y="5157192"/>
            <a:ext cx="2151453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b="1" dirty="0" smtClean="0">
                <a:solidFill>
                  <a:schemeClr val="bg1"/>
                </a:solidFill>
                <a:latin typeface="Symbol" pitchFamily="18" charset="2"/>
                <a:ea typeface="HG丸ｺﾞｼｯｸM-PRO" pitchFamily="50" charset="-128"/>
              </a:rPr>
              <a:t>z</a:t>
            </a:r>
            <a:r>
              <a:rPr lang="en-US" altLang="ja-JP" sz="2200" b="1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RN</a:t>
            </a:r>
            <a:r>
              <a:rPr lang="en-US" altLang="ja-JP" sz="2200" b="1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=1e-19 s</a:t>
            </a:r>
            <a:r>
              <a:rPr lang="en-US" altLang="ja-JP" sz="2200" b="1" baseline="30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-1</a:t>
            </a:r>
            <a:endParaRPr lang="en-US" altLang="ja-JP" sz="2200" b="1" baseline="300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6512" y="5949280"/>
            <a:ext cx="89999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赤道面付近で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は放射性</a:t>
            </a:r>
            <a:r>
              <a:rPr lang="ja-JP" altLang="en-US" sz="3000" b="1" dirty="0">
                <a:latin typeface="Tahoma" pitchFamily="34" charset="0"/>
                <a:ea typeface="HG丸ｺﾞｼｯｸM-PRO" pitchFamily="50" charset="-128"/>
              </a:rPr>
              <a:t>元素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による電離が重要？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389111" y="2267536"/>
            <a:ext cx="1647385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b="1" dirty="0" smtClean="0">
                <a:latin typeface="Tahoma" pitchFamily="34" charset="0"/>
                <a:ea typeface="HG丸ｺﾞｼｯｸM-PRO" pitchFamily="50" charset="-128"/>
              </a:rPr>
              <a:t>Rm=3000</a:t>
            </a:r>
            <a:endParaRPr lang="en-US" altLang="ja-JP" sz="22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452320" y="3188615"/>
            <a:ext cx="1549006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b="1" dirty="0" smtClean="0">
                <a:latin typeface="Tahoma" pitchFamily="34" charset="0"/>
                <a:ea typeface="HG丸ｺﾞｼｯｸM-PRO" pitchFamily="50" charset="-128"/>
              </a:rPr>
              <a:t>Am=0.1</a:t>
            </a:r>
            <a:endParaRPr lang="en-US" altLang="ja-JP" sz="2200" b="1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65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2361"/>
            <a:ext cx="3735285" cy="28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86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原始惑星系円盤ガスの電離度の観測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-6032" y="4601880"/>
            <a:ext cx="8923283" cy="2268264"/>
            <a:chOff x="-543" y="1700808"/>
            <a:chExt cx="8923283" cy="226826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3" y="1700808"/>
              <a:ext cx="6660775" cy="226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707" y="1769410"/>
              <a:ext cx="2245033" cy="176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436096" y="6549109"/>
            <a:ext cx="3704493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(Oberg et al. 2010, 2011b)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-188867" y="692696"/>
            <a:ext cx="8202011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LkCa 15, OVRO, CO, 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13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CO, C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18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O,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13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CO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N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68344" y="853925"/>
            <a:ext cx="1605704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(Qi+ 2003)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3691" y="6475144"/>
            <a:ext cx="2048309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DM Tau, SMA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-252536" y="1124744"/>
            <a:ext cx="882047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LkCa 15, DM Tau, MWC480, PdBI, CO, 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13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CO,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N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987824" y="4362265"/>
            <a:ext cx="395822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400" b="1" dirty="0" smtClean="0">
                <a:latin typeface="Tahoma" pitchFamily="34" charset="0"/>
                <a:ea typeface="HG丸ｺﾞｼｯｸM-PRO" pitchFamily="50" charset="-128"/>
              </a:rPr>
              <a:t>物理モデル：ダスト連続光</a:t>
            </a:r>
            <a:endParaRPr lang="en-US" altLang="ja-JP" sz="24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63305" y="1617187"/>
            <a:ext cx="4032447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(Pietu+ 2007; Dutrey+ 2007)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592700" y="4340743"/>
            <a:ext cx="2587812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(Andrews+ 2011)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3693036" y="3455192"/>
            <a:ext cx="3960812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N</a:t>
            </a:r>
            <a:r>
              <a:rPr lang="en-US" altLang="ja-JP" sz="2600" baseline="-25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</a:t>
            </a:r>
            <a:r>
              <a:rPr lang="en-US" altLang="ja-JP" sz="26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CO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N</a:t>
            </a:r>
            <a:r>
              <a:rPr lang="en-US" altLang="ja-JP" sz="2600" baseline="-25000" dirty="0">
                <a:latin typeface="Tahoma" pitchFamily="34" charset="0"/>
                <a:ea typeface="HG丸ｺﾞｼｯｸM-PRO" pitchFamily="50" charset="-128"/>
              </a:rPr>
              <a:t>2</a:t>
            </a: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3579128" y="2060848"/>
            <a:ext cx="396081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CO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3707686" y="2522811"/>
            <a:ext cx="4737877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HD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220K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3722772" y="3000014"/>
            <a:ext cx="396081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CO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DCO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403664" y="2234365"/>
            <a:ext cx="0" cy="1799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346633" y="2054948"/>
            <a:ext cx="797367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2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高温</a:t>
            </a:r>
            <a:endParaRPr lang="en-US" altLang="ja-JP" sz="22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8381607" y="3791120"/>
            <a:ext cx="797367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2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低温</a:t>
            </a:r>
            <a:endParaRPr lang="en-US" altLang="ja-JP" sz="22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99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278"/>
            <a:ext cx="9144000" cy="740845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ja-JP" altLang="en-US" sz="42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若い星団内</a:t>
            </a:r>
            <a:r>
              <a:rPr lang="ja-JP" altLang="en-US" sz="42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の原始惑星系円盤の進化</a:t>
            </a:r>
            <a:endParaRPr lang="en-US" altLang="ja-JP" sz="42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8344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3" y="1459742"/>
            <a:ext cx="5486772" cy="42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0"/>
          <p:cNvSpPr>
            <a:spLocks noChangeArrowheads="1"/>
          </p:cNvSpPr>
          <p:nvPr/>
        </p:nvSpPr>
        <p:spPr bwMode="auto">
          <a:xfrm>
            <a:off x="107504" y="836712"/>
            <a:ext cx="5465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オリオン星雲 トラペジウム星団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-26713" y="5845650"/>
            <a:ext cx="8991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星の大部分は若い星団で形成される</a:t>
            </a:r>
            <a:r>
              <a:rPr lang="ja-JP" altLang="en-US" sz="3200" b="1" dirty="0" smtClean="0">
                <a:latin typeface="Tahoma" pitchFamily="34" charset="0"/>
                <a:ea typeface="HG丸ｺﾞｼｯｸM-PRO" pitchFamily="50" charset="-128"/>
              </a:rPr>
              <a:t>→</a:t>
            </a:r>
            <a:endParaRPr lang="en-US" altLang="ja-JP" sz="32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星団の環境効果、特に光蒸発の影響を調べる</a:t>
            </a:r>
            <a:endParaRPr lang="en-US" altLang="ja-JP" sz="3200" b="1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14130216">
            <a:off x="5685429" y="2024840"/>
            <a:ext cx="2697188" cy="4295876"/>
            <a:chOff x="5548313" y="174369"/>
            <a:chExt cx="3767137" cy="5161219"/>
          </a:xfrm>
        </p:grpSpPr>
        <p:pic>
          <p:nvPicPr>
            <p:cNvPr id="29" name="Picture 39" descr="C:\Documents and Settings\Hideko\Home\powerpoint\lecture\宇宙科学入門\proplyds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09" y="2492893"/>
              <a:ext cx="1548235" cy="283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AutoShape 17"/>
            <p:cNvCxnSpPr>
              <a:cxnSpLocks noChangeShapeType="1"/>
            </p:cNvCxnSpPr>
            <p:nvPr/>
          </p:nvCxnSpPr>
          <p:spPr bwMode="auto">
            <a:xfrm>
              <a:off x="9193213" y="5199063"/>
              <a:ext cx="122237" cy="136525"/>
            </a:xfrm>
            <a:prstGeom prst="curvedConnector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 rot="7469784">
              <a:off x="6890254" y="3931177"/>
              <a:ext cx="903633" cy="60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t" hangingPunct="0"/>
              <a:r>
                <a:rPr lang="ja-JP" altLang="en-US" sz="2200" b="1" dirty="0" smtClean="0">
                  <a:latin typeface="ＭＳ Ｐゴシック" charset="-128"/>
                </a:rPr>
                <a:t>円盤</a:t>
              </a:r>
              <a:endParaRPr lang="ja-JP" altLang="en-US" sz="2200" b="1" dirty="0">
                <a:latin typeface="ＭＳ Ｐゴシック" charset="-128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605588" y="3330575"/>
              <a:ext cx="53816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800" b="1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34" name="Arc 30"/>
            <p:cNvSpPr>
              <a:spLocks/>
            </p:cNvSpPr>
            <p:nvPr/>
          </p:nvSpPr>
          <p:spPr bwMode="auto">
            <a:xfrm rot="440971" flipH="1" flipV="1">
              <a:off x="6192838" y="3125788"/>
              <a:ext cx="582612" cy="414337"/>
            </a:xfrm>
            <a:custGeom>
              <a:avLst/>
              <a:gdLst>
                <a:gd name="T0" fmla="*/ 2147483647 w 16018"/>
                <a:gd name="T1" fmla="*/ 0 h 21598"/>
                <a:gd name="T2" fmla="*/ 2147483647 w 16018"/>
                <a:gd name="T3" fmla="*/ 2147483647 h 21598"/>
                <a:gd name="T4" fmla="*/ 0 w 16018"/>
                <a:gd name="T5" fmla="*/ 2147483647 h 21598"/>
                <a:gd name="T6" fmla="*/ 0 60000 65536"/>
                <a:gd name="T7" fmla="*/ 0 60000 65536"/>
                <a:gd name="T8" fmla="*/ 0 60000 65536"/>
                <a:gd name="T9" fmla="*/ 0 w 16018"/>
                <a:gd name="T10" fmla="*/ 0 h 21598"/>
                <a:gd name="T11" fmla="*/ 16018 w 16018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18" h="21598" fill="none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</a:path>
                <a:path w="16018" h="21598" stroke="0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Arc 36"/>
            <p:cNvSpPr>
              <a:spLocks/>
            </p:cNvSpPr>
            <p:nvPr/>
          </p:nvSpPr>
          <p:spPr bwMode="auto">
            <a:xfrm rot="21159029" flipH="1">
              <a:off x="6197600" y="3722688"/>
              <a:ext cx="581025" cy="412750"/>
            </a:xfrm>
            <a:custGeom>
              <a:avLst/>
              <a:gdLst>
                <a:gd name="T0" fmla="*/ 2147483647 w 16018"/>
                <a:gd name="T1" fmla="*/ 0 h 21598"/>
                <a:gd name="T2" fmla="*/ 2147483647 w 16018"/>
                <a:gd name="T3" fmla="*/ 2147483647 h 21598"/>
                <a:gd name="T4" fmla="*/ 0 w 16018"/>
                <a:gd name="T5" fmla="*/ 2147483647 h 21598"/>
                <a:gd name="T6" fmla="*/ 0 60000 65536"/>
                <a:gd name="T7" fmla="*/ 0 60000 65536"/>
                <a:gd name="T8" fmla="*/ 0 60000 65536"/>
                <a:gd name="T9" fmla="*/ 0 w 16018"/>
                <a:gd name="T10" fmla="*/ 0 h 21598"/>
                <a:gd name="T11" fmla="*/ 16018 w 16018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18" h="21598" fill="none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</a:path>
                <a:path w="16018" h="21598" stroke="0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Arc 37"/>
            <p:cNvSpPr>
              <a:spLocks/>
            </p:cNvSpPr>
            <p:nvPr/>
          </p:nvSpPr>
          <p:spPr bwMode="auto">
            <a:xfrm rot="21159029" flipV="1">
              <a:off x="6958013" y="3124200"/>
              <a:ext cx="581025" cy="412750"/>
            </a:xfrm>
            <a:custGeom>
              <a:avLst/>
              <a:gdLst>
                <a:gd name="T0" fmla="*/ 2147483647 w 16018"/>
                <a:gd name="T1" fmla="*/ 0 h 21598"/>
                <a:gd name="T2" fmla="*/ 2147483647 w 16018"/>
                <a:gd name="T3" fmla="*/ 2147483647 h 21598"/>
                <a:gd name="T4" fmla="*/ 0 w 16018"/>
                <a:gd name="T5" fmla="*/ 2147483647 h 21598"/>
                <a:gd name="T6" fmla="*/ 0 60000 65536"/>
                <a:gd name="T7" fmla="*/ 0 60000 65536"/>
                <a:gd name="T8" fmla="*/ 0 60000 65536"/>
                <a:gd name="T9" fmla="*/ 0 w 16018"/>
                <a:gd name="T10" fmla="*/ 0 h 21598"/>
                <a:gd name="T11" fmla="*/ 16018 w 16018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18" h="21598" fill="none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</a:path>
                <a:path w="16018" h="21598" stroke="0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Arc 38"/>
            <p:cNvSpPr>
              <a:spLocks/>
            </p:cNvSpPr>
            <p:nvPr/>
          </p:nvSpPr>
          <p:spPr bwMode="auto">
            <a:xfrm rot="440971">
              <a:off x="6961188" y="3719513"/>
              <a:ext cx="582612" cy="414337"/>
            </a:xfrm>
            <a:custGeom>
              <a:avLst/>
              <a:gdLst>
                <a:gd name="T0" fmla="*/ 2147483647 w 16018"/>
                <a:gd name="T1" fmla="*/ 0 h 21598"/>
                <a:gd name="T2" fmla="*/ 2147483647 w 16018"/>
                <a:gd name="T3" fmla="*/ 2147483647 h 21598"/>
                <a:gd name="T4" fmla="*/ 0 w 16018"/>
                <a:gd name="T5" fmla="*/ 2147483647 h 21598"/>
                <a:gd name="T6" fmla="*/ 0 60000 65536"/>
                <a:gd name="T7" fmla="*/ 0 60000 65536"/>
                <a:gd name="T8" fmla="*/ 0 60000 65536"/>
                <a:gd name="T9" fmla="*/ 0 w 16018"/>
                <a:gd name="T10" fmla="*/ 0 h 21598"/>
                <a:gd name="T11" fmla="*/ 16018 w 16018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18" h="21598" fill="none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</a:path>
                <a:path w="16018" h="21598" stroke="0" extrusionOk="0">
                  <a:moveTo>
                    <a:pt x="274" y="-1"/>
                  </a:moveTo>
                  <a:cubicBezTo>
                    <a:pt x="6282" y="75"/>
                    <a:pt x="11986" y="2651"/>
                    <a:pt x="16017" y="7107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6096000" y="1676400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6548438" y="1676400"/>
              <a:ext cx="4762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7524328" y="1676400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H="1">
              <a:off x="7092280" y="1676400"/>
              <a:ext cx="16669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Arc 47"/>
            <p:cNvSpPr>
              <a:spLocks/>
            </p:cNvSpPr>
            <p:nvPr/>
          </p:nvSpPr>
          <p:spPr bwMode="auto">
            <a:xfrm rot="20973960">
              <a:off x="5548313" y="3048000"/>
              <a:ext cx="914400" cy="639763"/>
            </a:xfrm>
            <a:custGeom>
              <a:avLst/>
              <a:gdLst>
                <a:gd name="T0" fmla="*/ 2147483647 w 21600"/>
                <a:gd name="T1" fmla="*/ 0 h 15127"/>
                <a:gd name="T2" fmla="*/ 2147483647 w 21600"/>
                <a:gd name="T3" fmla="*/ 2147483647 h 15127"/>
                <a:gd name="T4" fmla="*/ 0 w 21600"/>
                <a:gd name="T5" fmla="*/ 2147483647 h 151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127"/>
                <a:gd name="T11" fmla="*/ 21600 w 21600"/>
                <a:gd name="T12" fmla="*/ 15127 h 15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127" fill="none" extrusionOk="0">
                  <a:moveTo>
                    <a:pt x="15418" y="0"/>
                  </a:moveTo>
                  <a:cubicBezTo>
                    <a:pt x="19380" y="4038"/>
                    <a:pt x="21600" y="9469"/>
                    <a:pt x="21600" y="15127"/>
                  </a:cubicBezTo>
                </a:path>
                <a:path w="21600" h="15127" stroke="0" extrusionOk="0">
                  <a:moveTo>
                    <a:pt x="15418" y="0"/>
                  </a:moveTo>
                  <a:cubicBezTo>
                    <a:pt x="19380" y="4038"/>
                    <a:pt x="21600" y="9469"/>
                    <a:pt x="21600" y="15127"/>
                  </a:cubicBezTo>
                  <a:lnTo>
                    <a:pt x="0" y="1512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Arc 49"/>
            <p:cNvSpPr>
              <a:spLocks/>
            </p:cNvSpPr>
            <p:nvPr/>
          </p:nvSpPr>
          <p:spPr bwMode="auto">
            <a:xfrm rot="626040" flipH="1">
              <a:off x="7272338" y="3062288"/>
              <a:ext cx="914400" cy="639762"/>
            </a:xfrm>
            <a:custGeom>
              <a:avLst/>
              <a:gdLst>
                <a:gd name="T0" fmla="*/ 2147483647 w 21600"/>
                <a:gd name="T1" fmla="*/ 0 h 15127"/>
                <a:gd name="T2" fmla="*/ 2147483647 w 21600"/>
                <a:gd name="T3" fmla="*/ 2147483647 h 15127"/>
                <a:gd name="T4" fmla="*/ 0 w 21600"/>
                <a:gd name="T5" fmla="*/ 2147483647 h 151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127"/>
                <a:gd name="T11" fmla="*/ 21600 w 21600"/>
                <a:gd name="T12" fmla="*/ 15127 h 15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127" fill="none" extrusionOk="0">
                  <a:moveTo>
                    <a:pt x="15418" y="0"/>
                  </a:moveTo>
                  <a:cubicBezTo>
                    <a:pt x="19380" y="4038"/>
                    <a:pt x="21600" y="9469"/>
                    <a:pt x="21600" y="15127"/>
                  </a:cubicBezTo>
                </a:path>
                <a:path w="21600" h="15127" stroke="0" extrusionOk="0">
                  <a:moveTo>
                    <a:pt x="15418" y="0"/>
                  </a:moveTo>
                  <a:cubicBezTo>
                    <a:pt x="19380" y="4038"/>
                    <a:pt x="21600" y="9469"/>
                    <a:pt x="21600" y="15127"/>
                  </a:cubicBezTo>
                  <a:lnTo>
                    <a:pt x="0" y="1512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Arc 50"/>
            <p:cNvSpPr>
              <a:spLocks/>
            </p:cNvSpPr>
            <p:nvPr/>
          </p:nvSpPr>
          <p:spPr bwMode="auto">
            <a:xfrm>
              <a:off x="6324600" y="3124200"/>
              <a:ext cx="319088" cy="471488"/>
            </a:xfrm>
            <a:custGeom>
              <a:avLst/>
              <a:gdLst>
                <a:gd name="T0" fmla="*/ 2147483647 w 21600"/>
                <a:gd name="T1" fmla="*/ 0 h 16715"/>
                <a:gd name="T2" fmla="*/ 2147483647 w 21600"/>
                <a:gd name="T3" fmla="*/ 2147483647 h 16715"/>
                <a:gd name="T4" fmla="*/ 0 w 21600"/>
                <a:gd name="T5" fmla="*/ 2147483647 h 167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715"/>
                <a:gd name="T11" fmla="*/ 21600 w 21600"/>
                <a:gd name="T12" fmla="*/ 16715 h 16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715" fill="none" extrusionOk="0">
                  <a:moveTo>
                    <a:pt x="13680" y="0"/>
                  </a:moveTo>
                  <a:cubicBezTo>
                    <a:pt x="18693" y="4102"/>
                    <a:pt x="21600" y="10237"/>
                    <a:pt x="21600" y="16715"/>
                  </a:cubicBezTo>
                </a:path>
                <a:path w="21600" h="16715" stroke="0" extrusionOk="0">
                  <a:moveTo>
                    <a:pt x="13680" y="0"/>
                  </a:moveTo>
                  <a:cubicBezTo>
                    <a:pt x="18693" y="4102"/>
                    <a:pt x="21600" y="10237"/>
                    <a:pt x="21600" y="16715"/>
                  </a:cubicBezTo>
                  <a:lnTo>
                    <a:pt x="0" y="1671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Arc 51"/>
            <p:cNvSpPr>
              <a:spLocks/>
            </p:cNvSpPr>
            <p:nvPr/>
          </p:nvSpPr>
          <p:spPr bwMode="auto">
            <a:xfrm flipH="1">
              <a:off x="7119938" y="3124200"/>
              <a:ext cx="271462" cy="471488"/>
            </a:xfrm>
            <a:custGeom>
              <a:avLst/>
              <a:gdLst>
                <a:gd name="T0" fmla="*/ 2147483647 w 21600"/>
                <a:gd name="T1" fmla="*/ 0 h 16715"/>
                <a:gd name="T2" fmla="*/ 2147483647 w 21600"/>
                <a:gd name="T3" fmla="*/ 2147483647 h 16715"/>
                <a:gd name="T4" fmla="*/ 0 w 21600"/>
                <a:gd name="T5" fmla="*/ 2147483647 h 167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715"/>
                <a:gd name="T11" fmla="*/ 21600 w 21600"/>
                <a:gd name="T12" fmla="*/ 16715 h 16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715" fill="none" extrusionOk="0">
                  <a:moveTo>
                    <a:pt x="13680" y="0"/>
                  </a:moveTo>
                  <a:cubicBezTo>
                    <a:pt x="18693" y="4102"/>
                    <a:pt x="21600" y="10237"/>
                    <a:pt x="21600" y="16715"/>
                  </a:cubicBezTo>
                </a:path>
                <a:path w="21600" h="16715" stroke="0" extrusionOk="0">
                  <a:moveTo>
                    <a:pt x="13680" y="0"/>
                  </a:moveTo>
                  <a:cubicBezTo>
                    <a:pt x="18693" y="4102"/>
                    <a:pt x="21600" y="10237"/>
                    <a:pt x="21600" y="16715"/>
                  </a:cubicBezTo>
                  <a:lnTo>
                    <a:pt x="0" y="1671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Arc 52"/>
            <p:cNvSpPr>
              <a:spLocks/>
            </p:cNvSpPr>
            <p:nvPr/>
          </p:nvSpPr>
          <p:spPr bwMode="auto">
            <a:xfrm rot="626040" flipV="1">
              <a:off x="5581650" y="3587750"/>
              <a:ext cx="914400" cy="438150"/>
            </a:xfrm>
            <a:custGeom>
              <a:avLst/>
              <a:gdLst>
                <a:gd name="T0" fmla="*/ 2147483647 w 21600"/>
                <a:gd name="T1" fmla="*/ 0 h 10372"/>
                <a:gd name="T2" fmla="*/ 2147483647 w 21600"/>
                <a:gd name="T3" fmla="*/ 2147483647 h 10372"/>
                <a:gd name="T4" fmla="*/ 0 w 21600"/>
                <a:gd name="T5" fmla="*/ 2147483647 h 103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0372"/>
                <a:gd name="T11" fmla="*/ 21600 w 21600"/>
                <a:gd name="T12" fmla="*/ 10372 h 10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0372" fill="none" extrusionOk="0">
                  <a:moveTo>
                    <a:pt x="18946" y="0"/>
                  </a:moveTo>
                  <a:cubicBezTo>
                    <a:pt x="20687" y="3179"/>
                    <a:pt x="21600" y="6746"/>
                    <a:pt x="21600" y="10372"/>
                  </a:cubicBezTo>
                </a:path>
                <a:path w="21600" h="10372" stroke="0" extrusionOk="0">
                  <a:moveTo>
                    <a:pt x="18946" y="0"/>
                  </a:moveTo>
                  <a:cubicBezTo>
                    <a:pt x="20687" y="3179"/>
                    <a:pt x="21600" y="6746"/>
                    <a:pt x="21600" y="10372"/>
                  </a:cubicBezTo>
                  <a:lnTo>
                    <a:pt x="0" y="103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Arc 53"/>
            <p:cNvSpPr>
              <a:spLocks/>
            </p:cNvSpPr>
            <p:nvPr/>
          </p:nvSpPr>
          <p:spPr bwMode="auto">
            <a:xfrm rot="20973960" flipH="1" flipV="1">
              <a:off x="7267575" y="3602038"/>
              <a:ext cx="914400" cy="425450"/>
            </a:xfrm>
            <a:custGeom>
              <a:avLst/>
              <a:gdLst>
                <a:gd name="T0" fmla="*/ 2147483647 w 21600"/>
                <a:gd name="T1" fmla="*/ 0 h 10046"/>
                <a:gd name="T2" fmla="*/ 2147483647 w 21600"/>
                <a:gd name="T3" fmla="*/ 2147483647 h 10046"/>
                <a:gd name="T4" fmla="*/ 0 w 21600"/>
                <a:gd name="T5" fmla="*/ 2147483647 h 100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0046"/>
                <a:gd name="T11" fmla="*/ 21600 w 21600"/>
                <a:gd name="T12" fmla="*/ 10046 h 100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0046" fill="none" extrusionOk="0">
                  <a:moveTo>
                    <a:pt x="19121" y="-1"/>
                  </a:moveTo>
                  <a:cubicBezTo>
                    <a:pt x="20749" y="3098"/>
                    <a:pt x="21600" y="6545"/>
                    <a:pt x="21600" y="10046"/>
                  </a:cubicBezTo>
                </a:path>
                <a:path w="21600" h="10046" stroke="0" extrusionOk="0">
                  <a:moveTo>
                    <a:pt x="19121" y="-1"/>
                  </a:moveTo>
                  <a:cubicBezTo>
                    <a:pt x="20749" y="3098"/>
                    <a:pt x="21600" y="6545"/>
                    <a:pt x="21600" y="10046"/>
                  </a:cubicBezTo>
                  <a:lnTo>
                    <a:pt x="0" y="1004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Arc 54"/>
            <p:cNvSpPr>
              <a:spLocks/>
            </p:cNvSpPr>
            <p:nvPr/>
          </p:nvSpPr>
          <p:spPr bwMode="auto">
            <a:xfrm flipV="1">
              <a:off x="6338888" y="3660775"/>
              <a:ext cx="319087" cy="252413"/>
            </a:xfrm>
            <a:custGeom>
              <a:avLst/>
              <a:gdLst>
                <a:gd name="T0" fmla="*/ 2147483647 w 21600"/>
                <a:gd name="T1" fmla="*/ 0 h 8972"/>
                <a:gd name="T2" fmla="*/ 2147483647 w 21600"/>
                <a:gd name="T3" fmla="*/ 2147483647 h 8972"/>
                <a:gd name="T4" fmla="*/ 0 w 21600"/>
                <a:gd name="T5" fmla="*/ 2147483647 h 89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8972"/>
                <a:gd name="T11" fmla="*/ 21600 w 21600"/>
                <a:gd name="T12" fmla="*/ 8972 h 89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8972" fill="none" extrusionOk="0">
                  <a:moveTo>
                    <a:pt x="19648" y="0"/>
                  </a:moveTo>
                  <a:cubicBezTo>
                    <a:pt x="20934" y="2816"/>
                    <a:pt x="21600" y="5876"/>
                    <a:pt x="21600" y="8972"/>
                  </a:cubicBezTo>
                </a:path>
                <a:path w="21600" h="8972" stroke="0" extrusionOk="0">
                  <a:moveTo>
                    <a:pt x="19648" y="0"/>
                  </a:moveTo>
                  <a:cubicBezTo>
                    <a:pt x="20934" y="2816"/>
                    <a:pt x="21600" y="5876"/>
                    <a:pt x="21600" y="8972"/>
                  </a:cubicBezTo>
                  <a:lnTo>
                    <a:pt x="0" y="89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Arc 55"/>
            <p:cNvSpPr>
              <a:spLocks/>
            </p:cNvSpPr>
            <p:nvPr/>
          </p:nvSpPr>
          <p:spPr bwMode="auto">
            <a:xfrm flipH="1" flipV="1">
              <a:off x="7134225" y="3660775"/>
              <a:ext cx="271463" cy="293688"/>
            </a:xfrm>
            <a:custGeom>
              <a:avLst/>
              <a:gdLst>
                <a:gd name="T0" fmla="*/ 2147483647 w 21600"/>
                <a:gd name="T1" fmla="*/ 0 h 10410"/>
                <a:gd name="T2" fmla="*/ 2147483647 w 21600"/>
                <a:gd name="T3" fmla="*/ 2147483647 h 10410"/>
                <a:gd name="T4" fmla="*/ 0 w 21600"/>
                <a:gd name="T5" fmla="*/ 2147483647 h 104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0410"/>
                <a:gd name="T11" fmla="*/ 21600 w 21600"/>
                <a:gd name="T12" fmla="*/ 10410 h 10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0410" fill="none" extrusionOk="0">
                  <a:moveTo>
                    <a:pt x="18925" y="0"/>
                  </a:moveTo>
                  <a:cubicBezTo>
                    <a:pt x="20680" y="3189"/>
                    <a:pt x="21600" y="6770"/>
                    <a:pt x="21600" y="10410"/>
                  </a:cubicBezTo>
                </a:path>
                <a:path w="21600" h="10410" stroke="0" extrusionOk="0">
                  <a:moveTo>
                    <a:pt x="18925" y="0"/>
                  </a:moveTo>
                  <a:cubicBezTo>
                    <a:pt x="20680" y="3189"/>
                    <a:pt x="21600" y="6770"/>
                    <a:pt x="21600" y="10410"/>
                  </a:cubicBezTo>
                  <a:lnTo>
                    <a:pt x="0" y="1041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7469784">
              <a:off x="7268913" y="2475746"/>
              <a:ext cx="1541923" cy="60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t" hangingPunct="0"/>
              <a:r>
                <a:rPr lang="ja-JP" altLang="en-US" sz="2200" b="1" dirty="0" smtClean="0">
                  <a:latin typeface="ＭＳ Ｐゴシック" charset="-128"/>
                </a:rPr>
                <a:t>電離面</a:t>
              </a:r>
              <a:endParaRPr lang="ja-JP" altLang="en-US" sz="2200" b="1" dirty="0">
                <a:latin typeface="ＭＳ Ｐゴシック" charset="-128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rot="7469784">
              <a:off x="5403931" y="2669042"/>
              <a:ext cx="1244520" cy="60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t" hangingPunct="0"/>
              <a:r>
                <a:rPr lang="ja-JP" altLang="en-US" sz="2200" b="1" dirty="0" smtClean="0">
                  <a:solidFill>
                    <a:srgbClr val="FF0000"/>
                  </a:solidFill>
                  <a:latin typeface="ＭＳ Ｐゴシック" charset="-128"/>
                </a:rPr>
                <a:t>光蒸発</a:t>
              </a:r>
              <a:endParaRPr lang="ja-JP" altLang="en-US" sz="2200" b="1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 rot="7469784">
              <a:off x="5333786" y="830226"/>
              <a:ext cx="2389433" cy="107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ja-JP" altLang="en-US" sz="2200" b="1" dirty="0" smtClean="0">
                  <a:solidFill>
                    <a:srgbClr val="7030A0"/>
                  </a:solidFill>
                  <a:latin typeface="ＭＳ Ｐゴシック" charset="-128"/>
                </a:rPr>
                <a:t>大質量星からの紫外線</a:t>
              </a:r>
              <a:endParaRPr lang="ja-JP" altLang="en-US" sz="2200" b="1" dirty="0">
                <a:solidFill>
                  <a:srgbClr val="7030A0"/>
                </a:solidFill>
                <a:latin typeface="ＭＳ Ｐゴシック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364088" y="1202303"/>
            <a:ext cx="3695328" cy="2010673"/>
            <a:chOff x="5597086" y="643444"/>
            <a:chExt cx="3695328" cy="2010673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4"/>
            <a:srcRect l="25303" t="12736" r="25997" b="9818"/>
            <a:stretch/>
          </p:blipFill>
          <p:spPr>
            <a:xfrm rot="13240167">
              <a:off x="6946605" y="643444"/>
              <a:ext cx="1256964" cy="201067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6461745" y="679461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電離面</a:t>
              </a:r>
              <a:endParaRPr kumimoji="1" lang="ja-JP" alt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597086" y="2156405"/>
              <a:ext cx="3695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原始惑星系</a:t>
              </a:r>
              <a:r>
                <a:rPr lang="ja-JP" altLang="en-US" sz="2400" b="1" dirty="0" smtClean="0">
                  <a:solidFill>
                    <a:srgbClr val="00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円盤</a:t>
              </a:r>
              <a:endParaRPr kumimoji="1" lang="ja-JP" altLang="en-US" sz="2400" b="1" dirty="0">
                <a:solidFill>
                  <a:srgbClr val="0099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028100" y="1139312"/>
              <a:ext cx="8278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HST</a:t>
              </a:r>
              <a:endParaRPr kumimoji="1" lang="ja-JP" altLang="en-US" sz="3200" dirty="0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7479967" y="1912860"/>
              <a:ext cx="8399" cy="2802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7367296" y="1110100"/>
              <a:ext cx="49918" cy="32159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1528541" y="5298786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</a:rPr>
              <a:t>距離：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400pc</a:t>
            </a:r>
            <a:endParaRPr lang="en-US" altLang="ja-JP" sz="2800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58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b="6838"/>
          <a:stretch/>
        </p:blipFill>
        <p:spPr bwMode="auto">
          <a:xfrm>
            <a:off x="5216107" y="404664"/>
            <a:ext cx="3942925" cy="24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-82459"/>
            <a:ext cx="9396536" cy="740845"/>
          </a:xfrm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42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Line Flux : Irradiated vs. Isolated</a:t>
            </a:r>
            <a:endParaRPr lang="en-US" altLang="ja-JP" sz="40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43566" y="582973"/>
            <a:ext cx="3448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Walsh, Millar, HN 2013)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108519" y="908720"/>
            <a:ext cx="5125359" cy="4137018"/>
            <a:chOff x="-108519" y="1033572"/>
            <a:chExt cx="5125359" cy="4137018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54"/>
            <a:stretch/>
          </p:blipFill>
          <p:spPr bwMode="auto">
            <a:xfrm>
              <a:off x="405988" y="1070856"/>
              <a:ext cx="4598060" cy="3658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 rot="16200000">
              <a:off x="-1318036" y="2590696"/>
              <a:ext cx="2942254" cy="5232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Line flux ratios</a:t>
              </a:r>
              <a:endParaRPr lang="en-US" altLang="ja-JP" sz="28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478070" y="4339593"/>
              <a:ext cx="120556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CO </a:t>
              </a:r>
            </a:p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6-5/2-1</a:t>
              </a:r>
              <a:endParaRPr lang="en-US" altLang="ja-JP" sz="2400" baseline="-250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3811278" y="4305726"/>
              <a:ext cx="120556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HCN</a:t>
              </a:r>
            </a:p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7-6/3-2</a:t>
              </a:r>
              <a:endParaRPr lang="en-US" altLang="ja-JP" sz="2400" baseline="-250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761394" y="4316002"/>
              <a:ext cx="120556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CN</a:t>
              </a:r>
            </a:p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6-5/2-1</a:t>
              </a:r>
              <a:endParaRPr lang="en-US" altLang="ja-JP" sz="2400" baseline="-250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1662700" y="4332935"/>
              <a:ext cx="120556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HCO</a:t>
              </a:r>
              <a:r>
                <a:rPr lang="en-US" altLang="ja-JP" sz="2400" baseline="30000" dirty="0" smtClean="0">
                  <a:latin typeface="Tahoma" pitchFamily="34" charset="0"/>
                  <a:ea typeface="HG丸ｺﾞｼｯｸM-PRO" pitchFamily="50" charset="-128"/>
                </a:rPr>
                <a:t>+</a:t>
              </a:r>
            </a:p>
            <a:p>
              <a:pPr algn="ctr"/>
              <a:r>
                <a:rPr lang="en-US" altLang="ja-JP" sz="2400" dirty="0" smtClean="0">
                  <a:latin typeface="Tahoma" pitchFamily="34" charset="0"/>
                  <a:ea typeface="HG丸ｺﾞｼｯｸM-PRO" pitchFamily="50" charset="-128"/>
                </a:rPr>
                <a:t>6-5/2-1</a:t>
              </a:r>
              <a:endParaRPr lang="en-US" altLang="ja-JP" sz="2400" baseline="-25000" dirty="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95536" y="1033572"/>
              <a:ext cx="17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CC"/>
                  </a:solidFill>
                  <a:latin typeface="Tahoma" pitchFamily="34" charset="0"/>
                  <a:ea typeface="HG丸ｺﾞｼｯｸM-PRO" pitchFamily="50" charset="-128"/>
                </a:rPr>
                <a:t>Isolated</a:t>
              </a:r>
              <a:endParaRPr lang="en-US" altLang="ja-JP" sz="2800" dirty="0">
                <a:solidFill>
                  <a:srgbClr val="0000CC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467544" y="1393612"/>
              <a:ext cx="18669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Irradiated</a:t>
              </a:r>
              <a:endParaRPr lang="en-US" altLang="ja-JP" sz="28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86295" y="5052569"/>
            <a:ext cx="50365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円盤表層部の光蒸発領域を</a:t>
            </a:r>
            <a:endParaRPr lang="en-US" altLang="ja-JP" sz="28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トレースする分子輝線の観測→</a:t>
            </a:r>
            <a:r>
              <a:rPr lang="en-US" altLang="ja-JP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ALMA</a:t>
            </a:r>
            <a:r>
              <a:rPr lang="ja-JP" altLang="en-US" sz="28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による光蒸発条件の観測的検証</a:t>
            </a:r>
            <a:endParaRPr lang="en-US" altLang="ja-JP" sz="2800" b="1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5004" b="8775"/>
          <a:stretch/>
        </p:blipFill>
        <p:spPr bwMode="auto">
          <a:xfrm>
            <a:off x="5216106" y="2636912"/>
            <a:ext cx="3958091" cy="22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64"/>
          <p:cNvSpPr>
            <a:spLocks noChangeArrowheads="1"/>
          </p:cNvSpPr>
          <p:nvPr/>
        </p:nvSpPr>
        <p:spPr bwMode="auto">
          <a:xfrm rot="16200000">
            <a:off x="4552380" y="1243374"/>
            <a:ext cx="113097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Z/R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 rot="16200000">
            <a:off x="4567769" y="3346937"/>
            <a:ext cx="113097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Z/R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5525037" y="620688"/>
            <a:ext cx="1567243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ja-JP" altLang="en-US" sz="2600" b="1" dirty="0">
                <a:latin typeface="Tahoma" pitchFamily="34" charset="0"/>
                <a:ea typeface="HG丸ｺﾞｼｯｸM-PRO" pitchFamily="50" charset="-128"/>
              </a:rPr>
              <a:t>ガス温度</a:t>
            </a:r>
            <a:endParaRPr lang="en-US" altLang="ja-JP" sz="2600" b="1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5542857" y="2708920"/>
            <a:ext cx="72346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CN</a:t>
            </a:r>
            <a:endParaRPr lang="en-US" altLang="ja-JP" sz="28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5587633" y="3527952"/>
            <a:ext cx="140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Tahoma" pitchFamily="34" charset="0"/>
                <a:ea typeface="HG丸ｺﾞｼｯｸM-PRO" pitchFamily="50" charset="-128"/>
              </a:rPr>
              <a:t>光解離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6053298" y="4778968"/>
            <a:ext cx="2581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ja-JP" altLang="en-US" sz="2400" dirty="0" smtClean="0">
                <a:latin typeface="Tahoma" pitchFamily="34" charset="0"/>
                <a:ea typeface="HG丸ｺﾞｼｯｸM-PRO" pitchFamily="50" charset="-128"/>
              </a:rPr>
              <a:t>気相反応により他の分子種へ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7723537" y="3192288"/>
            <a:ext cx="888432" cy="82263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596336" y="620688"/>
            <a:ext cx="888432" cy="82263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6667753" y="1460378"/>
            <a:ext cx="1930095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ja-JP" altLang="en-US" sz="2600" b="1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光蒸発領域</a:t>
            </a:r>
            <a:endParaRPr lang="en-US" altLang="ja-JP" sz="2600" b="1" baseline="-250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2895" b="7681"/>
          <a:stretch/>
        </p:blipFill>
        <p:spPr bwMode="auto">
          <a:xfrm>
            <a:off x="5216106" y="4630239"/>
            <a:ext cx="3964406" cy="22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6444208" y="6597352"/>
            <a:ext cx="1402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R [AU]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5580112" y="4725144"/>
            <a:ext cx="110612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endParaRPr lang="en-US" altLang="ja-JP" sz="28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5436096" y="5301208"/>
            <a:ext cx="1527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Tahoma" pitchFamily="34" charset="0"/>
                <a:ea typeface="HG丸ｺﾞｼｯｸM-PRO" pitchFamily="50" charset="-128"/>
              </a:rPr>
              <a:t>紫外線→</a:t>
            </a:r>
            <a:endParaRPr lang="en-US" altLang="ja-JP" sz="24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2400" dirty="0" smtClean="0">
                <a:latin typeface="Tahoma" pitchFamily="34" charset="0"/>
                <a:ea typeface="HG丸ｺﾞｼｯｸM-PRO" pitchFamily="50" charset="-128"/>
              </a:rPr>
              <a:t>電離度</a:t>
            </a:r>
            <a:r>
              <a:rPr lang="ja-JP" altLang="en-US" sz="2400" dirty="0">
                <a:latin typeface="Tahoma" pitchFamily="34" charset="0"/>
                <a:ea typeface="HG丸ｺﾞｼｯｸM-PRO" pitchFamily="50" charset="-128"/>
              </a:rPr>
              <a:t>↑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7774254" y="5085184"/>
            <a:ext cx="758186" cy="66855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Rectangle 64"/>
          <p:cNvSpPr>
            <a:spLocks noChangeArrowheads="1"/>
          </p:cNvSpPr>
          <p:nvPr/>
        </p:nvSpPr>
        <p:spPr bwMode="auto">
          <a:xfrm rot="16200000">
            <a:off x="4597387" y="5224969"/>
            <a:ext cx="113097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Z/R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7092280" y="620688"/>
            <a:ext cx="160041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T</a:t>
            </a:r>
            <a:r>
              <a:rPr lang="en-US" altLang="ja-JP" sz="24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gas </a:t>
            </a:r>
            <a:r>
              <a:rPr lang="en-US" altLang="ja-JP" sz="24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&gt; T</a:t>
            </a:r>
            <a:r>
              <a:rPr lang="en-US" altLang="ja-JP" sz="24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crit</a:t>
            </a:r>
            <a:endParaRPr lang="en-US" altLang="ja-JP" sz="2400" baseline="-250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70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813"/>
            <a:ext cx="9144000" cy="4714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§</a:t>
            </a:r>
            <a:r>
              <a:rPr lang="en-US" altLang="ja-JP" sz="70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原始惑星系円盤の</a:t>
            </a:r>
            <a:r>
              <a:rPr lang="en-US" altLang="ja-JP" sz="70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化学モデルと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太陽系内物質の起源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同位体</a:t>
            </a:r>
            <a:r>
              <a:rPr lang="en-US" altLang="ja-JP" sz="61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61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重水化物</a:t>
            </a:r>
            <a:r>
              <a:rPr lang="en-US" altLang="ja-JP" sz="61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6100" b="1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、</a:t>
            </a:r>
            <a:r>
              <a:rPr lang="en-US" altLang="ja-JP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複雑な分子種</a:t>
            </a:r>
            <a:r>
              <a:rPr lang="en-US" altLang="ja-JP" sz="61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-</a:t>
            </a:r>
            <a:endParaRPr lang="ja-JP" altLang="en-US" sz="61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28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41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1284567" y="2573882"/>
            <a:ext cx="31052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(Persson et al. in prep.)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18563" y="5592722"/>
            <a:ext cx="7584898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DCN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: TW Hya, LkCa 15</a:t>
            </a:r>
          </a:p>
          <a:p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HD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: TW Hya</a:t>
            </a:r>
          </a:p>
          <a:p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HDO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: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non-detection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708211"/>
            <a:ext cx="6206480" cy="3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原始惑星系円盤における重水化物の観測</a:t>
            </a:r>
            <a:endParaRPr lang="en-US" altLang="ja-JP" sz="26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95736" y="6022449"/>
            <a:ext cx="21018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(Bergin+ 2013)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86976" y="5591562"/>
            <a:ext cx="42036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(Qi+ 2008, Oberg+ 2010, 2012)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3729" y="-99392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Deuterium Chemistry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19224" y="4924235"/>
            <a:ext cx="7584898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DCO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: TW Hya, DM Tau, LkCa 15, HD163296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36512" y="5284963"/>
            <a:ext cx="92103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(van Dishoeck+ 2003, Guilloteau+ 2006, Oberg+2010, Mathews+ 2013)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104654" y="6454497"/>
            <a:ext cx="47650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(Guilloteau+ 2006, Chapillon+ 2011)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93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8" y="2710473"/>
            <a:ext cx="3849270" cy="280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Deuterium Water in Disks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/>
          <a:stretch/>
        </p:blipFill>
        <p:spPr bwMode="auto">
          <a:xfrm>
            <a:off x="148211" y="603755"/>
            <a:ext cx="8930370" cy="22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3955"/>
            <a:ext cx="3043705" cy="43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32" y="6556251"/>
            <a:ext cx="838192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6967878" y="4542234"/>
            <a:ext cx="3560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(Furuya+ 2013, submitted)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281" y="5445224"/>
            <a:ext cx="50129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O(ice)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</a:rPr>
              <a:t>　→　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O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</a:rPr>
              <a:t>　→　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H</a:t>
            </a:r>
            <a:r>
              <a:rPr lang="en-US" altLang="ja-JP" sz="26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O(ice)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70197" y="5937667"/>
            <a:ext cx="28648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 smtClean="0">
                <a:latin typeface="Tahoma" pitchFamily="34" charset="0"/>
                <a:ea typeface="HG丸ｺﾞｼｯｸM-PRO" pitchFamily="50" charset="-128"/>
              </a:rPr>
              <a:t>光脱離　ダストへ</a:t>
            </a:r>
            <a:endParaRPr lang="en-US" altLang="ja-JP" sz="2600" b="1" dirty="0" smtClean="0">
              <a:latin typeface="Tahoma" pitchFamily="34" charset="0"/>
              <a:ea typeface="HG丸ｺﾞｼｯｸM-PRO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 smtClean="0">
                <a:latin typeface="Tahoma" pitchFamily="34" charset="0"/>
                <a:ea typeface="HG丸ｺﾞｼｯｸM-PRO" pitchFamily="50" charset="-128"/>
              </a:rPr>
              <a:t>・解離　　吸着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158" y="4952781"/>
            <a:ext cx="15648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濃縮</a:t>
            </a:r>
            <a:r>
              <a:rPr lang="en-US" altLang="ja-JP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: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大</a:t>
            </a:r>
            <a:endParaRPr lang="en-US" altLang="ja-JP" sz="2600" b="1" dirty="0" smtClean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55634" y="5105180"/>
            <a:ext cx="153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濃縮</a:t>
            </a:r>
            <a:r>
              <a:rPr lang="en-US" altLang="ja-JP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: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小</a:t>
            </a:r>
            <a:endParaRPr lang="en-US" altLang="ja-JP" sz="2600" b="1" dirty="0" smtClean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67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r>
              <a:rPr lang="en-US" altLang="ja-JP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Deuterium Chemistry in Disks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5212357"/>
            <a:ext cx="33425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HD/H</a:t>
            </a:r>
            <a:r>
              <a:rPr lang="en-US" altLang="ja-JP" sz="2800" baseline="-25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 = 1.5e-5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↓</a:t>
            </a:r>
            <a:endParaRPr lang="en-US" altLang="ja-JP" sz="2800" dirty="0" smtClean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一部の分子</a:t>
            </a:r>
            <a:r>
              <a:rPr lang="ja-JP" altLang="en-US" sz="28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に</a:t>
            </a:r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8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濃集</a:t>
            </a:r>
            <a:endParaRPr lang="en-US" altLang="ja-JP" sz="28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" y="1196752"/>
            <a:ext cx="8964488" cy="358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Multiplly Deuterated Species</a:t>
            </a:r>
            <a:endParaRPr lang="en-US" altLang="ja-JP" sz="2800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3419872" y="5235100"/>
            <a:ext cx="396081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CO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3548430" y="5697063"/>
            <a:ext cx="4737877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HD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220K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3563516" y="6174266"/>
            <a:ext cx="396081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+ CO </a:t>
            </a:r>
            <a:r>
              <a:rPr lang="ja-JP" altLang="en-US" sz="2600" b="1" dirty="0">
                <a:latin typeface="+mn-ea"/>
                <a:ea typeface="+mn-ea"/>
              </a:rPr>
              <a:t>→</a:t>
            </a:r>
            <a:r>
              <a:rPr lang="ja-JP" altLang="en-US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DCO</a:t>
            </a:r>
            <a:r>
              <a:rPr lang="en-US" altLang="ja-JP" sz="2600" baseline="30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+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600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8327466" y="5408617"/>
            <a:ext cx="0" cy="12580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270435" y="5229200"/>
            <a:ext cx="797367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2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高温</a:t>
            </a:r>
            <a:endParaRPr lang="en-US" altLang="ja-JP" sz="22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311137" y="6400353"/>
            <a:ext cx="797367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ja-JP" altLang="en-US" sz="22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低温</a:t>
            </a:r>
            <a:endParaRPr lang="en-US" altLang="ja-JP" sz="22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06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29000" y="2649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ja-JP">
              <a:solidFill>
                <a:srgbClr val="666633"/>
              </a:solidFill>
              <a:latin typeface="Comic Sans MS" pitchFamily="66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05400" y="3105150"/>
            <a:ext cx="4038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3400" b="1">
                <a:latin typeface="Comic Sans MS" pitchFamily="66" charset="0"/>
                <a:ea typeface="HG丸ｺﾞｼｯｸM-PRO" pitchFamily="50" charset="-128"/>
              </a:rPr>
              <a:t>↓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微惑星の合体成長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↓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原始惑星形成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↓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ガス円盤の散逸</a:t>
            </a:r>
          </a:p>
          <a:p>
            <a:pPr algn="ctr" eaLnBrk="1" hangingPunct="1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→ 惑星系形成</a:t>
            </a:r>
            <a:endParaRPr lang="ja-JP" altLang="en-US" sz="2800" b="1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b="1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原始惑星系円盤から惑星系へ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105400" y="1114425"/>
            <a:ext cx="4038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ダストの成長・</a:t>
            </a:r>
          </a:p>
          <a:p>
            <a:pPr algn="ctr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赤道面への沈殿</a:t>
            </a:r>
            <a:endParaRPr lang="ja-JP" altLang="en-US" sz="2800" b="1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↓</a:t>
            </a:r>
          </a:p>
          <a:p>
            <a:pPr algn="ctr"/>
            <a:r>
              <a:rPr lang="ja-JP" altLang="en-US" sz="3400" b="1">
                <a:latin typeface="Comic Sans MS" pitchFamily="66" charset="0"/>
                <a:ea typeface="HG丸ｺﾞｼｯｸM-PRO" pitchFamily="50" charset="-128"/>
              </a:rPr>
              <a:t>微惑星形成</a:t>
            </a:r>
            <a:endParaRPr lang="ja-JP" altLang="en-US" sz="2800" b="1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r="14842"/>
          <a:stretch>
            <a:fillRect/>
          </a:stretch>
        </p:blipFill>
        <p:spPr bwMode="auto">
          <a:xfrm>
            <a:off x="152400" y="942975"/>
            <a:ext cx="4953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23888" y="900113"/>
            <a:ext cx="4002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en-US" altLang="ja-JP" sz="260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(e.g., Hayashi et al. 1985)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919413" y="6384925"/>
            <a:ext cx="2152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en-US" altLang="ja-JP" sz="200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(C) Newton Press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334000" y="1019175"/>
            <a:ext cx="3581400" cy="5237163"/>
            <a:chOff x="5334000" y="1019175"/>
            <a:chExt cx="3581400" cy="5237163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334000" y="1019175"/>
              <a:ext cx="3581400" cy="1295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30838" y="5699125"/>
              <a:ext cx="3429000" cy="5572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1600" y="2996952"/>
            <a:ext cx="7128792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3600" b="1" dirty="0">
                <a:latin typeface="HG丸ｺﾞｼｯｸM-PRO" pitchFamily="50" charset="-128"/>
                <a:ea typeface="HG丸ｺﾞｼｯｸM-PRO" pitchFamily="50" charset="-128"/>
              </a:rPr>
              <a:t>原始惑星系円盤の</a:t>
            </a:r>
            <a:r>
              <a:rPr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観測とモデルの比較から惑星形成論と</a:t>
            </a:r>
            <a:endParaRPr lang="en-US" altLang="ja-JP" sz="36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太陽系内物質の生成過程を検証</a:t>
            </a:r>
            <a:endParaRPr lang="en-US" altLang="ja-JP" sz="3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1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4783225" cy="21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52" y="2924944"/>
            <a:ext cx="4834202" cy="21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r>
              <a:rPr lang="en-US" altLang="ja-JP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Deuterium Chemistry in Disks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9" y="1196752"/>
            <a:ext cx="4168930" cy="22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16" y="2929220"/>
            <a:ext cx="4151997" cy="2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5009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Multiplly Deuterated Species</a:t>
            </a:r>
            <a:endParaRPr lang="en-US" altLang="ja-JP" sz="2800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509120"/>
            <a:ext cx="4807374" cy="22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2200" y="98072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半径</a:t>
            </a:r>
            <a:r>
              <a:rPr lang="ja-JP" altLang="en-US" sz="24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分布</a:t>
            </a:r>
            <a:endParaRPr lang="en-US" altLang="ja-JP" sz="2400" b="1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937734" y="4818361"/>
            <a:ext cx="1039008" cy="105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02569" y="1035803"/>
            <a:ext cx="262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鉛直分布＠</a:t>
            </a:r>
            <a:r>
              <a:rPr lang="en-US" altLang="ja-JP" sz="24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250AU</a:t>
            </a:r>
            <a:endParaRPr lang="en-US" altLang="ja-JP" sz="24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967143" y="1442393"/>
            <a:ext cx="1039008" cy="1266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54969" y="6262487"/>
            <a:ext cx="24208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赤道面で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濃集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55352" y="1426604"/>
            <a:ext cx="30251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ja-JP" altLang="en-US" sz="2600" b="1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に濃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集</a:t>
            </a:r>
            <a:endParaRPr lang="en-US" altLang="ja-JP" sz="2600" b="1" dirty="0" smtClean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→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は少ない？</a:t>
            </a:r>
            <a:endParaRPr lang="en-US" altLang="ja-JP" sz="2600" b="1" dirty="0" smtClean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/>
        </p:blipFill>
        <p:spPr bwMode="auto">
          <a:xfrm>
            <a:off x="4699083" y="4656667"/>
            <a:ext cx="4223730" cy="23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5400000">
            <a:off x="7971729" y="3583669"/>
            <a:ext cx="19698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(Willacy 2007)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2120" y="6443855"/>
            <a:ext cx="27558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低温領域で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</a:t>
            </a:r>
            <a:r>
              <a:rPr lang="ja-JP" altLang="en-US" sz="2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濃集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016255" y="1259641"/>
            <a:ext cx="6928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909899" y="2923202"/>
            <a:ext cx="7665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O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41457" y="4725144"/>
            <a:ext cx="1007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HCO</a:t>
            </a:r>
            <a:r>
              <a:rPr lang="en-US" altLang="ja-JP" sz="2600" baseline="30000" dirty="0" smtClean="0">
                <a:latin typeface="Tahoma" pitchFamily="34" charset="0"/>
                <a:ea typeface="HG丸ｺﾞｼｯｸM-PRO" pitchFamily="50" charset="-128"/>
              </a:rPr>
              <a:t>+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1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38"/>
            <a:ext cx="9358313" cy="771526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Carbon Fractionation in Disks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63019"/>
            <a:ext cx="4676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3019"/>
            <a:ext cx="4705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7342898" y="3284082"/>
            <a:ext cx="31713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(Woods &amp; Willacy 2009)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263"/>
            <a:ext cx="444199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1594"/>
            <a:ext cx="5433131" cy="55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94410"/>
            <a:ext cx="8917309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円盤</a:t>
            </a:r>
            <a:r>
              <a:rPr lang="ja-JP" altLang="en-US" sz="28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表層部に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おける光解離の</a:t>
            </a:r>
            <a:r>
              <a:rPr lang="en-US" altLang="ja-JP" sz="28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self-sheilding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による分離</a:t>
            </a:r>
            <a:endParaRPr lang="en-US" altLang="ja-JP" sz="28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algn="ctr" eaLnBrk="1" hangingPunct="1"/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　表層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：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12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16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 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 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13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 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 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18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 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 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17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O 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… </a:t>
            </a:r>
            <a:r>
              <a:rPr lang="ja-JP" altLang="en-US" sz="28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：</a:t>
            </a:r>
            <a:r>
              <a:rPr lang="ja-JP" altLang="en-US" sz="2800" b="1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赤道面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6512" y="1626224"/>
            <a:ext cx="382210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- 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化学</a:t>
            </a:r>
            <a:r>
              <a:rPr lang="ja-JP" altLang="en-US" sz="2800" b="1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反応に</a:t>
            </a:r>
            <a:r>
              <a:rPr lang="ja-JP" altLang="en-US" sz="28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よる分離</a:t>
            </a:r>
            <a:endParaRPr lang="en-US" altLang="ja-JP" sz="28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50155" y="2166800"/>
            <a:ext cx="197822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ΔE=35K</a:t>
            </a:r>
            <a:endParaRPr lang="en-US" altLang="ja-JP" sz="28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72683" y="2687575"/>
            <a:ext cx="197822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ΔE=9K</a:t>
            </a:r>
            <a:endParaRPr lang="en-US" altLang="ja-JP" sz="28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1560" y="6381328"/>
            <a:ext cx="749167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8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温度</a:t>
            </a:r>
            <a:r>
              <a:rPr lang="ja-JP" altLang="en-US" sz="28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に</a:t>
            </a:r>
            <a:r>
              <a:rPr lang="ja-JP" altLang="en-US" sz="28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応じて</a:t>
            </a:r>
            <a:r>
              <a:rPr lang="ja-JP" altLang="en-US" sz="28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緩やかな</a:t>
            </a:r>
            <a:r>
              <a:rPr lang="ja-JP" altLang="en-US" sz="28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違い→観測できる？</a:t>
            </a:r>
            <a:endParaRPr lang="en-US" altLang="ja-JP" sz="28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2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03188" y="866775"/>
            <a:ext cx="8969375" cy="4810125"/>
            <a:chOff x="0" y="845"/>
            <a:chExt cx="5650" cy="3030"/>
          </a:xfrm>
        </p:grpSpPr>
        <p:sp>
          <p:nvSpPr>
            <p:cNvPr id="6166" name="Rectangle 4"/>
            <p:cNvSpPr>
              <a:spLocks noChangeArrowheads="1"/>
            </p:cNvSpPr>
            <p:nvPr/>
          </p:nvSpPr>
          <p:spPr bwMode="auto">
            <a:xfrm>
              <a:off x="4498" y="3452"/>
              <a:ext cx="1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67" name="Rectangle 5"/>
            <p:cNvSpPr>
              <a:spLocks noChangeArrowheads="1"/>
            </p:cNvSpPr>
            <p:nvPr/>
          </p:nvSpPr>
          <p:spPr bwMode="auto">
            <a:xfrm>
              <a:off x="3648" y="3452"/>
              <a:ext cx="8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68" name="Rectangle 6"/>
            <p:cNvSpPr>
              <a:spLocks noChangeArrowheads="1"/>
            </p:cNvSpPr>
            <p:nvPr/>
          </p:nvSpPr>
          <p:spPr bwMode="auto">
            <a:xfrm>
              <a:off x="2824" y="3452"/>
              <a:ext cx="8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69" name="Rectangle 7"/>
            <p:cNvSpPr>
              <a:spLocks noChangeArrowheads="1"/>
            </p:cNvSpPr>
            <p:nvPr/>
          </p:nvSpPr>
          <p:spPr bwMode="auto">
            <a:xfrm>
              <a:off x="2149" y="3452"/>
              <a:ext cx="6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0" name="Rectangle 8"/>
            <p:cNvSpPr>
              <a:spLocks noChangeArrowheads="1"/>
            </p:cNvSpPr>
            <p:nvPr/>
          </p:nvSpPr>
          <p:spPr bwMode="auto">
            <a:xfrm>
              <a:off x="1499" y="3452"/>
              <a:ext cx="6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H2COH+</a:t>
              </a:r>
            </a:p>
          </p:txBody>
        </p:sp>
        <p:sp>
          <p:nvSpPr>
            <p:cNvPr id="6171" name="Rectangle 9"/>
            <p:cNvSpPr>
              <a:spLocks noChangeArrowheads="1"/>
            </p:cNvSpPr>
            <p:nvPr/>
          </p:nvSpPr>
          <p:spPr bwMode="auto">
            <a:xfrm>
              <a:off x="892" y="3452"/>
              <a:ext cx="6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HOCO+</a:t>
              </a:r>
            </a:p>
          </p:txBody>
        </p:sp>
        <p:sp>
          <p:nvSpPr>
            <p:cNvPr id="6172" name="Rectangle 10"/>
            <p:cNvSpPr>
              <a:spLocks noChangeArrowheads="1"/>
            </p:cNvSpPr>
            <p:nvPr/>
          </p:nvSpPr>
          <p:spPr bwMode="auto">
            <a:xfrm>
              <a:off x="397" y="3452"/>
              <a:ext cx="4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HCS+</a:t>
              </a:r>
            </a:p>
          </p:txBody>
        </p:sp>
        <p:sp>
          <p:nvSpPr>
            <p:cNvPr id="6173" name="Rectangle 11"/>
            <p:cNvSpPr>
              <a:spLocks noChangeArrowheads="1"/>
            </p:cNvSpPr>
            <p:nvPr/>
          </p:nvSpPr>
          <p:spPr bwMode="auto">
            <a:xfrm>
              <a:off x="0" y="3452"/>
              <a:ext cx="3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4" name="Rectangle 12"/>
            <p:cNvSpPr>
              <a:spLocks noChangeArrowheads="1"/>
            </p:cNvSpPr>
            <p:nvPr/>
          </p:nvSpPr>
          <p:spPr bwMode="auto">
            <a:xfrm>
              <a:off x="4498" y="3241"/>
              <a:ext cx="1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5" name="Rectangle 13"/>
            <p:cNvSpPr>
              <a:spLocks noChangeArrowheads="1"/>
            </p:cNvSpPr>
            <p:nvPr/>
          </p:nvSpPr>
          <p:spPr bwMode="auto">
            <a:xfrm>
              <a:off x="3648" y="3241"/>
              <a:ext cx="8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6" name="Rectangle 14"/>
            <p:cNvSpPr>
              <a:spLocks noChangeArrowheads="1"/>
            </p:cNvSpPr>
            <p:nvPr/>
          </p:nvSpPr>
          <p:spPr bwMode="auto">
            <a:xfrm>
              <a:off x="2824" y="3241"/>
              <a:ext cx="8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7" name="Rectangle 15"/>
            <p:cNvSpPr>
              <a:spLocks noChangeArrowheads="1"/>
            </p:cNvSpPr>
            <p:nvPr/>
          </p:nvSpPr>
          <p:spPr bwMode="auto">
            <a:xfrm>
              <a:off x="2149" y="3241"/>
              <a:ext cx="6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8" name="Rectangle 16"/>
            <p:cNvSpPr>
              <a:spLocks noChangeArrowheads="1"/>
            </p:cNvSpPr>
            <p:nvPr/>
          </p:nvSpPr>
          <p:spPr bwMode="auto">
            <a:xfrm>
              <a:off x="1499" y="3241"/>
              <a:ext cx="6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CH4</a:t>
              </a:r>
            </a:p>
          </p:txBody>
        </p:sp>
        <p:sp>
          <p:nvSpPr>
            <p:cNvPr id="6179" name="Rectangle 17"/>
            <p:cNvSpPr>
              <a:spLocks noChangeArrowheads="1"/>
            </p:cNvSpPr>
            <p:nvPr/>
          </p:nvSpPr>
          <p:spPr bwMode="auto">
            <a:xfrm>
              <a:off x="892" y="3241"/>
              <a:ext cx="6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C2H2</a:t>
              </a:r>
            </a:p>
          </p:txBody>
        </p:sp>
        <p:sp>
          <p:nvSpPr>
            <p:cNvPr id="6180" name="Rectangle 18"/>
            <p:cNvSpPr>
              <a:spLocks noChangeArrowheads="1"/>
            </p:cNvSpPr>
            <p:nvPr/>
          </p:nvSpPr>
          <p:spPr bwMode="auto">
            <a:xfrm>
              <a:off x="397" y="3241"/>
              <a:ext cx="4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HOC+</a:t>
              </a:r>
            </a:p>
          </p:txBody>
        </p:sp>
        <p:sp>
          <p:nvSpPr>
            <p:cNvPr id="6181" name="Rectangle 19"/>
            <p:cNvSpPr>
              <a:spLocks noChangeArrowheads="1"/>
            </p:cNvSpPr>
            <p:nvPr/>
          </p:nvSpPr>
          <p:spPr bwMode="auto">
            <a:xfrm>
              <a:off x="0" y="3241"/>
              <a:ext cx="3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2" name="Rectangle 20"/>
            <p:cNvSpPr>
              <a:spLocks noChangeArrowheads="1"/>
            </p:cNvSpPr>
            <p:nvPr/>
          </p:nvSpPr>
          <p:spPr bwMode="auto">
            <a:xfrm>
              <a:off x="4498" y="3663"/>
              <a:ext cx="1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3" name="Rectangle 21"/>
            <p:cNvSpPr>
              <a:spLocks noChangeArrowheads="1"/>
            </p:cNvSpPr>
            <p:nvPr/>
          </p:nvSpPr>
          <p:spPr bwMode="auto">
            <a:xfrm>
              <a:off x="3648" y="3663"/>
              <a:ext cx="8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4" name="Rectangle 22"/>
            <p:cNvSpPr>
              <a:spLocks noChangeArrowheads="1"/>
            </p:cNvSpPr>
            <p:nvPr/>
          </p:nvSpPr>
          <p:spPr bwMode="auto">
            <a:xfrm>
              <a:off x="2824" y="3663"/>
              <a:ext cx="8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5" name="Rectangle 23"/>
            <p:cNvSpPr>
              <a:spLocks noChangeArrowheads="1"/>
            </p:cNvSpPr>
            <p:nvPr/>
          </p:nvSpPr>
          <p:spPr bwMode="auto">
            <a:xfrm>
              <a:off x="2149" y="3663"/>
              <a:ext cx="6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6" name="Rectangle 24"/>
            <p:cNvSpPr>
              <a:spLocks noChangeArrowheads="1"/>
            </p:cNvSpPr>
            <p:nvPr/>
          </p:nvSpPr>
          <p:spPr bwMode="auto">
            <a:xfrm>
              <a:off x="1499" y="3663"/>
              <a:ext cx="6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7" name="Rectangle 25"/>
            <p:cNvSpPr>
              <a:spLocks noChangeArrowheads="1"/>
            </p:cNvSpPr>
            <p:nvPr/>
          </p:nvSpPr>
          <p:spPr bwMode="auto">
            <a:xfrm>
              <a:off x="892" y="3663"/>
              <a:ext cx="6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HCNH+</a:t>
              </a:r>
            </a:p>
          </p:txBody>
        </p:sp>
        <p:sp>
          <p:nvSpPr>
            <p:cNvPr id="6188" name="Rectangle 26"/>
            <p:cNvSpPr>
              <a:spLocks noChangeArrowheads="1"/>
            </p:cNvSpPr>
            <p:nvPr/>
          </p:nvSpPr>
          <p:spPr bwMode="auto">
            <a:xfrm>
              <a:off x="397" y="3663"/>
              <a:ext cx="4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89" name="Rectangle 27"/>
            <p:cNvSpPr>
              <a:spLocks noChangeArrowheads="1"/>
            </p:cNvSpPr>
            <p:nvPr/>
          </p:nvSpPr>
          <p:spPr bwMode="auto">
            <a:xfrm>
              <a:off x="0" y="3663"/>
              <a:ext cx="3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0" name="Rectangle 29"/>
            <p:cNvSpPr>
              <a:spLocks noChangeArrowheads="1"/>
            </p:cNvSpPr>
            <p:nvPr/>
          </p:nvSpPr>
          <p:spPr bwMode="auto">
            <a:xfrm>
              <a:off x="3648" y="3015"/>
              <a:ext cx="85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1" name="Rectangle 30"/>
            <p:cNvSpPr>
              <a:spLocks noChangeArrowheads="1"/>
            </p:cNvSpPr>
            <p:nvPr/>
          </p:nvSpPr>
          <p:spPr bwMode="auto">
            <a:xfrm>
              <a:off x="2824" y="3015"/>
              <a:ext cx="8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2" name="Rectangle 31"/>
            <p:cNvSpPr>
              <a:spLocks noChangeArrowheads="1"/>
            </p:cNvSpPr>
            <p:nvPr/>
          </p:nvSpPr>
          <p:spPr bwMode="auto">
            <a:xfrm>
              <a:off x="2149" y="3015"/>
              <a:ext cx="67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3" name="Rectangle 32"/>
            <p:cNvSpPr>
              <a:spLocks noChangeArrowheads="1"/>
            </p:cNvSpPr>
            <p:nvPr/>
          </p:nvSpPr>
          <p:spPr bwMode="auto">
            <a:xfrm>
              <a:off x="1499" y="3015"/>
              <a:ext cx="65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HNCCC</a:t>
              </a:r>
            </a:p>
          </p:txBody>
        </p:sp>
        <p:sp>
          <p:nvSpPr>
            <p:cNvPr id="6194" name="Rectangle 33"/>
            <p:cNvSpPr>
              <a:spLocks noChangeArrowheads="1"/>
            </p:cNvSpPr>
            <p:nvPr/>
          </p:nvSpPr>
          <p:spPr bwMode="auto">
            <a:xfrm>
              <a:off x="892" y="3015"/>
              <a:ext cx="60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</a:t>
              </a:r>
            </a:p>
          </p:txBody>
        </p:sp>
        <p:sp>
          <p:nvSpPr>
            <p:cNvPr id="6195" name="Rectangle 34"/>
            <p:cNvSpPr>
              <a:spLocks noChangeArrowheads="1"/>
            </p:cNvSpPr>
            <p:nvPr/>
          </p:nvSpPr>
          <p:spPr bwMode="auto">
            <a:xfrm>
              <a:off x="397" y="3015"/>
              <a:ext cx="49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HCO+</a:t>
              </a:r>
            </a:p>
          </p:txBody>
        </p:sp>
        <p:sp>
          <p:nvSpPr>
            <p:cNvPr id="6196" name="Rectangle 35"/>
            <p:cNvSpPr>
              <a:spLocks noChangeArrowheads="1"/>
            </p:cNvSpPr>
            <p:nvPr/>
          </p:nvSpPr>
          <p:spPr bwMode="auto">
            <a:xfrm>
              <a:off x="0" y="3015"/>
              <a:ext cx="39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7" name="Rectangle 36"/>
            <p:cNvSpPr>
              <a:spLocks noChangeArrowheads="1"/>
            </p:cNvSpPr>
            <p:nvPr/>
          </p:nvSpPr>
          <p:spPr bwMode="auto">
            <a:xfrm>
              <a:off x="4498" y="3036"/>
              <a:ext cx="1149" cy="21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OHCH2CH2OH</a:t>
              </a:r>
            </a:p>
          </p:txBody>
        </p:sp>
        <p:sp>
          <p:nvSpPr>
            <p:cNvPr id="6198" name="Rectangle 37"/>
            <p:cNvSpPr>
              <a:spLocks noChangeArrowheads="1"/>
            </p:cNvSpPr>
            <p:nvPr/>
          </p:nvSpPr>
          <p:spPr bwMode="auto">
            <a:xfrm>
              <a:off x="3648" y="2802"/>
              <a:ext cx="8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99" name="Rectangle 38"/>
            <p:cNvSpPr>
              <a:spLocks noChangeArrowheads="1"/>
            </p:cNvSpPr>
            <p:nvPr/>
          </p:nvSpPr>
          <p:spPr bwMode="auto">
            <a:xfrm>
              <a:off x="2824" y="2802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00" name="Rectangle 39"/>
            <p:cNvSpPr>
              <a:spLocks noChangeArrowheads="1"/>
            </p:cNvSpPr>
            <p:nvPr/>
          </p:nvSpPr>
          <p:spPr bwMode="auto">
            <a:xfrm>
              <a:off x="2149" y="2802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01" name="Rectangle 40"/>
            <p:cNvSpPr>
              <a:spLocks noChangeArrowheads="1"/>
            </p:cNvSpPr>
            <p:nvPr/>
          </p:nvSpPr>
          <p:spPr bwMode="auto">
            <a:xfrm>
              <a:off x="1499" y="2802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HCCNC</a:t>
              </a:r>
            </a:p>
          </p:txBody>
        </p:sp>
        <p:sp>
          <p:nvSpPr>
            <p:cNvPr id="6202" name="Rectangle 41"/>
            <p:cNvSpPr>
              <a:spLocks noChangeArrowheads="1"/>
            </p:cNvSpPr>
            <p:nvPr/>
          </p:nvSpPr>
          <p:spPr bwMode="auto">
            <a:xfrm>
              <a:off x="892" y="2802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C3S</a:t>
              </a:r>
            </a:p>
          </p:txBody>
        </p:sp>
        <p:sp>
          <p:nvSpPr>
            <p:cNvPr id="6203" name="Rectangle 42"/>
            <p:cNvSpPr>
              <a:spLocks noChangeArrowheads="1"/>
            </p:cNvSpPr>
            <p:nvPr/>
          </p:nvSpPr>
          <p:spPr bwMode="auto">
            <a:xfrm>
              <a:off x="397" y="2802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C2S</a:t>
              </a:r>
            </a:p>
          </p:txBody>
        </p:sp>
        <p:sp>
          <p:nvSpPr>
            <p:cNvPr id="6204" name="Rectangle 43"/>
            <p:cNvSpPr>
              <a:spLocks noChangeArrowheads="1"/>
            </p:cNvSpPr>
            <p:nvPr/>
          </p:nvSpPr>
          <p:spPr bwMode="auto">
            <a:xfrm>
              <a:off x="0" y="2802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05" name="Rectangle 44"/>
            <p:cNvSpPr>
              <a:spLocks noChangeArrowheads="1"/>
            </p:cNvSpPr>
            <p:nvPr/>
          </p:nvSpPr>
          <p:spPr bwMode="auto">
            <a:xfrm>
              <a:off x="4498" y="2823"/>
              <a:ext cx="1149" cy="21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CH3COCH3</a:t>
              </a:r>
            </a:p>
          </p:txBody>
        </p:sp>
        <p:sp>
          <p:nvSpPr>
            <p:cNvPr id="6206" name="Rectangle 45"/>
            <p:cNvSpPr>
              <a:spLocks noChangeArrowheads="1"/>
            </p:cNvSpPr>
            <p:nvPr/>
          </p:nvSpPr>
          <p:spPr bwMode="auto">
            <a:xfrm>
              <a:off x="3648" y="2589"/>
              <a:ext cx="8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07" name="Rectangle 46"/>
            <p:cNvSpPr>
              <a:spLocks noChangeArrowheads="1"/>
            </p:cNvSpPr>
            <p:nvPr/>
          </p:nvSpPr>
          <p:spPr bwMode="auto">
            <a:xfrm>
              <a:off x="4508" y="3461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660066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660066"/>
                  </a:solidFill>
                  <a:latin typeface="Calibri" pitchFamily="34" charset="0"/>
                  <a:cs typeface="Arial" charset="0"/>
                </a:rPr>
                <a:t>C8H-</a:t>
              </a:r>
            </a:p>
          </p:txBody>
        </p:sp>
        <p:sp>
          <p:nvSpPr>
            <p:cNvPr id="6208" name="Rectangle 47"/>
            <p:cNvSpPr>
              <a:spLocks noChangeArrowheads="1"/>
            </p:cNvSpPr>
            <p:nvPr/>
          </p:nvSpPr>
          <p:spPr bwMode="auto">
            <a:xfrm>
              <a:off x="2149" y="2589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09" name="Rectangle 48"/>
            <p:cNvSpPr>
              <a:spLocks noChangeArrowheads="1"/>
            </p:cNvSpPr>
            <p:nvPr/>
          </p:nvSpPr>
          <p:spPr bwMode="auto">
            <a:xfrm>
              <a:off x="1499" y="2589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CH2CN</a:t>
              </a:r>
            </a:p>
          </p:txBody>
        </p:sp>
        <p:sp>
          <p:nvSpPr>
            <p:cNvPr id="6210" name="Rectangle 49"/>
            <p:cNvSpPr>
              <a:spLocks noChangeArrowheads="1"/>
            </p:cNvSpPr>
            <p:nvPr/>
          </p:nvSpPr>
          <p:spPr bwMode="auto">
            <a:xfrm>
              <a:off x="892" y="2589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C3O</a:t>
              </a:r>
            </a:p>
          </p:txBody>
        </p:sp>
        <p:sp>
          <p:nvSpPr>
            <p:cNvPr id="6211" name="Rectangle 50"/>
            <p:cNvSpPr>
              <a:spLocks noChangeArrowheads="1"/>
            </p:cNvSpPr>
            <p:nvPr/>
          </p:nvSpPr>
          <p:spPr bwMode="auto">
            <a:xfrm>
              <a:off x="397" y="2589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C2O</a:t>
              </a:r>
            </a:p>
          </p:txBody>
        </p:sp>
        <p:sp>
          <p:nvSpPr>
            <p:cNvPr id="6212" name="Rectangle 51"/>
            <p:cNvSpPr>
              <a:spLocks noChangeArrowheads="1"/>
            </p:cNvSpPr>
            <p:nvPr/>
          </p:nvSpPr>
          <p:spPr bwMode="auto">
            <a:xfrm>
              <a:off x="0" y="2589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13" name="Rectangle 52"/>
            <p:cNvSpPr>
              <a:spLocks noChangeArrowheads="1"/>
            </p:cNvSpPr>
            <p:nvPr/>
          </p:nvSpPr>
          <p:spPr bwMode="auto">
            <a:xfrm>
              <a:off x="4498" y="2375"/>
              <a:ext cx="1149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C2H5OH</a:t>
              </a:r>
            </a:p>
          </p:txBody>
        </p:sp>
        <p:sp>
          <p:nvSpPr>
            <p:cNvPr id="6214" name="Rectangle 53"/>
            <p:cNvSpPr>
              <a:spLocks noChangeArrowheads="1"/>
            </p:cNvSpPr>
            <p:nvPr/>
          </p:nvSpPr>
          <p:spPr bwMode="auto">
            <a:xfrm>
              <a:off x="3648" y="2375"/>
              <a:ext cx="8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15" name="Rectangle 54"/>
            <p:cNvSpPr>
              <a:spLocks noChangeArrowheads="1"/>
            </p:cNvSpPr>
            <p:nvPr/>
          </p:nvSpPr>
          <p:spPr bwMode="auto">
            <a:xfrm>
              <a:off x="2824" y="2375"/>
              <a:ext cx="824" cy="214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CH2CHOH</a:t>
              </a:r>
            </a:p>
          </p:txBody>
        </p:sp>
        <p:sp>
          <p:nvSpPr>
            <p:cNvPr id="6216" name="Rectangle 55"/>
            <p:cNvSpPr>
              <a:spLocks noChangeArrowheads="1"/>
            </p:cNvSpPr>
            <p:nvPr/>
          </p:nvSpPr>
          <p:spPr bwMode="auto">
            <a:xfrm>
              <a:off x="2149" y="2375"/>
              <a:ext cx="67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HC3NH+</a:t>
              </a:r>
            </a:p>
          </p:txBody>
        </p:sp>
        <p:sp>
          <p:nvSpPr>
            <p:cNvPr id="6217" name="Rectangle 56"/>
            <p:cNvSpPr>
              <a:spLocks noChangeArrowheads="1"/>
            </p:cNvSpPr>
            <p:nvPr/>
          </p:nvSpPr>
          <p:spPr bwMode="auto">
            <a:xfrm>
              <a:off x="1499" y="2375"/>
              <a:ext cx="6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H2C3</a:t>
              </a:r>
            </a:p>
          </p:txBody>
        </p:sp>
        <p:sp>
          <p:nvSpPr>
            <p:cNvPr id="6218" name="Rectangle 57"/>
            <p:cNvSpPr>
              <a:spLocks noChangeArrowheads="1"/>
            </p:cNvSpPr>
            <p:nvPr/>
          </p:nvSpPr>
          <p:spPr bwMode="auto">
            <a:xfrm>
              <a:off x="892" y="2375"/>
              <a:ext cx="6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C3N</a:t>
              </a:r>
            </a:p>
          </p:txBody>
        </p:sp>
        <p:sp>
          <p:nvSpPr>
            <p:cNvPr id="6219" name="Rectangle 58"/>
            <p:cNvSpPr>
              <a:spLocks noChangeArrowheads="1"/>
            </p:cNvSpPr>
            <p:nvPr/>
          </p:nvSpPr>
          <p:spPr bwMode="auto">
            <a:xfrm>
              <a:off x="397" y="2375"/>
              <a:ext cx="4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CO2</a:t>
              </a:r>
            </a:p>
          </p:txBody>
        </p:sp>
        <p:sp>
          <p:nvSpPr>
            <p:cNvPr id="6220" name="Rectangle 59"/>
            <p:cNvSpPr>
              <a:spLocks noChangeArrowheads="1"/>
            </p:cNvSpPr>
            <p:nvPr/>
          </p:nvSpPr>
          <p:spPr bwMode="auto">
            <a:xfrm>
              <a:off x="0" y="2375"/>
              <a:ext cx="39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CF+</a:t>
              </a:r>
            </a:p>
          </p:txBody>
        </p:sp>
        <p:sp>
          <p:nvSpPr>
            <p:cNvPr id="6221" name="Rectangle 60"/>
            <p:cNvSpPr>
              <a:spLocks noChangeArrowheads="1"/>
            </p:cNvSpPr>
            <p:nvPr/>
          </p:nvSpPr>
          <p:spPr bwMode="auto">
            <a:xfrm>
              <a:off x="4498" y="2162"/>
              <a:ext cx="1149" cy="2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CH3OCH3</a:t>
              </a:r>
            </a:p>
          </p:txBody>
        </p:sp>
        <p:sp>
          <p:nvSpPr>
            <p:cNvPr id="6222" name="Rectangle 61"/>
            <p:cNvSpPr>
              <a:spLocks noChangeArrowheads="1"/>
            </p:cNvSpPr>
            <p:nvPr/>
          </p:nvSpPr>
          <p:spPr bwMode="auto">
            <a:xfrm>
              <a:off x="3648" y="2162"/>
              <a:ext cx="8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23" name="Rectangle 62"/>
            <p:cNvSpPr>
              <a:spLocks noChangeArrowheads="1"/>
            </p:cNvSpPr>
            <p:nvPr/>
          </p:nvSpPr>
          <p:spPr bwMode="auto">
            <a:xfrm>
              <a:off x="2824" y="2162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c-C2H4O</a:t>
              </a:r>
            </a:p>
          </p:txBody>
        </p:sp>
        <p:sp>
          <p:nvSpPr>
            <p:cNvPr id="6224" name="Rectangle 63"/>
            <p:cNvSpPr>
              <a:spLocks noChangeArrowheads="1"/>
            </p:cNvSpPr>
            <p:nvPr/>
          </p:nvSpPr>
          <p:spPr bwMode="auto">
            <a:xfrm>
              <a:off x="2149" y="2162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H2C4</a:t>
              </a:r>
            </a:p>
          </p:txBody>
        </p:sp>
        <p:sp>
          <p:nvSpPr>
            <p:cNvPr id="6225" name="Rectangle 64"/>
            <p:cNvSpPr>
              <a:spLocks noChangeArrowheads="1"/>
            </p:cNvSpPr>
            <p:nvPr/>
          </p:nvSpPr>
          <p:spPr bwMode="auto">
            <a:xfrm>
              <a:off x="1499" y="2162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c-C3H2</a:t>
              </a:r>
            </a:p>
          </p:txBody>
        </p:sp>
        <p:sp>
          <p:nvSpPr>
            <p:cNvPr id="6226" name="Rectangle 65"/>
            <p:cNvSpPr>
              <a:spLocks noChangeArrowheads="1"/>
            </p:cNvSpPr>
            <p:nvPr/>
          </p:nvSpPr>
          <p:spPr bwMode="auto">
            <a:xfrm>
              <a:off x="892" y="2162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i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c-</a:t>
              </a: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C3H</a:t>
              </a:r>
            </a:p>
          </p:txBody>
        </p:sp>
        <p:sp>
          <p:nvSpPr>
            <p:cNvPr id="6227" name="Rectangle 66"/>
            <p:cNvSpPr>
              <a:spLocks noChangeArrowheads="1"/>
            </p:cNvSpPr>
            <p:nvPr/>
          </p:nvSpPr>
          <p:spPr bwMode="auto">
            <a:xfrm>
              <a:off x="397" y="2162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C3</a:t>
              </a:r>
            </a:p>
          </p:txBody>
        </p:sp>
        <p:sp>
          <p:nvSpPr>
            <p:cNvPr id="6228" name="Rectangle 67"/>
            <p:cNvSpPr>
              <a:spLocks noChangeArrowheads="1"/>
            </p:cNvSpPr>
            <p:nvPr/>
          </p:nvSpPr>
          <p:spPr bwMode="auto">
            <a:xfrm>
              <a:off x="0" y="2162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CO+</a:t>
              </a:r>
            </a:p>
          </p:txBody>
        </p:sp>
        <p:sp>
          <p:nvSpPr>
            <p:cNvPr id="6229" name="Rectangle 68"/>
            <p:cNvSpPr>
              <a:spLocks noChangeArrowheads="1"/>
            </p:cNvSpPr>
            <p:nvPr/>
          </p:nvSpPr>
          <p:spPr bwMode="auto">
            <a:xfrm>
              <a:off x="4498" y="1949"/>
              <a:ext cx="11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CH3C5N</a:t>
              </a:r>
            </a:p>
          </p:txBody>
        </p:sp>
        <p:sp>
          <p:nvSpPr>
            <p:cNvPr id="6230" name="Rectangle 69"/>
            <p:cNvSpPr>
              <a:spLocks noChangeArrowheads="1"/>
            </p:cNvSpPr>
            <p:nvPr/>
          </p:nvSpPr>
          <p:spPr bwMode="auto">
            <a:xfrm>
              <a:off x="3648" y="1949"/>
              <a:ext cx="8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31" name="Rectangle 70"/>
            <p:cNvSpPr>
              <a:spLocks noChangeArrowheads="1"/>
            </p:cNvSpPr>
            <p:nvPr/>
          </p:nvSpPr>
          <p:spPr bwMode="auto">
            <a:xfrm>
              <a:off x="2824" y="1949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C6H</a:t>
              </a:r>
            </a:p>
          </p:txBody>
        </p:sp>
        <p:sp>
          <p:nvSpPr>
            <p:cNvPr id="6232" name="Rectangle 71"/>
            <p:cNvSpPr>
              <a:spLocks noChangeArrowheads="1"/>
            </p:cNvSpPr>
            <p:nvPr/>
          </p:nvSpPr>
          <p:spPr bwMode="auto">
            <a:xfrm>
              <a:off x="2149" y="1949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C5H</a:t>
              </a:r>
            </a:p>
          </p:txBody>
        </p:sp>
        <p:sp>
          <p:nvSpPr>
            <p:cNvPr id="6233" name="Rectangle 72"/>
            <p:cNvSpPr>
              <a:spLocks noChangeArrowheads="1"/>
            </p:cNvSpPr>
            <p:nvPr/>
          </p:nvSpPr>
          <p:spPr bwMode="auto">
            <a:xfrm>
              <a:off x="1499" y="1949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C4H</a:t>
              </a:r>
            </a:p>
          </p:txBody>
        </p:sp>
        <p:sp>
          <p:nvSpPr>
            <p:cNvPr id="6234" name="Rectangle 73"/>
            <p:cNvSpPr>
              <a:spLocks noChangeArrowheads="1"/>
            </p:cNvSpPr>
            <p:nvPr/>
          </p:nvSpPr>
          <p:spPr bwMode="auto">
            <a:xfrm>
              <a:off x="892" y="1949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C3H</a:t>
              </a:r>
            </a:p>
          </p:txBody>
        </p:sp>
        <p:sp>
          <p:nvSpPr>
            <p:cNvPr id="6235" name="Rectangle 74"/>
            <p:cNvSpPr>
              <a:spLocks noChangeArrowheads="1"/>
            </p:cNvSpPr>
            <p:nvPr/>
          </p:nvSpPr>
          <p:spPr bwMode="auto">
            <a:xfrm>
              <a:off x="397" y="1949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C2H</a:t>
              </a:r>
            </a:p>
          </p:txBody>
        </p:sp>
        <p:sp>
          <p:nvSpPr>
            <p:cNvPr id="6236" name="Rectangle 75"/>
            <p:cNvSpPr>
              <a:spLocks noChangeArrowheads="1"/>
            </p:cNvSpPr>
            <p:nvPr/>
          </p:nvSpPr>
          <p:spPr bwMode="auto">
            <a:xfrm>
              <a:off x="0" y="1949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CH</a:t>
              </a:r>
            </a:p>
          </p:txBody>
        </p:sp>
        <p:sp>
          <p:nvSpPr>
            <p:cNvPr id="6237" name="Rectangle 76"/>
            <p:cNvSpPr>
              <a:spLocks noChangeArrowheads="1"/>
            </p:cNvSpPr>
            <p:nvPr/>
          </p:nvSpPr>
          <p:spPr bwMode="auto">
            <a:xfrm>
              <a:off x="4498" y="1725"/>
              <a:ext cx="114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CH3C4H</a:t>
              </a:r>
            </a:p>
          </p:txBody>
        </p:sp>
        <p:sp>
          <p:nvSpPr>
            <p:cNvPr id="6238" name="Rectangle 77"/>
            <p:cNvSpPr>
              <a:spLocks noChangeArrowheads="1"/>
            </p:cNvSpPr>
            <p:nvPr/>
          </p:nvSpPr>
          <p:spPr bwMode="auto">
            <a:xfrm>
              <a:off x="3654" y="1964"/>
              <a:ext cx="85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H2C6</a:t>
              </a:r>
            </a:p>
          </p:txBody>
        </p:sp>
        <p:sp>
          <p:nvSpPr>
            <p:cNvPr id="6239" name="Rectangle 78"/>
            <p:cNvSpPr>
              <a:spLocks noChangeArrowheads="1"/>
            </p:cNvSpPr>
            <p:nvPr/>
          </p:nvSpPr>
          <p:spPr bwMode="auto">
            <a:xfrm>
              <a:off x="2824" y="1725"/>
              <a:ext cx="82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CH2CHCN</a:t>
              </a:r>
            </a:p>
          </p:txBody>
        </p:sp>
        <p:sp>
          <p:nvSpPr>
            <p:cNvPr id="6240" name="Rectangle 79"/>
            <p:cNvSpPr>
              <a:spLocks noChangeArrowheads="1"/>
            </p:cNvSpPr>
            <p:nvPr/>
          </p:nvSpPr>
          <p:spPr bwMode="auto">
            <a:xfrm>
              <a:off x="2149" y="1725"/>
              <a:ext cx="67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NH2CHO</a:t>
              </a:r>
            </a:p>
          </p:txBody>
        </p:sp>
        <p:sp>
          <p:nvSpPr>
            <p:cNvPr id="6241" name="Rectangle 80"/>
            <p:cNvSpPr>
              <a:spLocks noChangeArrowheads="1"/>
            </p:cNvSpPr>
            <p:nvPr/>
          </p:nvSpPr>
          <p:spPr bwMode="auto">
            <a:xfrm>
              <a:off x="1499" y="1725"/>
              <a:ext cx="65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NH2CN</a:t>
              </a:r>
            </a:p>
          </p:txBody>
        </p:sp>
        <p:sp>
          <p:nvSpPr>
            <p:cNvPr id="6242" name="Rectangle 81"/>
            <p:cNvSpPr>
              <a:spLocks noChangeArrowheads="1"/>
            </p:cNvSpPr>
            <p:nvPr/>
          </p:nvSpPr>
          <p:spPr bwMode="auto">
            <a:xfrm>
              <a:off x="892" y="1725"/>
              <a:ext cx="60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HNCS</a:t>
              </a:r>
            </a:p>
          </p:txBody>
        </p:sp>
        <p:sp>
          <p:nvSpPr>
            <p:cNvPr id="6243" name="Rectangle 82"/>
            <p:cNvSpPr>
              <a:spLocks noChangeArrowheads="1"/>
            </p:cNvSpPr>
            <p:nvPr/>
          </p:nvSpPr>
          <p:spPr bwMode="auto">
            <a:xfrm>
              <a:off x="397" y="1725"/>
              <a:ext cx="49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</a:t>
              </a:r>
            </a:p>
          </p:txBody>
        </p:sp>
        <p:sp>
          <p:nvSpPr>
            <p:cNvPr id="6244" name="Rectangle 83"/>
            <p:cNvSpPr>
              <a:spLocks noChangeArrowheads="1"/>
            </p:cNvSpPr>
            <p:nvPr/>
          </p:nvSpPr>
          <p:spPr bwMode="auto">
            <a:xfrm>
              <a:off x="0" y="1725"/>
              <a:ext cx="39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</a:t>
              </a:r>
            </a:p>
          </p:txBody>
        </p:sp>
        <p:sp>
          <p:nvSpPr>
            <p:cNvPr id="6245" name="Rectangle 84"/>
            <p:cNvSpPr>
              <a:spLocks noChangeArrowheads="1"/>
            </p:cNvSpPr>
            <p:nvPr/>
          </p:nvSpPr>
          <p:spPr bwMode="auto">
            <a:xfrm>
              <a:off x="4498" y="1512"/>
              <a:ext cx="11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C2H5CN</a:t>
              </a:r>
            </a:p>
          </p:txBody>
        </p:sp>
        <p:sp>
          <p:nvSpPr>
            <p:cNvPr id="6246" name="Rectangle 85"/>
            <p:cNvSpPr>
              <a:spLocks noChangeArrowheads="1"/>
            </p:cNvSpPr>
            <p:nvPr/>
          </p:nvSpPr>
          <p:spPr bwMode="auto">
            <a:xfrm>
              <a:off x="3648" y="1512"/>
              <a:ext cx="850" cy="21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CH2CHCHO</a:t>
              </a:r>
            </a:p>
          </p:txBody>
        </p:sp>
        <p:sp>
          <p:nvSpPr>
            <p:cNvPr id="6247" name="Rectangle 86"/>
            <p:cNvSpPr>
              <a:spLocks noChangeArrowheads="1"/>
            </p:cNvSpPr>
            <p:nvPr/>
          </p:nvSpPr>
          <p:spPr bwMode="auto">
            <a:xfrm>
              <a:off x="2824" y="1512"/>
              <a:ext cx="824" cy="2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CH3CHO</a:t>
              </a:r>
            </a:p>
          </p:txBody>
        </p:sp>
        <p:sp>
          <p:nvSpPr>
            <p:cNvPr id="6248" name="Rectangle 87"/>
            <p:cNvSpPr>
              <a:spLocks noChangeArrowheads="1"/>
            </p:cNvSpPr>
            <p:nvPr/>
          </p:nvSpPr>
          <p:spPr bwMode="auto">
            <a:xfrm>
              <a:off x="2149" y="1512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CH3SH</a:t>
              </a:r>
            </a:p>
          </p:txBody>
        </p:sp>
        <p:sp>
          <p:nvSpPr>
            <p:cNvPr id="6249" name="Rectangle 88"/>
            <p:cNvSpPr>
              <a:spLocks noChangeArrowheads="1"/>
            </p:cNvSpPr>
            <p:nvPr/>
          </p:nvSpPr>
          <p:spPr bwMode="auto">
            <a:xfrm>
              <a:off x="1499" y="1512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CH2CO</a:t>
              </a:r>
            </a:p>
          </p:txBody>
        </p:sp>
        <p:sp>
          <p:nvSpPr>
            <p:cNvPr id="6250" name="Rectangle 89"/>
            <p:cNvSpPr>
              <a:spLocks noChangeArrowheads="1"/>
            </p:cNvSpPr>
            <p:nvPr/>
          </p:nvSpPr>
          <p:spPr bwMode="auto">
            <a:xfrm>
              <a:off x="892" y="1512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HNCO</a:t>
              </a:r>
            </a:p>
          </p:txBody>
        </p:sp>
        <p:sp>
          <p:nvSpPr>
            <p:cNvPr id="6251" name="Rectangle 90"/>
            <p:cNvSpPr>
              <a:spLocks noChangeArrowheads="1"/>
            </p:cNvSpPr>
            <p:nvPr/>
          </p:nvSpPr>
          <p:spPr bwMode="auto">
            <a:xfrm>
              <a:off x="397" y="1512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OCS</a:t>
              </a:r>
            </a:p>
          </p:txBody>
        </p:sp>
        <p:sp>
          <p:nvSpPr>
            <p:cNvPr id="6252" name="Rectangle 91"/>
            <p:cNvSpPr>
              <a:spLocks noChangeArrowheads="1"/>
            </p:cNvSpPr>
            <p:nvPr/>
          </p:nvSpPr>
          <p:spPr bwMode="auto">
            <a:xfrm>
              <a:off x="0" y="1512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CN</a:t>
              </a:r>
            </a:p>
          </p:txBody>
        </p:sp>
        <p:sp>
          <p:nvSpPr>
            <p:cNvPr id="6253" name="Rectangle 92"/>
            <p:cNvSpPr>
              <a:spLocks noChangeArrowheads="1"/>
            </p:cNvSpPr>
            <p:nvPr/>
          </p:nvSpPr>
          <p:spPr bwMode="auto">
            <a:xfrm>
              <a:off x="4498" y="1299"/>
              <a:ext cx="11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HC11N</a:t>
              </a:r>
            </a:p>
          </p:txBody>
        </p:sp>
        <p:sp>
          <p:nvSpPr>
            <p:cNvPr id="6254" name="Rectangle 93"/>
            <p:cNvSpPr>
              <a:spLocks noChangeArrowheads="1"/>
            </p:cNvSpPr>
            <p:nvPr/>
          </p:nvSpPr>
          <p:spPr bwMode="auto">
            <a:xfrm>
              <a:off x="3648" y="1299"/>
              <a:ext cx="850" cy="21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CH3COOH</a:t>
              </a:r>
            </a:p>
          </p:txBody>
        </p:sp>
        <p:sp>
          <p:nvSpPr>
            <p:cNvPr id="6255" name="Rectangle 94"/>
            <p:cNvSpPr>
              <a:spLocks noChangeArrowheads="1"/>
            </p:cNvSpPr>
            <p:nvPr/>
          </p:nvSpPr>
          <p:spPr bwMode="auto">
            <a:xfrm>
              <a:off x="2824" y="1299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CH3NH2</a:t>
              </a:r>
            </a:p>
          </p:txBody>
        </p:sp>
        <p:sp>
          <p:nvSpPr>
            <p:cNvPr id="6256" name="Rectangle 95"/>
            <p:cNvSpPr>
              <a:spLocks noChangeArrowheads="1"/>
            </p:cNvSpPr>
            <p:nvPr/>
          </p:nvSpPr>
          <p:spPr bwMode="auto">
            <a:xfrm>
              <a:off x="2149" y="1299"/>
              <a:ext cx="6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CH3NC</a:t>
              </a:r>
            </a:p>
          </p:txBody>
        </p:sp>
        <p:sp>
          <p:nvSpPr>
            <p:cNvPr id="6257" name="Rectangle 96"/>
            <p:cNvSpPr>
              <a:spLocks noChangeArrowheads="1"/>
            </p:cNvSpPr>
            <p:nvPr/>
          </p:nvSpPr>
          <p:spPr bwMode="auto">
            <a:xfrm>
              <a:off x="1499" y="1299"/>
              <a:ext cx="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CH2NH</a:t>
              </a:r>
            </a:p>
          </p:txBody>
        </p:sp>
        <p:sp>
          <p:nvSpPr>
            <p:cNvPr id="6258" name="Rectangle 97"/>
            <p:cNvSpPr>
              <a:spLocks noChangeArrowheads="1"/>
            </p:cNvSpPr>
            <p:nvPr/>
          </p:nvSpPr>
          <p:spPr bwMode="auto">
            <a:xfrm>
              <a:off x="892" y="1299"/>
              <a:ext cx="6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H2CN</a:t>
              </a:r>
            </a:p>
          </p:txBody>
        </p:sp>
        <p:sp>
          <p:nvSpPr>
            <p:cNvPr id="6259" name="Rectangle 98"/>
            <p:cNvSpPr>
              <a:spLocks noChangeArrowheads="1"/>
            </p:cNvSpPr>
            <p:nvPr/>
          </p:nvSpPr>
          <p:spPr bwMode="auto">
            <a:xfrm>
              <a:off x="397" y="1299"/>
              <a:ext cx="4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HCO</a:t>
              </a:r>
            </a:p>
          </p:txBody>
        </p:sp>
        <p:sp>
          <p:nvSpPr>
            <p:cNvPr id="6260" name="Rectangle 99"/>
            <p:cNvSpPr>
              <a:spLocks noChangeArrowheads="1"/>
            </p:cNvSpPr>
            <p:nvPr/>
          </p:nvSpPr>
          <p:spPr bwMode="auto">
            <a:xfrm>
              <a:off x="0" y="1299"/>
              <a:ext cx="3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</a:t>
              </a:r>
            </a:p>
          </p:txBody>
        </p:sp>
        <p:sp>
          <p:nvSpPr>
            <p:cNvPr id="6261" name="Rectangle 100"/>
            <p:cNvSpPr>
              <a:spLocks noChangeArrowheads="1"/>
            </p:cNvSpPr>
            <p:nvPr/>
          </p:nvSpPr>
          <p:spPr bwMode="auto">
            <a:xfrm>
              <a:off x="4498" y="1085"/>
              <a:ext cx="114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HC9N</a:t>
              </a:r>
            </a:p>
          </p:txBody>
        </p:sp>
        <p:sp>
          <p:nvSpPr>
            <p:cNvPr id="6262" name="Rectangle 101"/>
            <p:cNvSpPr>
              <a:spLocks noChangeArrowheads="1"/>
            </p:cNvSpPr>
            <p:nvPr/>
          </p:nvSpPr>
          <p:spPr bwMode="auto">
            <a:xfrm>
              <a:off x="3648" y="1085"/>
              <a:ext cx="8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CH3C3N</a:t>
              </a:r>
            </a:p>
          </p:txBody>
        </p:sp>
        <p:sp>
          <p:nvSpPr>
            <p:cNvPr id="6263" name="Rectangle 102"/>
            <p:cNvSpPr>
              <a:spLocks noChangeArrowheads="1"/>
            </p:cNvSpPr>
            <p:nvPr/>
          </p:nvSpPr>
          <p:spPr bwMode="auto">
            <a:xfrm>
              <a:off x="2824" y="1085"/>
              <a:ext cx="82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CH3CCH</a:t>
              </a:r>
            </a:p>
          </p:txBody>
        </p:sp>
        <p:sp>
          <p:nvSpPr>
            <p:cNvPr id="6264" name="Rectangle 103"/>
            <p:cNvSpPr>
              <a:spLocks noChangeArrowheads="1"/>
            </p:cNvSpPr>
            <p:nvPr/>
          </p:nvSpPr>
          <p:spPr bwMode="auto">
            <a:xfrm>
              <a:off x="2149" y="1085"/>
              <a:ext cx="676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CH3CN</a:t>
              </a:r>
            </a:p>
          </p:txBody>
        </p:sp>
        <p:sp>
          <p:nvSpPr>
            <p:cNvPr id="6265" name="Rectangle 104"/>
            <p:cNvSpPr>
              <a:spLocks noChangeArrowheads="1"/>
            </p:cNvSpPr>
            <p:nvPr/>
          </p:nvSpPr>
          <p:spPr bwMode="auto">
            <a:xfrm>
              <a:off x="1499" y="1085"/>
              <a:ext cx="650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HCOOH</a:t>
              </a:r>
            </a:p>
          </p:txBody>
        </p:sp>
        <p:sp>
          <p:nvSpPr>
            <p:cNvPr id="6266" name="Rectangle 105"/>
            <p:cNvSpPr>
              <a:spLocks noChangeArrowheads="1"/>
            </p:cNvSpPr>
            <p:nvPr/>
          </p:nvSpPr>
          <p:spPr bwMode="auto">
            <a:xfrm>
              <a:off x="892" y="1085"/>
              <a:ext cx="6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H2CS</a:t>
              </a:r>
            </a:p>
          </p:txBody>
        </p:sp>
        <p:sp>
          <p:nvSpPr>
            <p:cNvPr id="6267" name="Rectangle 106"/>
            <p:cNvSpPr>
              <a:spLocks noChangeArrowheads="1"/>
            </p:cNvSpPr>
            <p:nvPr/>
          </p:nvSpPr>
          <p:spPr bwMode="auto">
            <a:xfrm>
              <a:off x="397" y="1085"/>
              <a:ext cx="4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HNC</a:t>
              </a:r>
            </a:p>
          </p:txBody>
        </p:sp>
        <p:sp>
          <p:nvSpPr>
            <p:cNvPr id="6268" name="Rectangle 107"/>
            <p:cNvSpPr>
              <a:spLocks noChangeArrowheads="1"/>
            </p:cNvSpPr>
            <p:nvPr/>
          </p:nvSpPr>
          <p:spPr bwMode="auto">
            <a:xfrm>
              <a:off x="0" y="1085"/>
              <a:ext cx="39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CS</a:t>
              </a:r>
            </a:p>
          </p:txBody>
        </p:sp>
        <p:sp>
          <p:nvSpPr>
            <p:cNvPr id="6269" name="Rectangle 108"/>
            <p:cNvSpPr>
              <a:spLocks noChangeArrowheads="1"/>
            </p:cNvSpPr>
            <p:nvPr/>
          </p:nvSpPr>
          <p:spPr bwMode="auto">
            <a:xfrm>
              <a:off x="4498" y="845"/>
              <a:ext cx="114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HC7N</a:t>
              </a:r>
            </a:p>
          </p:txBody>
        </p:sp>
        <p:sp>
          <p:nvSpPr>
            <p:cNvPr id="6270" name="Rectangle 109"/>
            <p:cNvSpPr>
              <a:spLocks noChangeArrowheads="1"/>
            </p:cNvSpPr>
            <p:nvPr/>
          </p:nvSpPr>
          <p:spPr bwMode="auto">
            <a:xfrm>
              <a:off x="3648" y="845"/>
              <a:ext cx="850" cy="2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HCOOCH3</a:t>
              </a:r>
            </a:p>
          </p:txBody>
        </p:sp>
        <p:sp>
          <p:nvSpPr>
            <p:cNvPr id="6271" name="Rectangle 110"/>
            <p:cNvSpPr>
              <a:spLocks noChangeArrowheads="1"/>
            </p:cNvSpPr>
            <p:nvPr/>
          </p:nvSpPr>
          <p:spPr bwMode="auto">
            <a:xfrm>
              <a:off x="2824" y="845"/>
              <a:ext cx="8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HC5N</a:t>
              </a:r>
            </a:p>
          </p:txBody>
        </p:sp>
        <p:sp>
          <p:nvSpPr>
            <p:cNvPr id="6272" name="Rectangle 111"/>
            <p:cNvSpPr>
              <a:spLocks noChangeArrowheads="1"/>
            </p:cNvSpPr>
            <p:nvPr/>
          </p:nvSpPr>
          <p:spPr bwMode="auto">
            <a:xfrm>
              <a:off x="2149" y="845"/>
              <a:ext cx="676" cy="2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CH3OH</a:t>
              </a:r>
            </a:p>
          </p:txBody>
        </p:sp>
        <p:sp>
          <p:nvSpPr>
            <p:cNvPr id="6273" name="Rectangle 112"/>
            <p:cNvSpPr>
              <a:spLocks noChangeArrowheads="1"/>
            </p:cNvSpPr>
            <p:nvPr/>
          </p:nvSpPr>
          <p:spPr bwMode="auto">
            <a:xfrm>
              <a:off x="1499" y="845"/>
              <a:ext cx="65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HC3N</a:t>
              </a:r>
            </a:p>
          </p:txBody>
        </p:sp>
        <p:sp>
          <p:nvSpPr>
            <p:cNvPr id="6274" name="Rectangle 113"/>
            <p:cNvSpPr>
              <a:spLocks noChangeArrowheads="1"/>
            </p:cNvSpPr>
            <p:nvPr/>
          </p:nvSpPr>
          <p:spPr bwMode="auto">
            <a:xfrm>
              <a:off x="892" y="845"/>
              <a:ext cx="60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H2CO</a:t>
              </a:r>
            </a:p>
          </p:txBody>
        </p:sp>
        <p:sp>
          <p:nvSpPr>
            <p:cNvPr id="6275" name="Rectangle 114"/>
            <p:cNvSpPr>
              <a:spLocks noChangeArrowheads="1"/>
            </p:cNvSpPr>
            <p:nvPr/>
          </p:nvSpPr>
          <p:spPr bwMode="auto">
            <a:xfrm>
              <a:off x="397" y="845"/>
              <a:ext cx="4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HCN</a:t>
              </a:r>
            </a:p>
          </p:txBody>
        </p:sp>
        <p:sp>
          <p:nvSpPr>
            <p:cNvPr id="6276" name="Rectangle 115"/>
            <p:cNvSpPr>
              <a:spLocks noChangeArrowheads="1"/>
            </p:cNvSpPr>
            <p:nvPr/>
          </p:nvSpPr>
          <p:spPr bwMode="auto">
            <a:xfrm>
              <a:off x="0" y="845"/>
              <a:ext cx="3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CH+</a:t>
              </a:r>
              <a:r>
                <a:rPr kumimoji="0" lang="en-GB" altLang="ja-JP" sz="1600">
                  <a:solidFill>
                    <a:srgbClr val="000000"/>
                  </a:solidFill>
                  <a:latin typeface="Courier New" pitchFamily="49" charset="0"/>
                  <a:cs typeface="Arial" charset="0"/>
                </a:rPr>
                <a:t> </a:t>
              </a:r>
            </a:p>
          </p:txBody>
        </p:sp>
        <p:sp>
          <p:nvSpPr>
            <p:cNvPr id="6277" name="Line 116"/>
            <p:cNvSpPr>
              <a:spLocks noChangeShapeType="1"/>
            </p:cNvSpPr>
            <p:nvPr/>
          </p:nvSpPr>
          <p:spPr bwMode="auto">
            <a:xfrm>
              <a:off x="0" y="845"/>
              <a:ext cx="564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78" name="Line 117"/>
            <p:cNvSpPr>
              <a:spLocks noChangeShapeType="1"/>
            </p:cNvSpPr>
            <p:nvPr/>
          </p:nvSpPr>
          <p:spPr bwMode="auto">
            <a:xfrm>
              <a:off x="0" y="1085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79" name="Line 118"/>
            <p:cNvSpPr>
              <a:spLocks noChangeShapeType="1"/>
            </p:cNvSpPr>
            <p:nvPr/>
          </p:nvSpPr>
          <p:spPr bwMode="auto">
            <a:xfrm>
              <a:off x="0" y="1299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0" name="Line 119"/>
            <p:cNvSpPr>
              <a:spLocks noChangeShapeType="1"/>
            </p:cNvSpPr>
            <p:nvPr/>
          </p:nvSpPr>
          <p:spPr bwMode="auto">
            <a:xfrm>
              <a:off x="0" y="1512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1" name="Line 120"/>
            <p:cNvSpPr>
              <a:spLocks noChangeShapeType="1"/>
            </p:cNvSpPr>
            <p:nvPr/>
          </p:nvSpPr>
          <p:spPr bwMode="auto">
            <a:xfrm>
              <a:off x="0" y="1725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2" name="Line 121"/>
            <p:cNvSpPr>
              <a:spLocks noChangeShapeType="1"/>
            </p:cNvSpPr>
            <p:nvPr/>
          </p:nvSpPr>
          <p:spPr bwMode="auto">
            <a:xfrm>
              <a:off x="0" y="1949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3" name="Line 122"/>
            <p:cNvSpPr>
              <a:spLocks noChangeShapeType="1"/>
            </p:cNvSpPr>
            <p:nvPr/>
          </p:nvSpPr>
          <p:spPr bwMode="auto">
            <a:xfrm>
              <a:off x="0" y="2162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4" name="Line 123"/>
            <p:cNvSpPr>
              <a:spLocks noChangeShapeType="1"/>
            </p:cNvSpPr>
            <p:nvPr/>
          </p:nvSpPr>
          <p:spPr bwMode="auto">
            <a:xfrm>
              <a:off x="0" y="2375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5" name="Line 124"/>
            <p:cNvSpPr>
              <a:spLocks noChangeShapeType="1"/>
            </p:cNvSpPr>
            <p:nvPr/>
          </p:nvSpPr>
          <p:spPr bwMode="auto">
            <a:xfrm>
              <a:off x="0" y="2589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6" name="Line 125"/>
            <p:cNvSpPr>
              <a:spLocks noChangeShapeType="1"/>
            </p:cNvSpPr>
            <p:nvPr/>
          </p:nvSpPr>
          <p:spPr bwMode="auto">
            <a:xfrm>
              <a:off x="0" y="2802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7" name="Line 126"/>
            <p:cNvSpPr>
              <a:spLocks noChangeShapeType="1"/>
            </p:cNvSpPr>
            <p:nvPr/>
          </p:nvSpPr>
          <p:spPr bwMode="auto">
            <a:xfrm>
              <a:off x="0" y="3015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8" name="Line 127"/>
            <p:cNvSpPr>
              <a:spLocks noChangeShapeType="1"/>
            </p:cNvSpPr>
            <p:nvPr/>
          </p:nvSpPr>
          <p:spPr bwMode="auto">
            <a:xfrm>
              <a:off x="0" y="3241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89" name="Line 128"/>
            <p:cNvSpPr>
              <a:spLocks noChangeShapeType="1"/>
            </p:cNvSpPr>
            <p:nvPr/>
          </p:nvSpPr>
          <p:spPr bwMode="auto">
            <a:xfrm>
              <a:off x="0" y="3874"/>
              <a:ext cx="564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0" name="Line 129"/>
            <p:cNvSpPr>
              <a:spLocks noChangeShapeType="1"/>
            </p:cNvSpPr>
            <p:nvPr/>
          </p:nvSpPr>
          <p:spPr bwMode="auto">
            <a:xfrm>
              <a:off x="0" y="845"/>
              <a:ext cx="1" cy="30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1" name="Line 130"/>
            <p:cNvSpPr>
              <a:spLocks noChangeShapeType="1"/>
            </p:cNvSpPr>
            <p:nvPr/>
          </p:nvSpPr>
          <p:spPr bwMode="auto">
            <a:xfrm>
              <a:off x="397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2" name="Line 131"/>
            <p:cNvSpPr>
              <a:spLocks noChangeShapeType="1"/>
            </p:cNvSpPr>
            <p:nvPr/>
          </p:nvSpPr>
          <p:spPr bwMode="auto">
            <a:xfrm>
              <a:off x="892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3" name="Line 132"/>
            <p:cNvSpPr>
              <a:spLocks noChangeShapeType="1"/>
            </p:cNvSpPr>
            <p:nvPr/>
          </p:nvSpPr>
          <p:spPr bwMode="auto">
            <a:xfrm>
              <a:off x="1499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4" name="Line 133"/>
            <p:cNvSpPr>
              <a:spLocks noChangeShapeType="1"/>
            </p:cNvSpPr>
            <p:nvPr/>
          </p:nvSpPr>
          <p:spPr bwMode="auto">
            <a:xfrm>
              <a:off x="2149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5" name="Line 134"/>
            <p:cNvSpPr>
              <a:spLocks noChangeShapeType="1"/>
            </p:cNvSpPr>
            <p:nvPr/>
          </p:nvSpPr>
          <p:spPr bwMode="auto">
            <a:xfrm>
              <a:off x="2824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6" name="Line 135"/>
            <p:cNvSpPr>
              <a:spLocks noChangeShapeType="1"/>
            </p:cNvSpPr>
            <p:nvPr/>
          </p:nvSpPr>
          <p:spPr bwMode="auto">
            <a:xfrm>
              <a:off x="3648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" name="Line 136"/>
            <p:cNvSpPr>
              <a:spLocks noChangeShapeType="1"/>
            </p:cNvSpPr>
            <p:nvPr/>
          </p:nvSpPr>
          <p:spPr bwMode="auto">
            <a:xfrm>
              <a:off x="4498" y="845"/>
              <a:ext cx="1" cy="30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8" name="Line 137"/>
            <p:cNvSpPr>
              <a:spLocks noChangeShapeType="1"/>
            </p:cNvSpPr>
            <p:nvPr/>
          </p:nvSpPr>
          <p:spPr bwMode="auto">
            <a:xfrm>
              <a:off x="5647" y="845"/>
              <a:ext cx="1" cy="30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9" name="Line 138"/>
            <p:cNvSpPr>
              <a:spLocks noChangeShapeType="1"/>
            </p:cNvSpPr>
            <p:nvPr/>
          </p:nvSpPr>
          <p:spPr bwMode="auto">
            <a:xfrm>
              <a:off x="0" y="3452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00" name="Line 139"/>
            <p:cNvSpPr>
              <a:spLocks noChangeShapeType="1"/>
            </p:cNvSpPr>
            <p:nvPr/>
          </p:nvSpPr>
          <p:spPr bwMode="auto">
            <a:xfrm>
              <a:off x="0" y="3663"/>
              <a:ext cx="56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01" name="Rectangle 46"/>
            <p:cNvSpPr>
              <a:spLocks noChangeArrowheads="1"/>
            </p:cNvSpPr>
            <p:nvPr/>
          </p:nvSpPr>
          <p:spPr bwMode="auto">
            <a:xfrm>
              <a:off x="2815" y="2594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660066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 b="1">
                  <a:solidFill>
                    <a:srgbClr val="660066"/>
                  </a:solidFill>
                  <a:latin typeface="Calibri" pitchFamily="34" charset="0"/>
                  <a:cs typeface="Arial" charset="0"/>
                </a:rPr>
                <a:t>C6H-</a:t>
              </a:r>
            </a:p>
          </p:txBody>
        </p:sp>
        <p:sp>
          <p:nvSpPr>
            <p:cNvPr id="6302" name="Rectangle 52"/>
            <p:cNvSpPr>
              <a:spLocks noChangeArrowheads="1"/>
            </p:cNvSpPr>
            <p:nvPr/>
          </p:nvSpPr>
          <p:spPr bwMode="auto">
            <a:xfrm>
              <a:off x="4501" y="3233"/>
              <a:ext cx="1149" cy="21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4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kumimoji="0" lang="en-GB" altLang="ja-JP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C2H5OCHO</a:t>
              </a:r>
            </a:p>
          </p:txBody>
        </p:sp>
      </p:grpSp>
      <p:sp>
        <p:nvSpPr>
          <p:cNvPr id="6148" name="Rectangle 141"/>
          <p:cNvSpPr>
            <a:spLocks noChangeArrowheads="1"/>
          </p:cNvSpPr>
          <p:nvPr/>
        </p:nvSpPr>
        <p:spPr bwMode="auto">
          <a:xfrm>
            <a:off x="533400" y="5851525"/>
            <a:ext cx="1335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000" b="1">
                <a:latin typeface="ＭＳ Ｐゴシック" charset="-128"/>
              </a:rPr>
              <a:t>1970</a:t>
            </a:r>
            <a:r>
              <a:rPr lang="ja-JP" altLang="en-US" sz="3000" b="1">
                <a:latin typeface="ＭＳ Ｐゴシック" charset="-128"/>
              </a:rPr>
              <a:t>年</a:t>
            </a:r>
          </a:p>
          <a:p>
            <a:r>
              <a:rPr lang="en-US" altLang="ja-JP" sz="3000" b="1">
                <a:latin typeface="Tahoma" pitchFamily="34" charset="0"/>
              </a:rPr>
              <a:t>~</a:t>
            </a:r>
            <a:r>
              <a:rPr lang="en-US" altLang="ja-JP" sz="3000" b="1">
                <a:latin typeface="ＭＳ Ｐゴシック" charset="-128"/>
              </a:rPr>
              <a:t>10</a:t>
            </a:r>
            <a:r>
              <a:rPr lang="ja-JP" altLang="en-US" sz="3000" b="1">
                <a:latin typeface="ＭＳ Ｐゴシック" charset="-128"/>
              </a:rPr>
              <a:t>種</a:t>
            </a:r>
          </a:p>
        </p:txBody>
      </p:sp>
      <p:grpSp>
        <p:nvGrpSpPr>
          <p:cNvPr id="6149" name="Group 146"/>
          <p:cNvGrpSpPr>
            <a:grpSpLocks/>
          </p:cNvGrpSpPr>
          <p:nvPr/>
        </p:nvGrpSpPr>
        <p:grpSpPr bwMode="auto">
          <a:xfrm>
            <a:off x="1905000" y="5851525"/>
            <a:ext cx="2097088" cy="1006475"/>
            <a:chOff x="1200" y="3686"/>
            <a:chExt cx="1321" cy="634"/>
          </a:xfrm>
        </p:grpSpPr>
        <p:sp>
          <p:nvSpPr>
            <p:cNvPr id="6164" name="Rectangle 142"/>
            <p:cNvSpPr>
              <a:spLocks noChangeArrowheads="1"/>
            </p:cNvSpPr>
            <p:nvPr/>
          </p:nvSpPr>
          <p:spPr bwMode="auto">
            <a:xfrm>
              <a:off x="1680" y="3686"/>
              <a:ext cx="8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000" b="1">
                  <a:latin typeface="ＭＳ Ｐゴシック" charset="-128"/>
                </a:rPr>
                <a:t>1980</a:t>
              </a:r>
              <a:r>
                <a:rPr lang="ja-JP" altLang="en-US" sz="3000" b="1">
                  <a:latin typeface="ＭＳ Ｐゴシック" charset="-128"/>
                </a:rPr>
                <a:t>年</a:t>
              </a:r>
            </a:p>
            <a:p>
              <a:r>
                <a:rPr lang="en-US" altLang="ja-JP" sz="3000" b="1">
                  <a:latin typeface="Tahoma" pitchFamily="34" charset="0"/>
                </a:rPr>
                <a:t>~</a:t>
              </a:r>
              <a:r>
                <a:rPr lang="en-US" altLang="ja-JP" sz="3000" b="1">
                  <a:latin typeface="ＭＳ Ｐゴシック" charset="-128"/>
                </a:rPr>
                <a:t>50</a:t>
              </a:r>
              <a:r>
                <a:rPr lang="ja-JP" altLang="en-US" sz="3000" b="1">
                  <a:latin typeface="ＭＳ Ｐゴシック" charset="-128"/>
                </a:rPr>
                <a:t>種</a:t>
              </a:r>
            </a:p>
          </p:txBody>
        </p:sp>
        <p:sp>
          <p:nvSpPr>
            <p:cNvPr id="6165" name="Rectangle 145"/>
            <p:cNvSpPr>
              <a:spLocks noChangeArrowheads="1"/>
            </p:cNvSpPr>
            <p:nvPr/>
          </p:nvSpPr>
          <p:spPr bwMode="auto">
            <a:xfrm>
              <a:off x="1200" y="3792"/>
              <a:ext cx="3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400" b="1">
                  <a:latin typeface="Tahoma" pitchFamily="34" charset="0"/>
                  <a:ea typeface="HG丸ｺﾞｼｯｸM-PRO" pitchFamily="50" charset="-128"/>
                </a:rPr>
                <a:t>→</a:t>
              </a:r>
            </a:p>
          </p:txBody>
        </p:sp>
      </p:grpSp>
      <p:grpSp>
        <p:nvGrpSpPr>
          <p:cNvPr id="6150" name="Group 149"/>
          <p:cNvGrpSpPr>
            <a:grpSpLocks/>
          </p:cNvGrpSpPr>
          <p:nvPr/>
        </p:nvGrpSpPr>
        <p:grpSpPr bwMode="auto">
          <a:xfrm>
            <a:off x="4038600" y="5851525"/>
            <a:ext cx="2216150" cy="1006475"/>
            <a:chOff x="2544" y="3686"/>
            <a:chExt cx="1396" cy="634"/>
          </a:xfrm>
        </p:grpSpPr>
        <p:sp>
          <p:nvSpPr>
            <p:cNvPr id="6162" name="Rectangle 143"/>
            <p:cNvSpPr>
              <a:spLocks noChangeArrowheads="1"/>
            </p:cNvSpPr>
            <p:nvPr/>
          </p:nvSpPr>
          <p:spPr bwMode="auto">
            <a:xfrm>
              <a:off x="3024" y="3686"/>
              <a:ext cx="9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000" b="1">
                  <a:latin typeface="ＭＳ Ｐゴシック" charset="-128"/>
                </a:rPr>
                <a:t>1995</a:t>
              </a:r>
              <a:r>
                <a:rPr lang="ja-JP" altLang="en-US" sz="3000" b="1">
                  <a:latin typeface="ＭＳ Ｐゴシック" charset="-128"/>
                </a:rPr>
                <a:t>年</a:t>
              </a:r>
            </a:p>
            <a:p>
              <a:r>
                <a:rPr lang="en-US" altLang="ja-JP" sz="3000" b="1">
                  <a:latin typeface="Tahoma" pitchFamily="34" charset="0"/>
                </a:rPr>
                <a:t>~</a:t>
              </a:r>
              <a:r>
                <a:rPr lang="en-US" altLang="ja-JP" sz="3000" b="1">
                  <a:latin typeface="ＭＳ Ｐゴシック" charset="-128"/>
                </a:rPr>
                <a:t>100</a:t>
              </a:r>
              <a:r>
                <a:rPr lang="ja-JP" altLang="en-US" sz="3000" b="1">
                  <a:latin typeface="ＭＳ Ｐゴシック" charset="-128"/>
                </a:rPr>
                <a:t>種</a:t>
              </a:r>
            </a:p>
          </p:txBody>
        </p:sp>
        <p:sp>
          <p:nvSpPr>
            <p:cNvPr id="6163" name="Rectangle 147"/>
            <p:cNvSpPr>
              <a:spLocks noChangeArrowheads="1"/>
            </p:cNvSpPr>
            <p:nvPr/>
          </p:nvSpPr>
          <p:spPr bwMode="auto">
            <a:xfrm>
              <a:off x="2544" y="3822"/>
              <a:ext cx="3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400" b="1">
                  <a:latin typeface="Tahoma" pitchFamily="34" charset="0"/>
                  <a:ea typeface="HG丸ｺﾞｼｯｸM-PRO" pitchFamily="50" charset="-128"/>
                </a:rPr>
                <a:t>→</a:t>
              </a:r>
            </a:p>
          </p:txBody>
        </p:sp>
      </p:grpSp>
      <p:grpSp>
        <p:nvGrpSpPr>
          <p:cNvPr id="6151" name="Group 150"/>
          <p:cNvGrpSpPr>
            <a:grpSpLocks/>
          </p:cNvGrpSpPr>
          <p:nvPr/>
        </p:nvGrpSpPr>
        <p:grpSpPr bwMode="auto">
          <a:xfrm>
            <a:off x="6372225" y="5851525"/>
            <a:ext cx="2117725" cy="1016000"/>
            <a:chOff x="4014" y="3686"/>
            <a:chExt cx="1334" cy="640"/>
          </a:xfrm>
        </p:grpSpPr>
        <p:sp>
          <p:nvSpPr>
            <p:cNvPr id="6160" name="Rectangle 144"/>
            <p:cNvSpPr>
              <a:spLocks noChangeArrowheads="1"/>
            </p:cNvSpPr>
            <p:nvPr/>
          </p:nvSpPr>
          <p:spPr bwMode="auto">
            <a:xfrm>
              <a:off x="4424" y="3686"/>
              <a:ext cx="9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000" b="1" dirty="0" smtClean="0">
                  <a:latin typeface="ＭＳ Ｐゴシック" charset="-128"/>
                </a:rPr>
                <a:t>2013</a:t>
              </a:r>
              <a:r>
                <a:rPr lang="ja-JP" altLang="en-US" sz="3000" b="1" dirty="0" smtClean="0">
                  <a:latin typeface="ＭＳ Ｐゴシック" charset="-128"/>
                </a:rPr>
                <a:t>年</a:t>
              </a:r>
              <a:endParaRPr lang="ja-JP" altLang="en-US" sz="3000" b="1" dirty="0">
                <a:latin typeface="ＭＳ Ｐゴシック" charset="-128"/>
              </a:endParaRPr>
            </a:p>
            <a:p>
              <a:r>
                <a:rPr lang="en-US" altLang="ja-JP" sz="3000" b="1" dirty="0">
                  <a:latin typeface="Tahoma" pitchFamily="34" charset="0"/>
                </a:rPr>
                <a:t>~</a:t>
              </a:r>
              <a:r>
                <a:rPr lang="en-US" altLang="ja-JP" sz="3000" b="1" dirty="0">
                  <a:latin typeface="ＭＳ Ｐゴシック" charset="-128"/>
                </a:rPr>
                <a:t>170</a:t>
              </a:r>
              <a:r>
                <a:rPr lang="ja-JP" altLang="en-US" sz="3000" b="1" dirty="0">
                  <a:latin typeface="ＭＳ Ｐゴシック" charset="-128"/>
                </a:rPr>
                <a:t>種</a:t>
              </a:r>
            </a:p>
          </p:txBody>
        </p:sp>
        <p:sp>
          <p:nvSpPr>
            <p:cNvPr id="6161" name="Rectangle 148"/>
            <p:cNvSpPr>
              <a:spLocks noChangeArrowheads="1"/>
            </p:cNvSpPr>
            <p:nvPr/>
          </p:nvSpPr>
          <p:spPr bwMode="auto">
            <a:xfrm>
              <a:off x="4014" y="3810"/>
              <a:ext cx="3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400" b="1">
                  <a:latin typeface="Tahoma" pitchFamily="34" charset="0"/>
                  <a:ea typeface="HG丸ｺﾞｼｯｸM-PRO" pitchFamily="50" charset="-128"/>
                </a:rPr>
                <a:t>→</a:t>
              </a:r>
            </a:p>
          </p:txBody>
        </p:sp>
      </p:grpSp>
      <p:sp>
        <p:nvSpPr>
          <p:cNvPr id="6152" name="Rectangle 46"/>
          <p:cNvSpPr>
            <a:spLocks noChangeArrowheads="1"/>
          </p:cNvSpPr>
          <p:nvPr/>
        </p:nvSpPr>
        <p:spPr bwMode="auto">
          <a:xfrm>
            <a:off x="2500313" y="5357813"/>
            <a:ext cx="1000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b="1">
                <a:solidFill>
                  <a:srgbClr val="660066"/>
                </a:solidFill>
                <a:latin typeface="Calibri" pitchFamily="34" charset="0"/>
                <a:cs typeface="Arial" charset="0"/>
              </a:rPr>
              <a:t>C4H-</a:t>
            </a:r>
          </a:p>
        </p:txBody>
      </p:sp>
      <p:sp>
        <p:nvSpPr>
          <p:cNvPr id="6153" name="Rectangle 85"/>
          <p:cNvSpPr>
            <a:spLocks noChangeArrowheads="1"/>
          </p:cNvSpPr>
          <p:nvPr/>
        </p:nvSpPr>
        <p:spPr bwMode="auto">
          <a:xfrm>
            <a:off x="5907088" y="2286000"/>
            <a:ext cx="1349375" cy="338138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CH2OHCHO</a:t>
            </a:r>
          </a:p>
        </p:txBody>
      </p:sp>
      <p:sp>
        <p:nvSpPr>
          <p:cNvPr id="6154" name="Rectangle 44"/>
          <p:cNvSpPr>
            <a:spLocks noChangeArrowheads="1"/>
          </p:cNvSpPr>
          <p:nvPr/>
        </p:nvSpPr>
        <p:spPr bwMode="auto">
          <a:xfrm>
            <a:off x="7248525" y="3656013"/>
            <a:ext cx="1824038" cy="338137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CH3CONH2</a:t>
            </a:r>
          </a:p>
        </p:txBody>
      </p:sp>
      <p:sp>
        <p:nvSpPr>
          <p:cNvPr id="6155" name="Rectangle 46"/>
          <p:cNvSpPr>
            <a:spLocks noChangeArrowheads="1"/>
          </p:cNvSpPr>
          <p:nvPr/>
        </p:nvSpPr>
        <p:spPr bwMode="auto">
          <a:xfrm>
            <a:off x="112713" y="3643313"/>
            <a:ext cx="6016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b="1">
                <a:solidFill>
                  <a:srgbClr val="660066"/>
                </a:solidFill>
                <a:latin typeface="Calibri" pitchFamily="34" charset="0"/>
                <a:cs typeface="Arial" charset="0"/>
              </a:rPr>
              <a:t>CN-</a:t>
            </a:r>
          </a:p>
        </p:txBody>
      </p:sp>
      <p:sp>
        <p:nvSpPr>
          <p:cNvPr id="6156" name="Rectangle 46"/>
          <p:cNvSpPr>
            <a:spLocks noChangeArrowheads="1"/>
          </p:cNvSpPr>
          <p:nvPr/>
        </p:nvSpPr>
        <p:spPr bwMode="auto">
          <a:xfrm>
            <a:off x="3500438" y="3643313"/>
            <a:ext cx="1000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b="1">
                <a:solidFill>
                  <a:srgbClr val="660066"/>
                </a:solidFill>
                <a:latin typeface="Calibri" pitchFamily="34" charset="0"/>
                <a:cs typeface="Arial" charset="0"/>
              </a:rPr>
              <a:t>C5N-</a:t>
            </a:r>
          </a:p>
        </p:txBody>
      </p:sp>
      <p:sp>
        <p:nvSpPr>
          <p:cNvPr id="6157" name="Rectangle 46"/>
          <p:cNvSpPr>
            <a:spLocks noChangeArrowheads="1"/>
          </p:cNvSpPr>
          <p:nvPr/>
        </p:nvSpPr>
        <p:spPr bwMode="auto">
          <a:xfrm>
            <a:off x="1500188" y="5643563"/>
            <a:ext cx="1000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b="1">
                <a:solidFill>
                  <a:srgbClr val="660066"/>
                </a:solidFill>
                <a:latin typeface="Calibri" pitchFamily="34" charset="0"/>
                <a:cs typeface="Arial" charset="0"/>
              </a:rPr>
              <a:t>C3N-</a:t>
            </a:r>
          </a:p>
        </p:txBody>
      </p:sp>
      <p:sp>
        <p:nvSpPr>
          <p:cNvPr id="6158" name="Rectangle 28"/>
          <p:cNvSpPr>
            <a:spLocks noChangeArrowheads="1"/>
          </p:cNvSpPr>
          <p:nvPr/>
        </p:nvSpPr>
        <p:spPr bwMode="auto">
          <a:xfrm>
            <a:off x="7248525" y="5357813"/>
            <a:ext cx="1824038" cy="358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b="1">
                <a:latin typeface="Calibri" pitchFamily="34" charset="0"/>
                <a:cs typeface="Arial" charset="0"/>
              </a:rPr>
              <a:t>NH2CH2COOH?</a:t>
            </a:r>
          </a:p>
        </p:txBody>
      </p:sp>
      <p:sp>
        <p:nvSpPr>
          <p:cNvPr id="6159" name="Rectangle 151"/>
          <p:cNvSpPr>
            <a:spLocks noChangeArrowheads="1"/>
          </p:cNvSpPr>
          <p:nvPr/>
        </p:nvSpPr>
        <p:spPr bwMode="auto">
          <a:xfrm>
            <a:off x="4089400" y="5019675"/>
            <a:ext cx="2911475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400" b="1">
                <a:latin typeface="Tahoma" pitchFamily="34" charset="0"/>
                <a:ea typeface="HG丸ｺﾞｼｯｸM-PRO" pitchFamily="50" charset="-128"/>
              </a:rPr>
              <a:t>→</a:t>
            </a:r>
            <a:r>
              <a:rPr lang="en-US" altLang="ja-JP" sz="34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ja-JP" altLang="en-US" sz="34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アミノ酸？</a:t>
            </a:r>
          </a:p>
        </p:txBody>
      </p:sp>
      <p:sp>
        <p:nvSpPr>
          <p:cNvPr id="159" name="Rectangle 2"/>
          <p:cNvSpPr txBox="1">
            <a:spLocks noChangeArrowheads="1"/>
          </p:cNvSpPr>
          <p:nvPr/>
        </p:nvSpPr>
        <p:spPr>
          <a:xfrm>
            <a:off x="0" y="0"/>
            <a:ext cx="9144000" cy="740845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ja-JP" altLang="en-GB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これまでに観測された星間分子</a:t>
            </a:r>
            <a:r>
              <a:rPr kumimoji="1" lang="ja-JP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の一部</a:t>
            </a:r>
            <a:endParaRPr kumimoji="1" lang="ja-JP" altLang="en-GB" sz="42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9512" y="2636912"/>
            <a:ext cx="4139274" cy="2785378"/>
            <a:chOff x="3656460" y="4419934"/>
            <a:chExt cx="4139274" cy="2785378"/>
          </a:xfrm>
        </p:grpSpPr>
        <p:sp>
          <p:nvSpPr>
            <p:cNvPr id="164" name="Rectangle 26"/>
            <p:cNvSpPr>
              <a:spLocks noChangeArrowheads="1"/>
            </p:cNvSpPr>
            <p:nvPr/>
          </p:nvSpPr>
          <p:spPr bwMode="auto">
            <a:xfrm>
              <a:off x="3656460" y="4419934"/>
              <a:ext cx="4139274" cy="278537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/>
            <a:p>
              <a:pPr algn="ctr" eaLnBrk="0" fontAlgn="t" hangingPunct="0">
                <a:spcBef>
                  <a:spcPct val="5000"/>
                </a:spcBef>
              </a:pPr>
              <a:r>
                <a:rPr lang="ja-JP" altLang="en-US" sz="2800" b="1" dirty="0" smtClean="0">
                  <a:latin typeface="Tahoma" pitchFamily="34" charset="0"/>
                </a:rPr>
                <a:t>スターダストミッションで</a:t>
              </a:r>
              <a:endParaRPr lang="en-US" altLang="ja-JP" sz="2800" b="1" dirty="0" smtClean="0">
                <a:latin typeface="Tahoma" pitchFamily="34" charset="0"/>
              </a:endParaRPr>
            </a:p>
            <a:p>
              <a:pPr algn="ctr" eaLnBrk="0" fontAlgn="t" hangingPunct="0">
                <a:spcBef>
                  <a:spcPct val="5000"/>
                </a:spcBef>
              </a:pPr>
              <a:r>
                <a:rPr lang="ja-JP" altLang="en-US" sz="2800" b="1" dirty="0" smtClean="0">
                  <a:latin typeface="Tahoma" pitchFamily="34" charset="0"/>
                </a:rPr>
                <a:t>彗星サンプル中</a:t>
              </a:r>
              <a:r>
                <a:rPr lang="ja-JP" altLang="en-US" sz="2800" b="1" dirty="0">
                  <a:latin typeface="Tahoma" pitchFamily="34" charset="0"/>
                </a:rPr>
                <a:t>にアミノ酸</a:t>
              </a:r>
              <a:endParaRPr lang="en-US" altLang="ja-JP" sz="2800" b="1" dirty="0">
                <a:latin typeface="Tahoma" pitchFamily="34" charset="0"/>
              </a:endParaRPr>
            </a:p>
            <a:p>
              <a:pPr algn="ctr" eaLnBrk="0" fontAlgn="t" hangingPunct="0">
                <a:spcBef>
                  <a:spcPct val="5000"/>
                </a:spcBef>
              </a:pPr>
              <a:r>
                <a:rPr lang="ja-JP" altLang="en-US" sz="2800" b="1" dirty="0">
                  <a:latin typeface="Tahoma" pitchFamily="34" charset="0"/>
                </a:rPr>
                <a:t>グリシンを</a:t>
              </a:r>
              <a:r>
                <a:rPr lang="ja-JP" altLang="en-US" sz="2800" b="1" dirty="0" smtClean="0">
                  <a:latin typeface="Tahoma" pitchFamily="34" charset="0"/>
                </a:rPr>
                <a:t>発見</a:t>
              </a:r>
              <a:endParaRPr lang="en-US" altLang="ja-JP" sz="2800" b="1" dirty="0" smtClean="0">
                <a:latin typeface="Tahoma" pitchFamily="34" charset="0"/>
              </a:endParaRPr>
            </a:p>
            <a:p>
              <a:pPr algn="ctr" eaLnBrk="0" fontAlgn="t" hangingPunct="0">
                <a:spcBef>
                  <a:spcPct val="5000"/>
                </a:spcBef>
              </a:pPr>
              <a:endParaRPr lang="en-US" altLang="ja-JP" sz="2800" b="1" dirty="0" smtClean="0">
                <a:latin typeface="Tahoma" pitchFamily="34" charset="0"/>
              </a:endParaRPr>
            </a:p>
            <a:p>
              <a:pPr algn="ctr" eaLnBrk="0" fontAlgn="t" hangingPunct="0">
                <a:spcBef>
                  <a:spcPct val="5000"/>
                </a:spcBef>
              </a:pPr>
              <a:r>
                <a:rPr lang="ja-JP" altLang="en-US" sz="2800" b="1" dirty="0">
                  <a:latin typeface="Tahoma" pitchFamily="34" charset="0"/>
                </a:rPr>
                <a:t>隕石中のアミノ酸</a:t>
              </a:r>
              <a:endParaRPr lang="en-US" altLang="ja-JP" sz="2800" b="1" dirty="0" smtClean="0">
                <a:latin typeface="Tahoma" pitchFamily="34" charset="0"/>
              </a:endParaRPr>
            </a:p>
            <a:p>
              <a:pPr algn="ctr" eaLnBrk="0" fontAlgn="t" hangingPunct="0">
                <a:spcBef>
                  <a:spcPct val="5000"/>
                </a:spcBef>
              </a:pPr>
              <a:r>
                <a:rPr lang="ja-JP" altLang="en-US" sz="2800" b="1" dirty="0" smtClean="0">
                  <a:latin typeface="Tahoma" pitchFamily="34" charset="0"/>
                </a:rPr>
                <a:t>⇔ 星間分子との関連？</a:t>
              </a:r>
              <a:endParaRPr lang="ja-JP" altLang="en-US" sz="2800" b="1" dirty="0">
                <a:latin typeface="Tahoma" pitchFamily="34" charset="0"/>
              </a:endParaRPr>
            </a:p>
          </p:txBody>
        </p:sp>
        <p:sp>
          <p:nvSpPr>
            <p:cNvPr id="165" name="Rectangle 9"/>
            <p:cNvSpPr>
              <a:spLocks noChangeArrowheads="1"/>
            </p:cNvSpPr>
            <p:nvPr/>
          </p:nvSpPr>
          <p:spPr bwMode="auto">
            <a:xfrm>
              <a:off x="4594458" y="5793924"/>
              <a:ext cx="2254226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t" hangingPunct="0">
                <a:spcBef>
                  <a:spcPct val="5000"/>
                </a:spcBef>
              </a:pPr>
              <a:r>
                <a:rPr lang="en-US" altLang="ja-JP" sz="2000" dirty="0">
                  <a:latin typeface="Tahoma" pitchFamily="34" charset="0"/>
                </a:rPr>
                <a:t>(Elsila et al. 2009)</a:t>
              </a:r>
              <a:endParaRPr lang="ja-JP" altLang="en-US" sz="2000" dirty="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47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5" y="2204864"/>
            <a:ext cx="233485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-7986"/>
            <a:ext cx="9358313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円盤における複雑な分子種の検出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3227" y="6117577"/>
            <a:ext cx="7528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→</a:t>
            </a:r>
            <a:r>
              <a:rPr lang="en-US" altLang="ja-JP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ALMA</a:t>
            </a:r>
            <a:r>
              <a:rPr lang="ja-JP" altLang="en-US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でさらに複雑な分子種の発見へ</a:t>
            </a:r>
            <a:endParaRPr lang="en-US" altLang="ja-JP" sz="32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4562251" y="995103"/>
            <a:ext cx="4264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HD163296  ALMA SV</a:t>
            </a: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c-C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 J=6-5 @ 218GHz</a:t>
            </a:r>
            <a:endParaRPr lang="en-US" altLang="ja-JP" sz="28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19782" y="5717477"/>
            <a:ext cx="22397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(Qi et al. 2013b)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1552"/>
            <a:ext cx="3796267" cy="36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662409"/>
            <a:ext cx="2954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(Chapillon et al. 2012)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32" y="3429000"/>
            <a:ext cx="325350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0" y="990747"/>
            <a:ext cx="36091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MWC480, LkCa15,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GO Tau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IRAM 30m, PdBI</a:t>
            </a:r>
          </a:p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N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J=16-15, 12-11, 10-9 @ 146, 109, 91GHz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85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GB" b="1" dirty="0" smtClean="0">
                <a:solidFill>
                  <a:srgbClr val="9900CC"/>
                </a:solidFill>
              </a:rPr>
              <a:t>星間空間における</a:t>
            </a:r>
            <a:r>
              <a:rPr lang="ja-JP" altLang="en-US" b="1" dirty="0" smtClean="0">
                <a:solidFill>
                  <a:srgbClr val="9900CC"/>
                </a:solidFill>
              </a:rPr>
              <a:t>ダスト表面反応</a:t>
            </a:r>
            <a:endParaRPr lang="en-US" altLang="ja-JP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2" name="グループ化 79"/>
          <p:cNvGrpSpPr>
            <a:grpSpLocks/>
          </p:cNvGrpSpPr>
          <p:nvPr/>
        </p:nvGrpSpPr>
        <p:grpSpPr bwMode="auto">
          <a:xfrm>
            <a:off x="-17982" y="2060848"/>
            <a:ext cx="2171700" cy="1621926"/>
            <a:chOff x="627615" y="1332640"/>
            <a:chExt cx="2976224" cy="2006576"/>
          </a:xfrm>
        </p:grpSpPr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933450" y="2752708"/>
              <a:ext cx="198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1057275" y="1866883"/>
              <a:ext cx="228600" cy="228600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2305050" y="2371708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849447" y="2729987"/>
              <a:ext cx="2298345" cy="609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ja-JP" altLang="en-US" sz="2600" b="1" dirty="0">
                  <a:latin typeface="Calibri" pitchFamily="34" charset="0"/>
                </a:rPr>
                <a:t>ダスト表面</a:t>
              </a: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1162050" y="1990708"/>
              <a:ext cx="228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1943880" y="1332640"/>
              <a:ext cx="1659959" cy="1027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400" b="1" dirty="0">
                  <a:latin typeface="Calibri" pitchFamily="34" charset="0"/>
                </a:rPr>
                <a:t>C, O, N, </a:t>
              </a:r>
            </a:p>
            <a:p>
              <a:r>
                <a:rPr kumimoji="0" lang="en-US" altLang="ja-JP" sz="2400" b="1" dirty="0">
                  <a:latin typeface="Calibri" pitchFamily="34" charset="0"/>
                </a:rPr>
                <a:t>S, CO, …</a:t>
              </a: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627615" y="1686157"/>
              <a:ext cx="541724" cy="60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2600" b="1" dirty="0">
                  <a:latin typeface="Calibri" pitchFamily="34" charset="0"/>
                </a:rPr>
                <a:t>H</a:t>
              </a:r>
            </a:p>
          </p:txBody>
        </p:sp>
      </p:grpSp>
      <p:sp>
        <p:nvSpPr>
          <p:cNvPr id="57" name="AutoShape 26"/>
          <p:cNvSpPr>
            <a:spLocks noChangeArrowheads="1"/>
          </p:cNvSpPr>
          <p:nvPr/>
        </p:nvSpPr>
        <p:spPr bwMode="auto">
          <a:xfrm rot="5400000">
            <a:off x="793553" y="3792236"/>
            <a:ext cx="374650" cy="454025"/>
          </a:xfrm>
          <a:prstGeom prst="rightArrow">
            <a:avLst>
              <a:gd name="adj1" fmla="val 31370"/>
              <a:gd name="adj2" fmla="val 5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latin typeface="Calibri" pitchFamily="34" charset="0"/>
              </a:rPr>
              <a:t>\</a:t>
            </a:r>
            <a:endParaRPr lang="ja-JP" altLang="en-US" dirty="0">
              <a:latin typeface="Calibri" pitchFamily="34" charset="0"/>
            </a:endParaRPr>
          </a:p>
        </p:txBody>
      </p:sp>
      <p:grpSp>
        <p:nvGrpSpPr>
          <p:cNvPr id="3" name="グループ化 80"/>
          <p:cNvGrpSpPr>
            <a:grpSpLocks/>
          </p:cNvGrpSpPr>
          <p:nvPr/>
        </p:nvGrpSpPr>
        <p:grpSpPr bwMode="auto">
          <a:xfrm>
            <a:off x="182362" y="4677474"/>
            <a:ext cx="1514475" cy="303212"/>
            <a:chOff x="4086225" y="2385996"/>
            <a:chExt cx="1981200" cy="381000"/>
          </a:xfrm>
        </p:grpSpPr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4086225" y="2766996"/>
              <a:ext cx="198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Oval 30"/>
            <p:cNvSpPr>
              <a:spLocks noChangeArrowheads="1"/>
            </p:cNvSpPr>
            <p:nvPr/>
          </p:nvSpPr>
          <p:spPr bwMode="auto">
            <a:xfrm>
              <a:off x="4314825" y="2524108"/>
              <a:ext cx="228600" cy="24288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5457825" y="238599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4438650" y="264793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AutoShape 43"/>
          <p:cNvSpPr>
            <a:spLocks noChangeArrowheads="1"/>
          </p:cNvSpPr>
          <p:nvPr/>
        </p:nvSpPr>
        <p:spPr bwMode="auto">
          <a:xfrm>
            <a:off x="2111188" y="4752329"/>
            <a:ext cx="374650" cy="454025"/>
          </a:xfrm>
          <a:prstGeom prst="rightArrow">
            <a:avLst>
              <a:gd name="adj1" fmla="val 31370"/>
              <a:gd name="adj2" fmla="val 5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pSp>
        <p:nvGrpSpPr>
          <p:cNvPr id="4" name="グループ化 81"/>
          <p:cNvGrpSpPr>
            <a:grpSpLocks/>
          </p:cNvGrpSpPr>
          <p:nvPr/>
        </p:nvGrpSpPr>
        <p:grpSpPr bwMode="auto">
          <a:xfrm>
            <a:off x="2626244" y="4649140"/>
            <a:ext cx="1581150" cy="352425"/>
            <a:chOff x="7051675" y="3129187"/>
            <a:chExt cx="1981200" cy="381003"/>
          </a:xfrm>
        </p:grpSpPr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7051675" y="3510190"/>
              <a:ext cx="198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8201025" y="3253013"/>
              <a:ext cx="228600" cy="24288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7" name="Oval 40"/>
            <p:cNvSpPr>
              <a:spLocks noChangeArrowheads="1"/>
            </p:cNvSpPr>
            <p:nvPr/>
          </p:nvSpPr>
          <p:spPr bwMode="auto">
            <a:xfrm>
              <a:off x="8423275" y="3129187"/>
              <a:ext cx="381000" cy="38099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grpSp>
        <p:nvGrpSpPr>
          <p:cNvPr id="5" name="グループ化 81"/>
          <p:cNvGrpSpPr>
            <a:grpSpLocks/>
          </p:cNvGrpSpPr>
          <p:nvPr/>
        </p:nvGrpSpPr>
        <p:grpSpPr bwMode="auto">
          <a:xfrm>
            <a:off x="2599272" y="2843489"/>
            <a:ext cx="1581150" cy="350837"/>
            <a:chOff x="7051675" y="3129187"/>
            <a:chExt cx="1981200" cy="381003"/>
          </a:xfrm>
        </p:grpSpPr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7051675" y="3510190"/>
              <a:ext cx="198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Oval 39"/>
            <p:cNvSpPr>
              <a:spLocks noChangeArrowheads="1"/>
            </p:cNvSpPr>
            <p:nvPr/>
          </p:nvSpPr>
          <p:spPr bwMode="auto">
            <a:xfrm>
              <a:off x="8201025" y="3253013"/>
              <a:ext cx="228600" cy="24288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74" name="Oval 40"/>
            <p:cNvSpPr>
              <a:spLocks noChangeArrowheads="1"/>
            </p:cNvSpPr>
            <p:nvPr/>
          </p:nvSpPr>
          <p:spPr bwMode="auto">
            <a:xfrm>
              <a:off x="8423275" y="3129187"/>
              <a:ext cx="381000" cy="38099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81" name="AutoShape 43"/>
          <p:cNvSpPr>
            <a:spLocks noChangeArrowheads="1"/>
          </p:cNvSpPr>
          <p:nvPr/>
        </p:nvSpPr>
        <p:spPr bwMode="auto">
          <a:xfrm rot="16200000">
            <a:off x="3188018" y="3751900"/>
            <a:ext cx="374650" cy="454025"/>
          </a:xfrm>
          <a:prstGeom prst="rightArrow">
            <a:avLst>
              <a:gd name="adj1" fmla="val 31370"/>
              <a:gd name="adj2" fmla="val 5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82" name="Rectangle 22"/>
          <p:cNvSpPr>
            <a:spLocks noChangeArrowheads="1"/>
          </p:cNvSpPr>
          <p:nvPr/>
        </p:nvSpPr>
        <p:spPr bwMode="auto">
          <a:xfrm>
            <a:off x="2945903" y="2108930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ja-JP" altLang="en-US" sz="2400" b="1" dirty="0" smtClean="0">
                <a:latin typeface="Calibri" pitchFamily="34" charset="0"/>
              </a:rPr>
              <a:t>脱離</a:t>
            </a:r>
            <a:endParaRPr kumimoji="0" lang="ja-JP" altLang="en-US" sz="2400" b="1" dirty="0">
              <a:latin typeface="Calibri" pitchFamily="34" charset="0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3113109" y="2100366"/>
            <a:ext cx="2250979" cy="1576478"/>
            <a:chOff x="7145557" y="3901908"/>
            <a:chExt cx="2250979" cy="1576478"/>
          </a:xfrm>
        </p:grpSpPr>
        <p:grpSp>
          <p:nvGrpSpPr>
            <p:cNvPr id="6" name="グループ化 44"/>
            <p:cNvGrpSpPr>
              <a:grpSpLocks/>
            </p:cNvGrpSpPr>
            <p:nvPr/>
          </p:nvGrpSpPr>
          <p:grpSpPr bwMode="auto">
            <a:xfrm>
              <a:off x="7899609" y="3901908"/>
              <a:ext cx="1496927" cy="1200329"/>
              <a:chOff x="2541731" y="4702468"/>
              <a:chExt cx="1497140" cy="1200336"/>
            </a:xfrm>
          </p:grpSpPr>
          <p:sp>
            <p:nvSpPr>
              <p:cNvPr id="76" name="正方形/長方形 18"/>
              <p:cNvSpPr>
                <a:spLocks noChangeArrowheads="1"/>
              </p:cNvSpPr>
              <p:nvPr/>
            </p:nvSpPr>
            <p:spPr bwMode="auto">
              <a:xfrm>
                <a:off x="2720693" y="4702468"/>
                <a:ext cx="1318178" cy="120033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2400" b="1" dirty="0" smtClean="0">
                    <a:solidFill>
                      <a:srgbClr val="7030A0"/>
                    </a:solidFill>
                    <a:latin typeface="Calibri" pitchFamily="34" charset="0"/>
                  </a:rPr>
                  <a:t>紫外線、</a:t>
                </a:r>
                <a:endParaRPr kumimoji="0" lang="en-US" altLang="ja-JP" sz="2400" b="1" dirty="0" smtClean="0">
                  <a:solidFill>
                    <a:srgbClr val="7030A0"/>
                  </a:solidFill>
                  <a:latin typeface="Calibri" pitchFamily="34" charset="0"/>
                </a:endParaRPr>
              </a:p>
              <a:p>
                <a:r>
                  <a:rPr kumimoji="0" lang="ja-JP" altLang="en-US" sz="2400" b="1" dirty="0" smtClean="0">
                    <a:solidFill>
                      <a:srgbClr val="7030A0"/>
                    </a:solidFill>
                    <a:latin typeface="Calibri" pitchFamily="34" charset="0"/>
                  </a:rPr>
                  <a:t>宇宙線、</a:t>
                </a:r>
                <a:endParaRPr kumimoji="0" lang="en-US" altLang="ja-JP" sz="2400" b="1" dirty="0" smtClean="0">
                  <a:solidFill>
                    <a:srgbClr val="7030A0"/>
                  </a:solidFill>
                  <a:latin typeface="Calibri" pitchFamily="34" charset="0"/>
                </a:endParaRPr>
              </a:p>
              <a:p>
                <a:r>
                  <a:rPr kumimoji="0" lang="en-US" altLang="ja-JP" sz="2400" b="1" dirty="0" smtClean="0">
                    <a:solidFill>
                      <a:srgbClr val="7030A0"/>
                    </a:solidFill>
                    <a:latin typeface="Calibri" pitchFamily="34" charset="0"/>
                  </a:rPr>
                  <a:t>X</a:t>
                </a:r>
                <a:r>
                  <a:rPr kumimoji="0" lang="ja-JP" altLang="en-US" sz="2400" b="1" dirty="0" smtClean="0">
                    <a:solidFill>
                      <a:srgbClr val="7030A0"/>
                    </a:solidFill>
                    <a:latin typeface="Calibri" pitchFamily="34" charset="0"/>
                  </a:rPr>
                  <a:t>線</a:t>
                </a:r>
                <a:endParaRPr kumimoji="0" lang="ja-JP" altLang="en-US" sz="2400" b="1" dirty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77" name="直線矢印コネクタ 76"/>
              <p:cNvCxnSpPr/>
              <p:nvPr/>
            </p:nvCxnSpPr>
            <p:spPr>
              <a:xfrm rot="5400000">
                <a:off x="2541745" y="5251193"/>
                <a:ext cx="214315" cy="214343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Line 33"/>
            <p:cNvSpPr>
              <a:spLocks noChangeShapeType="1"/>
            </p:cNvSpPr>
            <p:nvPr/>
          </p:nvSpPr>
          <p:spPr bwMode="auto">
            <a:xfrm>
              <a:off x="7515948" y="4357694"/>
              <a:ext cx="168592" cy="312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正方形/長方形 18"/>
            <p:cNvSpPr>
              <a:spLocks noChangeArrowheads="1"/>
            </p:cNvSpPr>
            <p:nvPr/>
          </p:nvSpPr>
          <p:spPr bwMode="auto">
            <a:xfrm>
              <a:off x="7145557" y="4955166"/>
              <a:ext cx="906017" cy="5232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ja-JP" altLang="en-US" sz="2800" b="1" dirty="0" smtClean="0">
                  <a:solidFill>
                    <a:srgbClr val="FF0000"/>
                  </a:solidFill>
                  <a:cs typeface="Tahoma" pitchFamily="34" charset="0"/>
                </a:rPr>
                <a:t>加熱</a:t>
              </a:r>
              <a:endParaRPr lang="en-US" altLang="ja-JP" sz="2800" b="1" dirty="0">
                <a:solidFill>
                  <a:srgbClr val="FF0000"/>
                </a:solidFill>
                <a:cs typeface="Tahoma" pitchFamily="34" charset="0"/>
              </a:endParaRPr>
            </a:p>
          </p:txBody>
        </p:sp>
      </p:grp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1254798" y="1124744"/>
            <a:ext cx="208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000" b="1" dirty="0" smtClean="0">
                <a:solidFill>
                  <a:srgbClr val="0000CC"/>
                </a:solidFill>
                <a:latin typeface="ＭＳ Ｐゴシック" charset="-128"/>
              </a:rPr>
              <a:t>低温</a:t>
            </a:r>
            <a:r>
              <a:rPr lang="en-US" altLang="ja-JP" sz="3000" b="1" dirty="0" smtClean="0">
                <a:solidFill>
                  <a:srgbClr val="0000CC"/>
                </a:solidFill>
                <a:latin typeface="ＭＳ Ｐゴシック" charset="-128"/>
              </a:rPr>
              <a:t>: &lt; 20K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5364088" y="1196752"/>
            <a:ext cx="34948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000" b="1" dirty="0" smtClean="0">
                <a:solidFill>
                  <a:srgbClr val="0000CC"/>
                </a:solidFill>
                <a:latin typeface="ＭＳ Ｐゴシック" charset="-128"/>
              </a:rPr>
              <a:t>暖かい領域</a:t>
            </a:r>
            <a:r>
              <a:rPr lang="en-US" altLang="ja-JP" sz="3000" b="1" dirty="0" smtClean="0">
                <a:solidFill>
                  <a:srgbClr val="0000CC"/>
                </a:solidFill>
                <a:latin typeface="ＭＳ Ｐゴシック" charset="-128"/>
              </a:rPr>
              <a:t>: 30-50K</a:t>
            </a:r>
          </a:p>
        </p:txBody>
      </p:sp>
      <p:grpSp>
        <p:nvGrpSpPr>
          <p:cNvPr id="85" name="グループ化 84"/>
          <p:cNvGrpSpPr/>
          <p:nvPr/>
        </p:nvGrpSpPr>
        <p:grpSpPr>
          <a:xfrm>
            <a:off x="5420856" y="1814412"/>
            <a:ext cx="3643516" cy="3875864"/>
            <a:chOff x="-108520" y="2062954"/>
            <a:chExt cx="3643516" cy="3875864"/>
          </a:xfrm>
        </p:grpSpPr>
        <p:sp>
          <p:nvSpPr>
            <p:cNvPr id="86" name="AutoShape 43"/>
            <p:cNvSpPr>
              <a:spLocks noChangeArrowheads="1"/>
            </p:cNvSpPr>
            <p:nvPr/>
          </p:nvSpPr>
          <p:spPr bwMode="auto">
            <a:xfrm rot="5400000">
              <a:off x="1336106" y="3712740"/>
              <a:ext cx="374650" cy="454025"/>
            </a:xfrm>
            <a:prstGeom prst="rightArrow">
              <a:avLst>
                <a:gd name="adj1" fmla="val 31370"/>
                <a:gd name="adj2" fmla="val 5541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grpSp>
          <p:nvGrpSpPr>
            <p:cNvPr id="87" name="グループ化 81"/>
            <p:cNvGrpSpPr>
              <a:grpSpLocks/>
            </p:cNvGrpSpPr>
            <p:nvPr/>
          </p:nvGrpSpPr>
          <p:grpSpPr bwMode="auto">
            <a:xfrm>
              <a:off x="713805" y="5198640"/>
              <a:ext cx="1581150" cy="350838"/>
              <a:chOff x="7051675" y="3129187"/>
              <a:chExt cx="1981200" cy="381003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7051675" y="351019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4" name="Oval 39"/>
              <p:cNvSpPr>
                <a:spLocks noChangeArrowheads="1"/>
              </p:cNvSpPr>
              <p:nvPr/>
            </p:nvSpPr>
            <p:spPr bwMode="auto">
              <a:xfrm>
                <a:off x="8201025" y="3253013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Oval 40"/>
              <p:cNvSpPr>
                <a:spLocks noChangeArrowheads="1"/>
              </p:cNvSpPr>
              <p:nvPr/>
            </p:nvSpPr>
            <p:spPr bwMode="auto">
              <a:xfrm>
                <a:off x="8423275" y="3129187"/>
                <a:ext cx="381000" cy="38099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177352" y="4287415"/>
              <a:ext cx="29953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 dirty="0">
                  <a:solidFill>
                    <a:prstClr val="black"/>
                  </a:solidFill>
                </a:rPr>
                <a:t> </a:t>
              </a:r>
              <a:r>
                <a:rPr kumimoji="0" lang="ja-JP" altLang="en-US" sz="2400" b="1" dirty="0">
                  <a:solidFill>
                    <a:prstClr val="black"/>
                  </a:solidFill>
                </a:rPr>
                <a:t>非飽和分子の生成</a:t>
              </a:r>
              <a:endParaRPr kumimoji="0" lang="en-US" altLang="ja-JP" sz="2600" b="1" dirty="0">
                <a:solidFill>
                  <a:srgbClr val="FF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 dirty="0" smtClean="0">
                  <a:solidFill>
                    <a:prstClr val="black"/>
                  </a:solidFill>
                </a:rPr>
                <a:t>HCOOCH</a:t>
              </a:r>
              <a:r>
                <a:rPr kumimoji="0" lang="en-US" altLang="ja-JP" sz="2400" b="1" baseline="-25000" dirty="0" smtClean="0">
                  <a:solidFill>
                    <a:prstClr val="black"/>
                  </a:solidFill>
                </a:rPr>
                <a:t>3</a:t>
              </a:r>
              <a:r>
                <a:rPr kumimoji="0" lang="en-US" altLang="ja-JP" sz="2400" b="1" dirty="0">
                  <a:solidFill>
                    <a:prstClr val="black"/>
                  </a:solidFill>
                </a:rPr>
                <a:t>, </a:t>
              </a:r>
              <a:r>
                <a:rPr kumimoji="0" lang="en-US" altLang="ja-JP" sz="2400" b="1" dirty="0" smtClean="0">
                  <a:solidFill>
                    <a:prstClr val="black"/>
                  </a:solidFill>
                </a:rPr>
                <a:t>NH</a:t>
              </a:r>
              <a:r>
                <a:rPr kumimoji="0" lang="en-US" altLang="ja-JP" sz="2400" b="1" baseline="-25000" dirty="0" smtClean="0">
                  <a:solidFill>
                    <a:prstClr val="black"/>
                  </a:solidFill>
                </a:rPr>
                <a:t>2</a:t>
              </a:r>
              <a:r>
                <a:rPr kumimoji="0" lang="en-US" altLang="ja-JP" sz="2400" b="1" dirty="0" smtClean="0">
                  <a:solidFill>
                    <a:prstClr val="black"/>
                  </a:solidFill>
                </a:rPr>
                <a:t>CHO, …</a:t>
              </a:r>
              <a:endParaRPr kumimoji="0" lang="ja-JP" alt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グループ化 88"/>
            <p:cNvGrpSpPr/>
            <p:nvPr/>
          </p:nvGrpSpPr>
          <p:grpSpPr>
            <a:xfrm>
              <a:off x="448693" y="2309390"/>
              <a:ext cx="2314575" cy="1425646"/>
              <a:chOff x="557213" y="2143125"/>
              <a:chExt cx="2314575" cy="1425646"/>
            </a:xfrm>
          </p:grpSpPr>
          <p:grpSp>
            <p:nvGrpSpPr>
              <p:cNvPr id="94" name="グループ化 80"/>
              <p:cNvGrpSpPr>
                <a:grpSpLocks/>
              </p:cNvGrpSpPr>
              <p:nvPr/>
            </p:nvGrpSpPr>
            <p:grpSpPr bwMode="auto">
              <a:xfrm>
                <a:off x="874713" y="2800350"/>
                <a:ext cx="1625600" cy="317500"/>
                <a:chOff x="4086225" y="2370111"/>
                <a:chExt cx="2127154" cy="396885"/>
              </a:xfrm>
            </p:grpSpPr>
            <p:sp>
              <p:nvSpPr>
                <p:cNvPr id="99" name="Line 29"/>
                <p:cNvSpPr>
                  <a:spLocks noChangeShapeType="1"/>
                </p:cNvSpPr>
                <p:nvPr/>
              </p:nvSpPr>
              <p:spPr bwMode="auto">
                <a:xfrm>
                  <a:off x="4086225" y="2766996"/>
                  <a:ext cx="1981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" name="Oval 30"/>
                <p:cNvSpPr>
                  <a:spLocks noChangeArrowheads="1"/>
                </p:cNvSpPr>
                <p:nvPr/>
              </p:nvSpPr>
              <p:spPr bwMode="auto">
                <a:xfrm>
                  <a:off x="4314825" y="2524108"/>
                  <a:ext cx="228600" cy="242888"/>
                </a:xfrm>
                <a:prstGeom prst="ellipse">
                  <a:avLst/>
                </a:prstGeom>
                <a:solidFill>
                  <a:srgbClr val="3399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Oval 31"/>
                <p:cNvSpPr>
                  <a:spLocks noChangeArrowheads="1"/>
                </p:cNvSpPr>
                <p:nvPr/>
              </p:nvSpPr>
              <p:spPr bwMode="auto">
                <a:xfrm>
                  <a:off x="5832379" y="2370111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Line 33"/>
                <p:cNvSpPr>
                  <a:spLocks noChangeShapeType="1"/>
                </p:cNvSpPr>
                <p:nvPr/>
              </p:nvSpPr>
              <p:spPr bwMode="auto">
                <a:xfrm>
                  <a:off x="4438650" y="2647933"/>
                  <a:ext cx="533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95" name="Rectangle 22"/>
              <p:cNvSpPr>
                <a:spLocks noChangeArrowheads="1"/>
              </p:cNvSpPr>
              <p:nvPr/>
            </p:nvSpPr>
            <p:spPr bwMode="auto">
              <a:xfrm>
                <a:off x="557213" y="2143125"/>
                <a:ext cx="1109662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400" b="1" dirty="0" smtClean="0">
                    <a:solidFill>
                      <a:prstClr val="black"/>
                    </a:solidFill>
                  </a:rPr>
                  <a:t>NH</a:t>
                </a:r>
                <a:r>
                  <a:rPr kumimoji="0" lang="en-US" altLang="ja-JP" sz="2400" b="1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kumimoji="0" lang="en-US" altLang="ja-JP" sz="2400" b="1" dirty="0" smtClean="0">
                    <a:solidFill>
                      <a:prstClr val="black"/>
                    </a:solidFill>
                  </a:rPr>
                  <a:t>, </a:t>
                </a:r>
                <a:endParaRPr kumimoji="0" lang="en-US" altLang="ja-JP" sz="2400" b="1" dirty="0">
                  <a:solidFill>
                    <a:prstClr val="black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400" b="1" dirty="0">
                    <a:solidFill>
                      <a:prstClr val="black"/>
                    </a:solidFill>
                  </a:rPr>
                  <a:t>HCO, …</a:t>
                </a:r>
                <a:endParaRPr kumimoji="0" lang="ja-JP" alt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/>
            </p:nvSpPr>
            <p:spPr bwMode="auto">
              <a:xfrm>
                <a:off x="2017713" y="2428875"/>
                <a:ext cx="8540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400" b="1">
                    <a:solidFill>
                      <a:prstClr val="black"/>
                    </a:solidFill>
                  </a:rPr>
                  <a:t>CH</a:t>
                </a:r>
                <a:r>
                  <a:rPr kumimoji="0" lang="en-US" altLang="ja-JP" sz="2400" b="1" baseline="-25000">
                    <a:solidFill>
                      <a:prstClr val="black"/>
                    </a:solidFill>
                  </a:rPr>
                  <a:t>3</a:t>
                </a:r>
                <a:r>
                  <a:rPr kumimoji="0" lang="en-US" altLang="ja-JP" sz="2400" b="1">
                    <a:solidFill>
                      <a:prstClr val="black"/>
                    </a:solidFill>
                  </a:rPr>
                  <a:t>O</a:t>
                </a:r>
              </a:p>
            </p:txBody>
          </p:sp>
          <p:sp>
            <p:nvSpPr>
              <p:cNvPr id="97" name="Line 33"/>
              <p:cNvSpPr>
                <a:spLocks noChangeShapeType="1"/>
              </p:cNvSpPr>
              <p:nvPr/>
            </p:nvSpPr>
            <p:spPr bwMode="auto">
              <a:xfrm flipV="1">
                <a:off x="2003425" y="2984500"/>
                <a:ext cx="314325" cy="460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8" name="Rectangle 22"/>
              <p:cNvSpPr>
                <a:spLocks noChangeArrowheads="1"/>
              </p:cNvSpPr>
              <p:nvPr/>
            </p:nvSpPr>
            <p:spPr bwMode="auto">
              <a:xfrm>
                <a:off x="872215" y="3107106"/>
                <a:ext cx="15616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400" b="1" dirty="0" smtClean="0">
                    <a:solidFill>
                      <a:prstClr val="black"/>
                    </a:solidFill>
                  </a:rPr>
                  <a:t>ダスト表面</a:t>
                </a:r>
                <a:endParaRPr kumimoji="0" lang="ja-JP" alt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-108520" y="5508605"/>
              <a:ext cx="364331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(e.g., Garrod+ 2006, 2008)</a:t>
              </a:r>
            </a:p>
          </p:txBody>
        </p:sp>
        <p:grpSp>
          <p:nvGrpSpPr>
            <p:cNvPr id="91" name="グループ化 45"/>
            <p:cNvGrpSpPr>
              <a:grpSpLocks/>
            </p:cNvGrpSpPr>
            <p:nvPr/>
          </p:nvGrpSpPr>
          <p:grpSpPr bwMode="auto">
            <a:xfrm>
              <a:off x="2427000" y="2062954"/>
              <a:ext cx="1107996" cy="606476"/>
              <a:chOff x="3035621" y="4840389"/>
              <a:chExt cx="1108156" cy="606481"/>
            </a:xfrm>
          </p:grpSpPr>
          <p:sp>
            <p:nvSpPr>
              <p:cNvPr id="92" name="正方形/長方形 18"/>
              <p:cNvSpPr>
                <a:spLocks noChangeArrowheads="1"/>
              </p:cNvSpPr>
              <p:nvPr/>
            </p:nvSpPr>
            <p:spPr bwMode="auto">
              <a:xfrm>
                <a:off x="3035621" y="4840389"/>
                <a:ext cx="1108156" cy="461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457200" indent="-4572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2400" b="1" dirty="0" smtClean="0">
                    <a:solidFill>
                      <a:srgbClr val="7030A0"/>
                    </a:solidFill>
                    <a:latin typeface="Tahoma" pitchFamily="34" charset="0"/>
                    <a:cs typeface="Tahoma" pitchFamily="34" charset="0"/>
                  </a:rPr>
                  <a:t>紫外線</a:t>
                </a:r>
                <a:endParaRPr lang="en-US" altLang="ja-JP" sz="2400" b="1" dirty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93" name="直線矢印コネクタ 92"/>
              <p:cNvCxnSpPr/>
              <p:nvPr/>
            </p:nvCxnSpPr>
            <p:spPr>
              <a:xfrm rot="5400000">
                <a:off x="3035887" y="5232541"/>
                <a:ext cx="214315" cy="214343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376643" y="4420323"/>
            <a:ext cx="85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ja-JP" altLang="en-US" sz="2600" b="1" dirty="0">
                <a:latin typeface="ＭＳ Ｐゴシック" charset="-128"/>
              </a:rPr>
              <a:t>移動</a:t>
            </a: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2493327" y="4942511"/>
            <a:ext cx="2093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ja-JP" sz="2400" b="1" dirty="0">
                <a:latin typeface="Calibri" pitchFamily="34" charset="0"/>
              </a:rPr>
              <a:t>CH</a:t>
            </a:r>
            <a:r>
              <a:rPr kumimoji="0" lang="en-US" altLang="ja-JP" sz="2400" b="1" baseline="-25000" dirty="0">
                <a:latin typeface="Calibri" pitchFamily="34" charset="0"/>
              </a:rPr>
              <a:t>4</a:t>
            </a:r>
            <a:r>
              <a:rPr kumimoji="0" lang="en-US" altLang="ja-JP" sz="2400" b="1" dirty="0">
                <a:latin typeface="Calibri" pitchFamily="34" charset="0"/>
              </a:rPr>
              <a:t>, H</a:t>
            </a:r>
            <a:r>
              <a:rPr kumimoji="0" lang="en-US" altLang="ja-JP" sz="2400" b="1" baseline="-25000" dirty="0">
                <a:latin typeface="Calibri" pitchFamily="34" charset="0"/>
              </a:rPr>
              <a:t>2</a:t>
            </a:r>
            <a:r>
              <a:rPr kumimoji="0" lang="en-US" altLang="ja-JP" sz="2400" b="1" dirty="0">
                <a:latin typeface="Calibri" pitchFamily="34" charset="0"/>
              </a:rPr>
              <a:t>O, NH</a:t>
            </a:r>
            <a:r>
              <a:rPr kumimoji="0" lang="en-US" altLang="ja-JP" sz="2400" b="1" baseline="-25000" dirty="0">
                <a:latin typeface="Calibri" pitchFamily="34" charset="0"/>
              </a:rPr>
              <a:t>3</a:t>
            </a:r>
            <a:r>
              <a:rPr kumimoji="0" lang="en-US" altLang="ja-JP" sz="2400" b="1" dirty="0">
                <a:latin typeface="Calibri" pitchFamily="34" charset="0"/>
              </a:rPr>
              <a:t>, </a:t>
            </a:r>
          </a:p>
          <a:p>
            <a:pPr algn="ctr"/>
            <a:r>
              <a:rPr kumimoji="0" lang="en-US" altLang="ja-JP" sz="2400" b="1" dirty="0">
                <a:latin typeface="Calibri" pitchFamily="34" charset="0"/>
              </a:rPr>
              <a:t>H</a:t>
            </a:r>
            <a:r>
              <a:rPr kumimoji="0" lang="en-US" altLang="ja-JP" sz="2400" b="1" baseline="-25000" dirty="0">
                <a:latin typeface="Calibri" pitchFamily="34" charset="0"/>
              </a:rPr>
              <a:t>2</a:t>
            </a:r>
            <a:r>
              <a:rPr kumimoji="0" lang="en-US" altLang="ja-JP" sz="2400" b="1" dirty="0">
                <a:latin typeface="Calibri" pitchFamily="34" charset="0"/>
              </a:rPr>
              <a:t>S, CH</a:t>
            </a:r>
            <a:r>
              <a:rPr kumimoji="0" lang="en-US" altLang="ja-JP" sz="2400" b="1" baseline="-25000" dirty="0">
                <a:latin typeface="Calibri" pitchFamily="34" charset="0"/>
              </a:rPr>
              <a:t>3</a:t>
            </a:r>
            <a:r>
              <a:rPr kumimoji="0" lang="en-US" altLang="ja-JP" sz="2400" b="1" dirty="0">
                <a:latin typeface="Calibri" pitchFamily="34" charset="0"/>
              </a:rPr>
              <a:t>OH, …</a:t>
            </a:r>
            <a:endParaRPr kumimoji="0" lang="ja-JP" altLang="en-US" sz="2400" b="1" dirty="0">
              <a:latin typeface="Calibri" pitchFamily="34" charset="0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2195736" y="4235602"/>
            <a:ext cx="2419252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solidFill>
                  <a:prstClr val="black"/>
                </a:solidFill>
              </a:rPr>
              <a:t>飽和</a:t>
            </a:r>
            <a:r>
              <a:rPr kumimoji="0" lang="ja-JP" altLang="en-US" sz="2400" b="1" dirty="0">
                <a:solidFill>
                  <a:prstClr val="black"/>
                </a:solidFill>
              </a:rPr>
              <a:t>分子の</a:t>
            </a:r>
            <a:r>
              <a:rPr kumimoji="0" lang="ja-JP" altLang="en-US" sz="2400" b="1" dirty="0" smtClean="0">
                <a:solidFill>
                  <a:prstClr val="black"/>
                </a:solidFill>
              </a:rPr>
              <a:t>生成</a:t>
            </a:r>
            <a:endParaRPr kumimoji="0" lang="en-US" altLang="ja-JP" sz="2600" b="1" dirty="0">
              <a:solidFill>
                <a:srgbClr val="FF0000"/>
              </a:solidFill>
            </a:endParaRP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-36783" y="5805264"/>
            <a:ext cx="92480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気相反応では生成されにくい分子種が生成される</a:t>
            </a:r>
            <a:endParaRPr lang="en-US" altLang="ja-JP" sz="3200" b="1" dirty="0" smtClean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暖かいダスト表面で</a:t>
            </a:r>
            <a:r>
              <a:rPr lang="ja-JP" altLang="en-US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は</a:t>
            </a:r>
            <a:r>
              <a:rPr lang="ja-JP" altLang="en-US" sz="32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より複雑な分子種</a:t>
            </a:r>
            <a:r>
              <a:rPr lang="ja-JP" altLang="en-US" sz="32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が</a:t>
            </a:r>
            <a:r>
              <a:rPr lang="ja-JP" altLang="en-US" sz="3200" b="1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生成</a:t>
            </a:r>
            <a:endParaRPr lang="en-US" altLang="ja-JP" sz="3200" b="1" dirty="0">
              <a:solidFill>
                <a:srgbClr val="0099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99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214688"/>
            <a:ext cx="46132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236913"/>
            <a:ext cx="4546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36525" y="7938"/>
            <a:ext cx="9358313" cy="771525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ja-JP" altLang="en-US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円盤中の大型有機分子のモデル計算</a:t>
            </a:r>
            <a:endParaRPr lang="en-US" altLang="ja-JP" b="1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413" name="Rectangle 64"/>
          <p:cNvSpPr>
            <a:spLocks noChangeArrowheads="1"/>
          </p:cNvSpPr>
          <p:nvPr/>
        </p:nvSpPr>
        <p:spPr bwMode="auto">
          <a:xfrm>
            <a:off x="857250" y="3451225"/>
            <a:ext cx="1500188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HCOOH</a:t>
            </a:r>
          </a:p>
        </p:txBody>
      </p:sp>
      <p:sp>
        <p:nvSpPr>
          <p:cNvPr id="17414" name="Rectangle 50"/>
          <p:cNvSpPr>
            <a:spLocks noChangeArrowheads="1"/>
          </p:cNvSpPr>
          <p:nvPr/>
        </p:nvSpPr>
        <p:spPr bwMode="auto">
          <a:xfrm rot="-5400000">
            <a:off x="7485062" y="3816351"/>
            <a:ext cx="291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Tahoma" pitchFamily="34" charset="0"/>
                <a:ea typeface="HG丸ｺﾞｼｯｸM-PRO" pitchFamily="50" charset="-128"/>
              </a:rPr>
              <a:t>(Walsh, Millar, HN 2010)</a:t>
            </a:r>
          </a:p>
        </p:txBody>
      </p:sp>
      <p:sp>
        <p:nvSpPr>
          <p:cNvPr id="17415" name="Rectangle 64"/>
          <p:cNvSpPr>
            <a:spLocks noChangeArrowheads="1"/>
          </p:cNvSpPr>
          <p:nvPr/>
        </p:nvSpPr>
        <p:spPr bwMode="auto">
          <a:xfrm rot="-5400000">
            <a:off x="-288924" y="4240212"/>
            <a:ext cx="1071562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z[AU]</a:t>
            </a:r>
          </a:p>
        </p:txBody>
      </p:sp>
      <p:sp>
        <p:nvSpPr>
          <p:cNvPr id="17416" name="Rectangle 64"/>
          <p:cNvSpPr>
            <a:spLocks noChangeArrowheads="1"/>
          </p:cNvSpPr>
          <p:nvPr/>
        </p:nvSpPr>
        <p:spPr bwMode="auto">
          <a:xfrm>
            <a:off x="1857375" y="5808663"/>
            <a:ext cx="15001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x</a:t>
            </a:r>
            <a:r>
              <a:rPr lang="en-US" altLang="ja-JP" sz="2400">
                <a:latin typeface="Tahoma" pitchFamily="34" charset="0"/>
                <a:ea typeface="HG丸ｺﾞｼｯｸM-PRO" pitchFamily="50" charset="-128"/>
              </a:rPr>
              <a:t>[AU]</a:t>
            </a:r>
          </a:p>
        </p:txBody>
      </p:sp>
      <p:sp>
        <p:nvSpPr>
          <p:cNvPr id="17417" name="Rectangle 64"/>
          <p:cNvSpPr>
            <a:spLocks noChangeArrowheads="1"/>
          </p:cNvSpPr>
          <p:nvPr/>
        </p:nvSpPr>
        <p:spPr bwMode="auto">
          <a:xfrm>
            <a:off x="4857750" y="3522663"/>
            <a:ext cx="1214438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aseline="-2500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OH</a:t>
            </a:r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auto">
          <a:xfrm>
            <a:off x="6000750" y="5808663"/>
            <a:ext cx="15001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>
                <a:latin typeface="Tahoma" pitchFamily="34" charset="0"/>
                <a:ea typeface="HG丸ｺﾞｼｯｸM-PRO" pitchFamily="50" charset="-128"/>
              </a:rPr>
              <a:t>x</a:t>
            </a:r>
            <a:r>
              <a:rPr lang="en-US" altLang="ja-JP" sz="2400">
                <a:latin typeface="Tahoma" pitchFamily="34" charset="0"/>
                <a:ea typeface="HG丸ｺﾞｼｯｸM-PRO" pitchFamily="50" charset="-128"/>
              </a:rPr>
              <a:t>[AU]</a:t>
            </a:r>
          </a:p>
        </p:txBody>
      </p:sp>
      <p:grpSp>
        <p:nvGrpSpPr>
          <p:cNvPr id="17419" name="グループ化 79"/>
          <p:cNvGrpSpPr>
            <a:grpSpLocks/>
          </p:cNvGrpSpPr>
          <p:nvPr/>
        </p:nvGrpSpPr>
        <p:grpSpPr bwMode="auto">
          <a:xfrm>
            <a:off x="771525" y="1571625"/>
            <a:ext cx="2171700" cy="1558925"/>
            <a:chOff x="627615" y="1332640"/>
            <a:chExt cx="2976224" cy="1927980"/>
          </a:xfrm>
        </p:grpSpPr>
        <p:sp>
          <p:nvSpPr>
            <p:cNvPr id="17442" name="Line 19"/>
            <p:cNvSpPr>
              <a:spLocks noChangeShapeType="1"/>
            </p:cNvSpPr>
            <p:nvPr/>
          </p:nvSpPr>
          <p:spPr bwMode="auto">
            <a:xfrm>
              <a:off x="933450" y="2752708"/>
              <a:ext cx="198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3" name="Oval 20"/>
            <p:cNvSpPr>
              <a:spLocks noChangeArrowheads="1"/>
            </p:cNvSpPr>
            <p:nvPr/>
          </p:nvSpPr>
          <p:spPr bwMode="auto">
            <a:xfrm>
              <a:off x="1057275" y="1866883"/>
              <a:ext cx="228600" cy="228600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7444" name="Oval 21"/>
            <p:cNvSpPr>
              <a:spLocks noChangeArrowheads="1"/>
            </p:cNvSpPr>
            <p:nvPr/>
          </p:nvSpPr>
          <p:spPr bwMode="auto">
            <a:xfrm>
              <a:off x="2305050" y="2371708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7445" name="Rectangle 22"/>
            <p:cNvSpPr>
              <a:spLocks noChangeArrowheads="1"/>
            </p:cNvSpPr>
            <p:nvPr/>
          </p:nvSpPr>
          <p:spPr bwMode="auto">
            <a:xfrm>
              <a:off x="988481" y="2727546"/>
              <a:ext cx="1981998" cy="53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ja-JP" altLang="en-US" sz="2200" b="1">
                  <a:latin typeface="Calibri" pitchFamily="34" charset="0"/>
                </a:rPr>
                <a:t>ダスト表面</a:t>
              </a:r>
            </a:p>
          </p:txBody>
        </p:sp>
        <p:sp>
          <p:nvSpPr>
            <p:cNvPr id="17446" name="Line 23"/>
            <p:cNvSpPr>
              <a:spLocks noChangeShapeType="1"/>
            </p:cNvSpPr>
            <p:nvPr/>
          </p:nvSpPr>
          <p:spPr bwMode="auto">
            <a:xfrm>
              <a:off x="1162050" y="1990708"/>
              <a:ext cx="228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7" name="Rectangle 24"/>
            <p:cNvSpPr>
              <a:spLocks noChangeArrowheads="1"/>
            </p:cNvSpPr>
            <p:nvPr/>
          </p:nvSpPr>
          <p:spPr bwMode="auto">
            <a:xfrm>
              <a:off x="1943880" y="1332640"/>
              <a:ext cx="1659959" cy="102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 b="1">
                  <a:latin typeface="Calibri" pitchFamily="34" charset="0"/>
                </a:rPr>
                <a:t>C, O, N, </a:t>
              </a:r>
            </a:p>
            <a:p>
              <a:r>
                <a:rPr kumimoji="0" lang="en-US" altLang="ja-JP" sz="2400" b="1">
                  <a:latin typeface="Calibri" pitchFamily="34" charset="0"/>
                </a:rPr>
                <a:t>S, CO, …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627615" y="1686038"/>
              <a:ext cx="541726" cy="60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600" b="1">
                  <a:latin typeface="Calibri" pitchFamily="34" charset="0"/>
                </a:rPr>
                <a:t>H</a:t>
              </a:r>
            </a:p>
          </p:txBody>
        </p:sp>
      </p:grpSp>
      <p:grpSp>
        <p:nvGrpSpPr>
          <p:cNvPr id="17420" name="グループ化 23"/>
          <p:cNvGrpSpPr>
            <a:grpSpLocks/>
          </p:cNvGrpSpPr>
          <p:nvPr/>
        </p:nvGrpSpPr>
        <p:grpSpPr bwMode="auto">
          <a:xfrm>
            <a:off x="3049588" y="1785938"/>
            <a:ext cx="2066925" cy="908050"/>
            <a:chOff x="6703806" y="5780133"/>
            <a:chExt cx="2066271" cy="907788"/>
          </a:xfrm>
        </p:grpSpPr>
        <p:grpSp>
          <p:nvGrpSpPr>
            <p:cNvPr id="17437" name="グループ化 81"/>
            <p:cNvGrpSpPr>
              <a:grpSpLocks/>
            </p:cNvGrpSpPr>
            <p:nvPr/>
          </p:nvGrpSpPr>
          <p:grpSpPr bwMode="auto">
            <a:xfrm>
              <a:off x="6786578" y="6306918"/>
              <a:ext cx="1581150" cy="381003"/>
              <a:chOff x="7051675" y="3129187"/>
              <a:chExt cx="1981200" cy="381003"/>
            </a:xfrm>
          </p:grpSpPr>
          <p:sp>
            <p:nvSpPr>
              <p:cNvPr id="17439" name="Line 38"/>
              <p:cNvSpPr>
                <a:spLocks noChangeShapeType="1"/>
              </p:cNvSpPr>
              <p:nvPr/>
            </p:nvSpPr>
            <p:spPr bwMode="auto">
              <a:xfrm>
                <a:off x="7051675" y="351019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0" name="Oval 39"/>
              <p:cNvSpPr>
                <a:spLocks noChangeArrowheads="1"/>
              </p:cNvSpPr>
              <p:nvPr/>
            </p:nvSpPr>
            <p:spPr bwMode="auto">
              <a:xfrm>
                <a:off x="8201025" y="3253013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7441" name="Oval 40"/>
              <p:cNvSpPr>
                <a:spLocks noChangeArrowheads="1"/>
              </p:cNvSpPr>
              <p:nvPr/>
            </p:nvSpPr>
            <p:spPr bwMode="auto">
              <a:xfrm>
                <a:off x="8423275" y="3129187"/>
                <a:ext cx="381000" cy="38099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17438" name="Rectangle 22"/>
            <p:cNvSpPr>
              <a:spLocks noChangeArrowheads="1"/>
            </p:cNvSpPr>
            <p:nvPr/>
          </p:nvSpPr>
          <p:spPr bwMode="auto">
            <a:xfrm>
              <a:off x="6703806" y="5780133"/>
              <a:ext cx="2066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2400" b="1">
                  <a:latin typeface="Calibri" pitchFamily="34" charset="0"/>
                </a:rPr>
                <a:t>H</a:t>
              </a:r>
              <a:r>
                <a:rPr kumimoji="0" lang="en-US" altLang="ja-JP" sz="2400" b="1" baseline="-25000">
                  <a:latin typeface="Calibri" pitchFamily="34" charset="0"/>
                </a:rPr>
                <a:t>2</a:t>
              </a:r>
              <a:r>
                <a:rPr kumimoji="0" lang="en-US" altLang="ja-JP" sz="2400" b="1">
                  <a:latin typeface="Calibri" pitchFamily="34" charset="0"/>
                </a:rPr>
                <a:t>O, CH</a:t>
              </a:r>
              <a:r>
                <a:rPr kumimoji="0" lang="en-US" altLang="ja-JP" sz="2400" b="1" baseline="-25000">
                  <a:latin typeface="Calibri" pitchFamily="34" charset="0"/>
                </a:rPr>
                <a:t>3</a:t>
              </a:r>
              <a:r>
                <a:rPr kumimoji="0" lang="en-US" altLang="ja-JP" sz="2400" b="1">
                  <a:latin typeface="Calibri" pitchFamily="34" charset="0"/>
                </a:rPr>
                <a:t>OH, …</a:t>
              </a:r>
              <a:endParaRPr kumimoji="0" lang="ja-JP" altLang="en-US" sz="2400" b="1">
                <a:latin typeface="Calibri" pitchFamily="34" charset="0"/>
              </a:endParaRPr>
            </a:p>
          </p:txBody>
        </p:sp>
      </p:grp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731838" y="928688"/>
            <a:ext cx="3857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3000" b="1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塵表面反応</a:t>
            </a:r>
            <a:endParaRPr lang="en-US" altLang="ja-JP" sz="3000" b="1">
              <a:solidFill>
                <a:srgbClr val="33CC33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422" name="AutoShape 43"/>
          <p:cNvSpPr>
            <a:spLocks noChangeArrowheads="1"/>
          </p:cNvSpPr>
          <p:nvPr/>
        </p:nvSpPr>
        <p:spPr bwMode="auto">
          <a:xfrm>
            <a:off x="2713038" y="2397125"/>
            <a:ext cx="374650" cy="454025"/>
          </a:xfrm>
          <a:prstGeom prst="rightArrow">
            <a:avLst>
              <a:gd name="adj1" fmla="val 31370"/>
              <a:gd name="adj2" fmla="val 5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pSp>
        <p:nvGrpSpPr>
          <p:cNvPr id="17423" name="グループ化 32"/>
          <p:cNvGrpSpPr>
            <a:grpSpLocks/>
          </p:cNvGrpSpPr>
          <p:nvPr/>
        </p:nvGrpSpPr>
        <p:grpSpPr bwMode="auto">
          <a:xfrm>
            <a:off x="5033963" y="1357313"/>
            <a:ext cx="3109912" cy="1571625"/>
            <a:chOff x="6106588" y="4931857"/>
            <a:chExt cx="3109164" cy="1571636"/>
          </a:xfrm>
        </p:grpSpPr>
        <p:sp>
          <p:nvSpPr>
            <p:cNvPr id="17426" name="AutoShape 43"/>
            <p:cNvSpPr>
              <a:spLocks noChangeArrowheads="1"/>
            </p:cNvSpPr>
            <p:nvPr/>
          </p:nvSpPr>
          <p:spPr bwMode="auto">
            <a:xfrm>
              <a:off x="6106588" y="6049468"/>
              <a:ext cx="374650" cy="454025"/>
            </a:xfrm>
            <a:prstGeom prst="rightArrow">
              <a:avLst>
                <a:gd name="adj1" fmla="val 31370"/>
                <a:gd name="adj2" fmla="val 5541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pSp>
          <p:nvGrpSpPr>
            <p:cNvPr id="17427" name="グループ化 81"/>
            <p:cNvGrpSpPr>
              <a:grpSpLocks/>
            </p:cNvGrpSpPr>
            <p:nvPr/>
          </p:nvGrpSpPr>
          <p:grpSpPr bwMode="auto">
            <a:xfrm>
              <a:off x="6604626" y="5902901"/>
              <a:ext cx="1581150" cy="381003"/>
              <a:chOff x="7051675" y="3129187"/>
              <a:chExt cx="1981200" cy="381003"/>
            </a:xfrm>
          </p:grpSpPr>
          <p:sp>
            <p:nvSpPr>
              <p:cNvPr id="17434" name="Line 38"/>
              <p:cNvSpPr>
                <a:spLocks noChangeShapeType="1"/>
              </p:cNvSpPr>
              <p:nvPr/>
            </p:nvSpPr>
            <p:spPr bwMode="auto">
              <a:xfrm>
                <a:off x="7051675" y="351019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35" name="Oval 39"/>
              <p:cNvSpPr>
                <a:spLocks noChangeArrowheads="1"/>
              </p:cNvSpPr>
              <p:nvPr/>
            </p:nvSpPr>
            <p:spPr bwMode="auto">
              <a:xfrm>
                <a:off x="8201025" y="3253013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7436" name="Oval 40"/>
              <p:cNvSpPr>
                <a:spLocks noChangeArrowheads="1"/>
              </p:cNvSpPr>
              <p:nvPr/>
            </p:nvSpPr>
            <p:spPr bwMode="auto">
              <a:xfrm>
                <a:off x="8423275" y="3129187"/>
                <a:ext cx="381000" cy="38099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17428" name="Rectangle 22"/>
            <p:cNvSpPr>
              <a:spLocks noChangeArrowheads="1"/>
            </p:cNvSpPr>
            <p:nvPr/>
          </p:nvSpPr>
          <p:spPr bwMode="auto">
            <a:xfrm>
              <a:off x="6678092" y="5217609"/>
              <a:ext cx="803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ja-JP" altLang="en-US" sz="2400" b="1">
                  <a:latin typeface="Calibri" pitchFamily="34" charset="0"/>
                </a:rPr>
                <a:t>脱離</a:t>
              </a:r>
            </a:p>
          </p:txBody>
        </p:sp>
        <p:grpSp>
          <p:nvGrpSpPr>
            <p:cNvPr id="17429" name="グループ化 121"/>
            <p:cNvGrpSpPr>
              <a:grpSpLocks/>
            </p:cNvGrpSpPr>
            <p:nvPr/>
          </p:nvGrpSpPr>
          <p:grpSpPr bwMode="auto">
            <a:xfrm>
              <a:off x="7463910" y="4931857"/>
              <a:ext cx="1751842" cy="1292662"/>
              <a:chOff x="7531222" y="3978189"/>
              <a:chExt cx="1751842" cy="1292662"/>
            </a:xfrm>
          </p:grpSpPr>
          <p:grpSp>
            <p:nvGrpSpPr>
              <p:cNvPr id="17430" name="グループ化 44"/>
              <p:cNvGrpSpPr>
                <a:grpSpLocks/>
              </p:cNvGrpSpPr>
              <p:nvPr/>
            </p:nvGrpSpPr>
            <p:grpSpPr bwMode="auto">
              <a:xfrm>
                <a:off x="8072458" y="3978189"/>
                <a:ext cx="1210606" cy="1292662"/>
                <a:chOff x="2714612" y="4778752"/>
                <a:chExt cx="1210780" cy="1292671"/>
              </a:xfrm>
            </p:grpSpPr>
            <p:sp>
              <p:nvSpPr>
                <p:cNvPr id="17432" name="正方形/長方形 18"/>
                <p:cNvSpPr>
                  <a:spLocks noChangeArrowheads="1"/>
                </p:cNvSpPr>
                <p:nvPr/>
              </p:nvSpPr>
              <p:spPr bwMode="auto">
                <a:xfrm>
                  <a:off x="2887780" y="4778752"/>
                  <a:ext cx="1037612" cy="1292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457200" indent="-457200" algn="ctr"/>
                  <a:r>
                    <a:rPr lang="en-US" altLang="ja-JP" sz="2600">
                      <a:solidFill>
                        <a:srgbClr val="7030A0"/>
                      </a:solidFill>
                      <a:cs typeface="Tahoma" pitchFamily="34" charset="0"/>
                    </a:rPr>
                    <a:t>UV</a:t>
                  </a:r>
                </a:p>
                <a:p>
                  <a:pPr marL="457200" indent="-457200" algn="ctr"/>
                  <a:r>
                    <a:rPr lang="en-US" altLang="ja-JP" sz="2600">
                      <a:solidFill>
                        <a:srgbClr val="7030A0"/>
                      </a:solidFill>
                      <a:cs typeface="Tahoma" pitchFamily="34" charset="0"/>
                    </a:rPr>
                    <a:t>CR</a:t>
                  </a:r>
                </a:p>
                <a:p>
                  <a:pPr marL="457200" indent="-457200" algn="ctr"/>
                  <a:r>
                    <a:rPr lang="en-US" altLang="ja-JP" sz="2600">
                      <a:solidFill>
                        <a:srgbClr val="7030A0"/>
                      </a:solidFill>
                      <a:cs typeface="Tahoma" pitchFamily="34" charset="0"/>
                    </a:rPr>
                    <a:t>Xrays</a:t>
                  </a:r>
                </a:p>
              </p:txBody>
            </p:sp>
            <p:cxnSp>
              <p:nvCxnSpPr>
                <p:cNvPr id="42" name="直線矢印コネクタ 41"/>
                <p:cNvCxnSpPr/>
                <p:nvPr/>
              </p:nvCxnSpPr>
              <p:spPr>
                <a:xfrm rot="5400000">
                  <a:off x="2714234" y="5564588"/>
                  <a:ext cx="214316" cy="214291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31" name="Line 33"/>
              <p:cNvSpPr>
                <a:spLocks noChangeShapeType="1"/>
              </p:cNvSpPr>
              <p:nvPr/>
            </p:nvSpPr>
            <p:spPr bwMode="auto">
              <a:xfrm>
                <a:off x="7531222" y="4621131"/>
                <a:ext cx="168592" cy="3127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5534025" y="1000125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光脱離</a:t>
            </a:r>
            <a:endParaRPr lang="en-US" altLang="ja-JP" sz="2800">
              <a:solidFill>
                <a:srgbClr val="33CC33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0" y="6273800"/>
            <a:ext cx="924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 b="1">
                <a:latin typeface="Tahoma" pitchFamily="34" charset="0"/>
                <a:ea typeface="HG丸ｺﾞｼｯｸM-PRO" pitchFamily="50" charset="-128"/>
              </a:rPr>
              <a:t>円盤外縁の有機分子は塵表面反応をトレースする</a:t>
            </a:r>
            <a:endParaRPr lang="en-US" altLang="ja-JP" sz="3200" b="1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09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1" y="856859"/>
            <a:ext cx="4865355" cy="2581237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b="8594"/>
          <a:stretch/>
        </p:blipFill>
        <p:spPr bwMode="auto">
          <a:xfrm>
            <a:off x="4590127" y="742383"/>
            <a:ext cx="4193252" cy="268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-39656"/>
            <a:ext cx="9144001" cy="74084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ja-JP" altLang="en-US" sz="4200" b="1" dirty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塵</a:t>
            </a:r>
            <a:r>
              <a:rPr lang="ja-JP" altLang="en-US" sz="4200" b="1" dirty="0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表面</a:t>
            </a:r>
            <a:r>
              <a:rPr lang="ja-JP" altLang="en-US" sz="4200" b="1" dirty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4200" b="1" dirty="0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のさらに複雑な分子の生成</a:t>
            </a:r>
            <a:endParaRPr lang="en-US" altLang="ja-JP" sz="4200" b="1" dirty="0" smtClean="0">
              <a:solidFill>
                <a:srgbClr val="9900CC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317" name="Rectangle 64"/>
          <p:cNvSpPr>
            <a:spLocks noChangeArrowheads="1"/>
          </p:cNvSpPr>
          <p:nvPr/>
        </p:nvSpPr>
        <p:spPr bwMode="auto">
          <a:xfrm>
            <a:off x="-132284" y="5915414"/>
            <a:ext cx="93959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複雑な有機分子は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T~30-35K(~50AU)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の</a:t>
            </a:r>
            <a:endParaRPr lang="en-US" altLang="ja-JP" sz="30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3000" b="1" dirty="0" smtClean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rPr>
              <a:t>彗星滞在領域の星間塵上</a:t>
            </a:r>
            <a:r>
              <a:rPr lang="ja-JP" altLang="en-US" sz="3000" b="1" dirty="0" smtClean="0">
                <a:latin typeface="Tahoma" pitchFamily="34" charset="0"/>
                <a:ea typeface="HG丸ｺﾞｼｯｸM-PRO" pitchFamily="50" charset="-128"/>
              </a:rPr>
              <a:t>で主に形成される</a:t>
            </a:r>
            <a:endParaRPr lang="en-US" altLang="ja-JP" sz="3000" b="1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3321" name="Rectangle 64"/>
          <p:cNvSpPr>
            <a:spLocks noChangeArrowheads="1"/>
          </p:cNvSpPr>
          <p:nvPr/>
        </p:nvSpPr>
        <p:spPr bwMode="auto">
          <a:xfrm rot="-5400000">
            <a:off x="-153193" y="1602661"/>
            <a:ext cx="79759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Z/R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3779" b="8137"/>
          <a:stretch/>
        </p:blipFill>
        <p:spPr bwMode="auto">
          <a:xfrm>
            <a:off x="281573" y="3373806"/>
            <a:ext cx="4765507" cy="261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64"/>
          <p:cNvSpPr>
            <a:spLocks noChangeArrowheads="1"/>
          </p:cNvSpPr>
          <p:nvPr/>
        </p:nvSpPr>
        <p:spPr bwMode="auto">
          <a:xfrm>
            <a:off x="1728630" y="5540462"/>
            <a:ext cx="15001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R 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[AU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32" name="Rectangle 64"/>
          <p:cNvSpPr>
            <a:spLocks noChangeArrowheads="1"/>
          </p:cNvSpPr>
          <p:nvPr/>
        </p:nvSpPr>
        <p:spPr bwMode="auto">
          <a:xfrm rot="-5400000">
            <a:off x="-175001" y="4213187"/>
            <a:ext cx="79759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Z/R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1718" b="6339"/>
          <a:stretch/>
        </p:blipFill>
        <p:spPr bwMode="auto">
          <a:xfrm>
            <a:off x="4590127" y="3361529"/>
            <a:ext cx="4213099" cy="265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Rectangle 64"/>
          <p:cNvSpPr>
            <a:spLocks noChangeArrowheads="1"/>
          </p:cNvSpPr>
          <p:nvPr/>
        </p:nvSpPr>
        <p:spPr bwMode="auto">
          <a:xfrm>
            <a:off x="5636384" y="5586956"/>
            <a:ext cx="15001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R 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[AU</a:t>
            </a:r>
            <a:r>
              <a:rPr lang="en-US" altLang="ja-JP" sz="24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36" name="Rectangle 64"/>
          <p:cNvSpPr>
            <a:spLocks noChangeArrowheads="1"/>
          </p:cNvSpPr>
          <p:nvPr/>
        </p:nvSpPr>
        <p:spPr bwMode="auto">
          <a:xfrm>
            <a:off x="6696676" y="897099"/>
            <a:ext cx="148891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aseline="-250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OH</a:t>
            </a: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2987824" y="3350380"/>
            <a:ext cx="1347260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C</a:t>
            </a:r>
            <a:r>
              <a:rPr lang="en-US" altLang="ja-JP" sz="26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5</a:t>
            </a:r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OH</a:t>
            </a:r>
            <a:endParaRPr lang="en-US" altLang="ja-JP" sz="26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6300192" y="3411621"/>
            <a:ext cx="1890772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COCH</a:t>
            </a:r>
            <a:r>
              <a:rPr lang="en-US" altLang="ja-JP" sz="2600" baseline="-250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ja-JP" altLang="en-US" sz="2600" dirty="0">
                <a:solidFill>
                  <a:prstClr val="white"/>
                </a:solidFill>
                <a:latin typeface="Tahoma" pitchFamily="34" charset="0"/>
                <a:ea typeface="HG丸ｺﾞｼｯｸM-PRO" pitchFamily="50" charset="-128"/>
              </a:rPr>
              <a:t>アセトン</a:t>
            </a:r>
            <a:endParaRPr lang="en-US" altLang="ja-JP" sz="2600" baseline="-250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9" name="Rectangle 9" descr="25%"/>
          <p:cNvSpPr>
            <a:spLocks noChangeArrowheads="1"/>
          </p:cNvSpPr>
          <p:nvPr/>
        </p:nvSpPr>
        <p:spPr bwMode="auto">
          <a:xfrm>
            <a:off x="2507213" y="4106633"/>
            <a:ext cx="4436095" cy="584775"/>
          </a:xfrm>
          <a:prstGeom prst="rect">
            <a:avLst/>
          </a:prstGeom>
          <a:pattFill prst="pct25">
            <a:fgClr>
              <a:srgbClr val="FFCC66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→ 太陽系内物質起源へ</a:t>
            </a:r>
            <a:endParaRPr lang="ja-JP" altLang="en-US" sz="3200" b="1" dirty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924020" y="942694"/>
            <a:ext cx="98368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ja-JP" altLang="en-US" sz="2600" b="1" dirty="0" smtClean="0">
                <a:latin typeface="Tahoma" pitchFamily="34" charset="0"/>
                <a:ea typeface="HG丸ｺﾞｼｯｸM-PRO" pitchFamily="50" charset="-128"/>
              </a:rPr>
              <a:t>温度</a:t>
            </a:r>
            <a:endParaRPr lang="en-US" altLang="ja-JP" sz="2600" b="1" baseline="-25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004140" y="2239743"/>
            <a:ext cx="1078539" cy="9484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2436188" y="1804346"/>
            <a:ext cx="1347260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30-50K</a:t>
            </a:r>
            <a:endParaRPr lang="en-US" altLang="ja-JP" sz="26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3320" name="Rectangle 50"/>
          <p:cNvSpPr>
            <a:spLocks noChangeArrowheads="1"/>
          </p:cNvSpPr>
          <p:nvPr/>
        </p:nvSpPr>
        <p:spPr bwMode="auto">
          <a:xfrm rot="16200000">
            <a:off x="6453733" y="3191285"/>
            <a:ext cx="4909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Walsh, Millar, HN et al. 2013, submitted)</a:t>
            </a:r>
            <a:endParaRPr lang="en-US" altLang="ja-JP" sz="2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1" name="Rectangle 7631"/>
          <p:cNvSpPr>
            <a:spLocks noChangeArrowheads="1"/>
          </p:cNvSpPr>
          <p:nvPr/>
        </p:nvSpPr>
        <p:spPr bwMode="auto">
          <a:xfrm>
            <a:off x="198002" y="548680"/>
            <a:ext cx="9054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altLang="ja-JP" sz="28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OSU chemical network </a:t>
            </a:r>
            <a:r>
              <a:rPr lang="en-US" altLang="ja-JP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(Harada </a:t>
            </a:r>
            <a:r>
              <a:rPr lang="en-US" altLang="ja-JP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et al. </a:t>
            </a:r>
            <a:r>
              <a:rPr lang="en-US" altLang="ja-JP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2010, Garrod et al. 2008)</a:t>
            </a:r>
            <a:r>
              <a:rPr lang="ja-JP" altLang="en-US" sz="2200" dirty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　</a:t>
            </a:r>
            <a:endParaRPr lang="en-US" altLang="ja-JP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6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7403"/>
            <a:ext cx="9358313" cy="740845"/>
          </a:xfrm>
        </p:spPr>
        <p:txBody>
          <a:bodyPr lIns="90000" tIns="46800" rIns="90000" bIns="46800">
            <a:spAutoFit/>
          </a:bodyPr>
          <a:lstStyle/>
          <a:p>
            <a:r>
              <a:rPr lang="ja-JP" altLang="en-US" sz="42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彗星で観測</a:t>
            </a:r>
            <a:r>
              <a:rPr lang="ja-JP" altLang="en-US" sz="4200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された分子存在量</a:t>
            </a:r>
            <a:r>
              <a:rPr lang="ja-JP" altLang="en-US" sz="42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との比較</a:t>
            </a:r>
            <a:endParaRPr lang="ja-JP" altLang="en-US" sz="42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19213"/>
            <a:ext cx="8829585" cy="44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-53115" y="571525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 b="1" dirty="0">
                <a:latin typeface="Tahoma" pitchFamily="34" charset="0"/>
                <a:ea typeface="HG丸ｺﾞｼｯｸM-PRO" pitchFamily="50" charset="-128"/>
              </a:rPr>
              <a:t>多く</a:t>
            </a:r>
            <a:r>
              <a:rPr lang="ja-JP" altLang="en-US" sz="2800" b="1" dirty="0" smtClean="0">
                <a:latin typeface="Tahoma" pitchFamily="34" charset="0"/>
                <a:ea typeface="HG丸ｺﾞｼｯｸM-PRO" pitchFamily="50" charset="-128"/>
              </a:rPr>
              <a:t>の複雑な分子種は分子雲→円盤で存在量増加</a:t>
            </a:r>
            <a:endParaRPr lang="en-US" altLang="ja-JP" sz="28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彗星から</a:t>
            </a:r>
            <a:r>
              <a:rPr lang="ja-JP" altLang="en-US" sz="28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の</a:t>
            </a:r>
            <a:r>
              <a:rPr lang="ja-JP" altLang="en-US" sz="28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分子輝線観測の結果</a:t>
            </a:r>
            <a:r>
              <a:rPr lang="ja-JP" altLang="en-US" sz="28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は円盤モデルと良い一致</a:t>
            </a:r>
            <a:endParaRPr lang="en-US" altLang="ja-JP" sz="2800" b="1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954493" y="1136357"/>
            <a:ext cx="25204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600" b="1" dirty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分子</a:t>
            </a:r>
            <a:r>
              <a:rPr lang="ja-JP" altLang="en-US" sz="26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雲</a:t>
            </a:r>
            <a:r>
              <a:rPr lang="en-US" altLang="ja-JP" sz="26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26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初期値</a:t>
            </a:r>
            <a:r>
              <a:rPr lang="en-US" altLang="ja-JP" sz="2600" b="1" dirty="0" smtClean="0">
                <a:solidFill>
                  <a:srgbClr val="0099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en-US" altLang="ja-JP" sz="2600" b="1" dirty="0">
              <a:solidFill>
                <a:srgbClr val="0099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 rot="16200000">
            <a:off x="6453733" y="3191285"/>
            <a:ext cx="4909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Walsh, Millar, HN et al. 2013, submitted)</a:t>
            </a:r>
            <a:endParaRPr lang="en-US" altLang="ja-JP" sz="2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3537404" y="730838"/>
            <a:ext cx="29406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モデル</a:t>
            </a:r>
            <a:r>
              <a:rPr lang="en-US" altLang="ja-JP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固相</a:t>
            </a:r>
            <a:r>
              <a:rPr lang="en-US" altLang="ja-JP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algn="ctr"/>
            <a:r>
              <a:rPr lang="en-US" altLang="ja-JP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円盤半径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&gt;20AU</a:t>
            </a:r>
            <a:r>
              <a:rPr lang="en-US" altLang="ja-JP" sz="2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en-US" altLang="ja-JP" sz="2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6487625" y="1136357"/>
            <a:ext cx="19558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彗星観測</a:t>
            </a:r>
            <a:endParaRPr lang="en-US" altLang="ja-JP" sz="2600" b="1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88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b="7735"/>
          <a:stretch>
            <a:fillRect/>
          </a:stretch>
        </p:blipFill>
        <p:spPr bwMode="auto">
          <a:xfrm>
            <a:off x="487363" y="1484313"/>
            <a:ext cx="4248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666"/>
            <a:ext cx="9144000" cy="710067"/>
          </a:xfrm>
        </p:spPr>
        <p:txBody>
          <a:bodyPr lIns="90000" tIns="46800" rIns="90000" bIns="46800">
            <a:spAutoFit/>
          </a:bodyPr>
          <a:lstStyle/>
          <a:p>
            <a:r>
              <a:rPr lang="en-US" altLang="ja-JP" sz="40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ALMA</a:t>
            </a:r>
            <a:r>
              <a:rPr lang="ja-JP" altLang="en-US" sz="40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による円盤中の</a:t>
            </a:r>
            <a:r>
              <a:rPr lang="en-US" altLang="ja-JP" sz="40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4000" baseline="-250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4000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OH</a:t>
            </a:r>
            <a:r>
              <a:rPr lang="ja-JP" altLang="en-US" sz="40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の</a:t>
            </a:r>
            <a:r>
              <a:rPr lang="ja-JP" altLang="en-US" sz="40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観測</a:t>
            </a:r>
            <a:r>
              <a:rPr lang="ja-JP" altLang="en-US" sz="4000" b="1" dirty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予測</a:t>
            </a:r>
            <a:endParaRPr lang="en-US" altLang="ja-JP" sz="40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00" name="Rectangle 64"/>
          <p:cNvSpPr>
            <a:spLocks noChangeArrowheads="1"/>
          </p:cNvSpPr>
          <p:nvPr/>
        </p:nvSpPr>
        <p:spPr bwMode="auto">
          <a:xfrm>
            <a:off x="1187450" y="765175"/>
            <a:ext cx="3240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3000" baseline="-25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CO line spectra</a:t>
            </a:r>
            <a:endParaRPr lang="en-US" altLang="ja-JP" sz="3200" dirty="0">
              <a:solidFill>
                <a:srgbClr val="00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01" name="Rectangle 64"/>
          <p:cNvSpPr>
            <a:spLocks noChangeArrowheads="1"/>
          </p:cNvSpPr>
          <p:nvPr/>
        </p:nvSpPr>
        <p:spPr bwMode="auto">
          <a:xfrm rot="-5400000">
            <a:off x="-1181893" y="2842418"/>
            <a:ext cx="2857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Flux Density [Jy]</a:t>
            </a:r>
          </a:p>
        </p:txBody>
      </p:sp>
      <p:sp>
        <p:nvSpPr>
          <p:cNvPr id="4102" name="Rectangle 64"/>
          <p:cNvSpPr>
            <a:spLocks noChangeArrowheads="1"/>
          </p:cNvSpPr>
          <p:nvPr/>
        </p:nvSpPr>
        <p:spPr bwMode="auto">
          <a:xfrm>
            <a:off x="1382713" y="4333875"/>
            <a:ext cx="2627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Frequency [GHz]</a:t>
            </a:r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b="7962"/>
          <a:stretch>
            <a:fillRect/>
          </a:stretch>
        </p:blipFill>
        <p:spPr bwMode="auto">
          <a:xfrm>
            <a:off x="4659313" y="1484313"/>
            <a:ext cx="4200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64"/>
          <p:cNvSpPr>
            <a:spLocks noChangeArrowheads="1"/>
          </p:cNvSpPr>
          <p:nvPr/>
        </p:nvSpPr>
        <p:spPr bwMode="auto">
          <a:xfrm>
            <a:off x="5724525" y="4333875"/>
            <a:ext cx="2627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Frequency [GHz]</a:t>
            </a:r>
          </a:p>
        </p:txBody>
      </p:sp>
      <p:sp>
        <p:nvSpPr>
          <p:cNvPr id="4105" name="Rectangle 64"/>
          <p:cNvSpPr>
            <a:spLocks noChangeArrowheads="1"/>
          </p:cNvSpPr>
          <p:nvPr/>
        </p:nvSpPr>
        <p:spPr bwMode="auto">
          <a:xfrm>
            <a:off x="5235575" y="755650"/>
            <a:ext cx="3384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3000" baseline="-25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OH line spectra</a:t>
            </a:r>
            <a:endParaRPr lang="en-US" altLang="ja-JP" sz="3200" dirty="0">
              <a:solidFill>
                <a:srgbClr val="00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06" name="Rectangle 50"/>
          <p:cNvSpPr>
            <a:spLocks noChangeArrowheads="1"/>
          </p:cNvSpPr>
          <p:nvPr/>
        </p:nvSpPr>
        <p:spPr bwMode="auto">
          <a:xfrm rot="-5400000">
            <a:off x="6163470" y="3383518"/>
            <a:ext cx="55244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Walsh, Millar, HN </a:t>
            </a:r>
            <a:r>
              <a:rPr lang="en-US" altLang="ja-JP" sz="2200" dirty="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et al. 2013, </a:t>
            </a:r>
            <a:r>
              <a:rPr lang="en-US" altLang="ja-JP" sz="2200" dirty="0" smtClean="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submitted)</a:t>
            </a:r>
            <a:endParaRPr lang="en-US" altLang="ja-JP" sz="2200" dirty="0">
              <a:solidFill>
                <a:srgbClr val="00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107" name="Rectangle 64"/>
          <p:cNvSpPr>
            <a:spLocks noChangeArrowheads="1"/>
          </p:cNvSpPr>
          <p:nvPr/>
        </p:nvSpPr>
        <p:spPr bwMode="auto">
          <a:xfrm>
            <a:off x="-52388" y="949325"/>
            <a:ext cx="13319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ALMA band</a:t>
            </a:r>
          </a:p>
        </p:txBody>
      </p:sp>
      <p:sp>
        <p:nvSpPr>
          <p:cNvPr id="4108" name="Rectangle 64"/>
          <p:cNvSpPr>
            <a:spLocks noChangeArrowheads="1"/>
          </p:cNvSpPr>
          <p:nvPr/>
        </p:nvSpPr>
        <p:spPr bwMode="auto">
          <a:xfrm>
            <a:off x="966788" y="1317625"/>
            <a:ext cx="3455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3 4   6  7  8       9      10</a:t>
            </a:r>
          </a:p>
        </p:txBody>
      </p:sp>
      <p:sp>
        <p:nvSpPr>
          <p:cNvPr id="4109" name="Rectangle 64"/>
          <p:cNvSpPr>
            <a:spLocks noChangeArrowheads="1"/>
          </p:cNvSpPr>
          <p:nvPr/>
        </p:nvSpPr>
        <p:spPr bwMode="auto">
          <a:xfrm>
            <a:off x="5092700" y="1284288"/>
            <a:ext cx="3455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200">
                <a:solidFill>
                  <a:srgbClr val="000000"/>
                </a:solidFill>
                <a:latin typeface="Tahoma" pitchFamily="34" charset="0"/>
                <a:ea typeface="HG丸ｺﾞｼｯｸM-PRO" pitchFamily="50" charset="-128"/>
              </a:rPr>
              <a:t>3 4   6  7  8       9      10</a:t>
            </a:r>
          </a:p>
        </p:txBody>
      </p:sp>
      <p:grpSp>
        <p:nvGrpSpPr>
          <p:cNvPr id="4110" name="グループ化 17"/>
          <p:cNvGrpSpPr>
            <a:grpSpLocks/>
          </p:cNvGrpSpPr>
          <p:nvPr/>
        </p:nvGrpSpPr>
        <p:grpSpPr bwMode="auto">
          <a:xfrm>
            <a:off x="15875" y="4724400"/>
            <a:ext cx="9144000" cy="2185988"/>
            <a:chOff x="16042" y="4757228"/>
            <a:chExt cx="9144000" cy="2185214"/>
          </a:xfrm>
        </p:grpSpPr>
        <p:sp>
          <p:nvSpPr>
            <p:cNvPr id="4111" name="Rectangle 64"/>
            <p:cNvSpPr>
              <a:spLocks noChangeArrowheads="1"/>
            </p:cNvSpPr>
            <p:nvPr/>
          </p:nvSpPr>
          <p:spPr bwMode="auto">
            <a:xfrm>
              <a:off x="16042" y="4757228"/>
              <a:ext cx="9144000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800" baseline="-25000" dirty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CO line fluxes</a:t>
              </a:r>
              <a:r>
                <a:rPr lang="en-US" altLang="ja-JP" sz="2800" dirty="0">
                  <a:latin typeface="Tahoma" pitchFamily="34" charset="0"/>
                  <a:ea typeface="HG丸ｺﾞｼｯｸM-PRO" pitchFamily="50" charset="-128"/>
                </a:rPr>
                <a:t>: consistent with observations </a:t>
              </a:r>
            </a:p>
            <a:p>
              <a:r>
                <a:rPr lang="en-US" altLang="ja-JP" sz="2800" dirty="0">
                  <a:latin typeface="Tahoma" pitchFamily="34" charset="0"/>
                  <a:ea typeface="HG丸ｺﾞｼｯｸM-PRO" pitchFamily="50" charset="-128"/>
                </a:rPr>
                <a:t>     </a:t>
              </a:r>
              <a:r>
                <a:rPr lang="en-US" altLang="ja-JP" sz="2800" dirty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Full ALMA detection limits</a:t>
              </a:r>
              <a:r>
                <a:rPr lang="en-US" altLang="ja-JP" sz="2800" dirty="0">
                  <a:latin typeface="Tahoma" pitchFamily="34" charset="0"/>
                  <a:ea typeface="HG丸ｺﾞｼｯｸM-PRO" pitchFamily="50" charset="-128"/>
                </a:rPr>
                <a:t>: </a:t>
              </a:r>
            </a:p>
            <a:p>
              <a:pPr algn="ctr"/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band7: 5mJy for 0.2km/s, 30min</a:t>
              </a:r>
            </a:p>
            <a:p>
              <a:pPr algn="ctr"/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band8: 10mJy for 0.2km/s, 60min</a:t>
              </a:r>
            </a:p>
            <a:p>
              <a:pPr algn="ctr"/>
              <a:r>
                <a:rPr lang="en-US" altLang="ja-JP" sz="2800" dirty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Strong methanol lines will be observable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827255" y="6669489"/>
              <a:ext cx="431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4714958" y="1656813"/>
            <a:ext cx="4088581" cy="2709072"/>
            <a:chOff x="4714958" y="1656813"/>
            <a:chExt cx="4088581" cy="270907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1" b="6795"/>
            <a:stretch>
              <a:fillRect/>
            </a:stretch>
          </p:blipFill>
          <p:spPr bwMode="auto">
            <a:xfrm>
              <a:off x="4714958" y="1657351"/>
              <a:ext cx="4088581" cy="270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4"/>
            <p:cNvSpPr>
              <a:spLocks noChangeArrowheads="1"/>
            </p:cNvSpPr>
            <p:nvPr/>
          </p:nvSpPr>
          <p:spPr bwMode="auto">
            <a:xfrm>
              <a:off x="4924705" y="1983838"/>
              <a:ext cx="38576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>
                  <a:solidFill>
                    <a:srgbClr val="33CC33"/>
                  </a:solidFill>
                  <a:latin typeface="Tahoma" pitchFamily="34" charset="0"/>
                  <a:ea typeface="HG丸ｺﾞｼｯｸM-PRO" pitchFamily="50" charset="-128"/>
                </a:rPr>
                <a:t>w/o surface reactions</a:t>
              </a:r>
            </a:p>
          </p:txBody>
        </p:sp>
        <p:sp>
          <p:nvSpPr>
            <p:cNvPr id="20" name="Rectangle 64"/>
            <p:cNvSpPr>
              <a:spLocks noChangeArrowheads="1"/>
            </p:cNvSpPr>
            <p:nvPr/>
          </p:nvSpPr>
          <p:spPr bwMode="auto">
            <a:xfrm>
              <a:off x="4894542" y="1656813"/>
              <a:ext cx="38576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600" dirty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with surface reactions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39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5257800" cy="771525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Summary</a:t>
            </a:r>
            <a:endParaRPr lang="ja-JP" altLang="en-US" sz="3600" b="1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58423" y="799099"/>
            <a:ext cx="9358346" cy="60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endParaRPr lang="ja-JP" altLang="en-US" sz="600" b="1" dirty="0">
              <a:solidFill>
                <a:srgbClr val="00CC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3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原始惑星系円盤からの赤外線・電波輝線観測</a:t>
            </a:r>
            <a:endParaRPr lang="en-US" altLang="ja-JP" sz="3400" b="1" dirty="0" smtClean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中間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遠赤外線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H2O</a:t>
            </a:r>
            <a:r>
              <a:rPr lang="ja-JP" altLang="en-US" sz="3400" b="1" dirty="0" err="1" smtClean="0">
                <a:latin typeface="Tahoma" pitchFamily="34" charset="0"/>
                <a:cs typeface="Tahoma" pitchFamily="34" charset="0"/>
              </a:rPr>
              <a:t>の統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一的理解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(H2O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雪線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中心星のスペクトル型依存性</a:t>
            </a:r>
            <a:endParaRPr lang="en-US" altLang="ja-JP" sz="3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原始惑星系円盤の化学モデル</a:t>
            </a:r>
            <a:endParaRPr lang="en-US" altLang="ja-JP" sz="3400" b="1" dirty="0" smtClean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ダスト進化やガス流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乱流拡散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)+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化学反応計算</a:t>
            </a:r>
            <a:endParaRPr lang="en-US" altLang="ja-JP" sz="3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ja-JP" sz="3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ALMA</a:t>
            </a:r>
            <a:r>
              <a:rPr lang="ja-JP" altLang="en-US" sz="3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に向けて</a:t>
            </a:r>
            <a:endParaRPr lang="en-US" altLang="ja-JP" sz="3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>
                <a:latin typeface="Tahoma" pitchFamily="34" charset="0"/>
                <a:cs typeface="Tahoma" pitchFamily="34" charset="0"/>
              </a:rPr>
              <a:t>乱流・電離度の観測的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測定</a:t>
            </a:r>
            <a:endParaRPr lang="en-US" altLang="ja-JP" sz="3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Transition disk (inner hole)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の観測</a:t>
            </a:r>
            <a:endParaRPr lang="en-US" altLang="ja-JP" sz="3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重水素などの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Isotopologue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の観測</a:t>
            </a:r>
            <a:endParaRPr lang="en-US" altLang="ja-JP" sz="3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より</a:t>
            </a:r>
            <a:r>
              <a:rPr lang="ja-JP" altLang="en-US" sz="3400" b="1" dirty="0">
                <a:latin typeface="Tahoma" pitchFamily="34" charset="0"/>
                <a:cs typeface="Tahoma" pitchFamily="34" charset="0"/>
              </a:rPr>
              <a:t>大きな分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子種の検出</a:t>
            </a:r>
            <a:endParaRPr lang="en-US" altLang="ja-JP" sz="3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3400" b="1" dirty="0">
                <a:latin typeface="Tahoma" pitchFamily="34" charset="0"/>
                <a:cs typeface="Tahoma" pitchFamily="34" charset="0"/>
              </a:rPr>
              <a:t>環境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効果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ja-JP" altLang="en-US" sz="3400" b="1" dirty="0" smtClean="0">
                <a:latin typeface="Tahoma" pitchFamily="34" charset="0"/>
                <a:cs typeface="Tahoma" pitchFamily="34" charset="0"/>
              </a:rPr>
              <a:t>星団内円盤の観測</a:t>
            </a:r>
            <a:r>
              <a:rPr lang="en-US" altLang="ja-JP" sz="3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altLang="ja-JP" sz="3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1" descr="C:\Documents and Settings\Hideko\Home\powerpoint\h2line2\godotaikai\S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910952"/>
            <a:ext cx="45577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b="1" dirty="0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円盤からのダスト連続光の観測</a:t>
            </a:r>
          </a:p>
        </p:txBody>
      </p:sp>
      <p:sp>
        <p:nvSpPr>
          <p:cNvPr id="39985" name="Rectangle 28"/>
          <p:cNvSpPr>
            <a:spLocks noChangeArrowheads="1"/>
          </p:cNvSpPr>
          <p:nvPr/>
        </p:nvSpPr>
        <p:spPr bwMode="auto">
          <a:xfrm>
            <a:off x="2771800" y="2066925"/>
            <a:ext cx="1176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2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中心星</a:t>
            </a:r>
          </a:p>
        </p:txBody>
      </p:sp>
      <p:sp>
        <p:nvSpPr>
          <p:cNvPr id="39986" name="Rectangle 29"/>
          <p:cNvSpPr>
            <a:spLocks noChangeArrowheads="1"/>
          </p:cNvSpPr>
          <p:nvPr/>
        </p:nvSpPr>
        <p:spPr bwMode="auto">
          <a:xfrm>
            <a:off x="1636256" y="2295525"/>
            <a:ext cx="851813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2600" b="1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円盤</a:t>
            </a:r>
          </a:p>
        </p:txBody>
      </p:sp>
      <p:pic>
        <p:nvPicPr>
          <p:cNvPr id="39940" name="Picture 31" descr="C:\Documents and Settings\Hideko\Home\powerpoint\lecture\現代物理学\ir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1175"/>
            <a:ext cx="1435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32"/>
          <p:cNvSpPr>
            <a:spLocks noChangeArrowheads="1"/>
          </p:cNvSpPr>
          <p:nvPr/>
        </p:nvSpPr>
        <p:spPr bwMode="auto">
          <a:xfrm>
            <a:off x="4267200" y="1216025"/>
            <a:ext cx="2105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600" b="1">
                <a:latin typeface="ＭＳ Ｐゴシック" charset="-128"/>
              </a:rPr>
              <a:t>IRAS(1983</a:t>
            </a:r>
            <a:r>
              <a:rPr lang="ja-JP" altLang="en-US" sz="2600" b="1">
                <a:latin typeface="ＭＳ Ｐゴシック" charset="-128"/>
              </a:rPr>
              <a:t>年</a:t>
            </a:r>
            <a:r>
              <a:rPr lang="en-US" altLang="ja-JP" sz="2600" b="1">
                <a:latin typeface="ＭＳ Ｐゴシック" charset="-128"/>
              </a:rPr>
              <a:t>)</a:t>
            </a:r>
          </a:p>
        </p:txBody>
      </p:sp>
      <p:sp>
        <p:nvSpPr>
          <p:cNvPr id="39942" name="Rectangle 48"/>
          <p:cNvSpPr>
            <a:spLocks noChangeArrowheads="1"/>
          </p:cNvSpPr>
          <p:nvPr/>
        </p:nvSpPr>
        <p:spPr bwMode="auto">
          <a:xfrm>
            <a:off x="755650" y="676275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3400" b="1">
                <a:solidFill>
                  <a:srgbClr val="33CC33"/>
                </a:solidFill>
                <a:latin typeface="Tahoma" pitchFamily="34" charset="0"/>
              </a:rPr>
              <a:t>ダスト熱放射</a:t>
            </a:r>
          </a:p>
        </p:txBody>
      </p:sp>
      <p:sp>
        <p:nvSpPr>
          <p:cNvPr id="39943" name="Rectangle 56" descr="25%"/>
          <p:cNvSpPr>
            <a:spLocks noChangeArrowheads="1"/>
          </p:cNvSpPr>
          <p:nvPr/>
        </p:nvSpPr>
        <p:spPr bwMode="auto">
          <a:xfrm>
            <a:off x="1106488" y="3006849"/>
            <a:ext cx="2438400" cy="638175"/>
          </a:xfrm>
          <a:prstGeom prst="rect">
            <a:avLst/>
          </a:prstGeom>
          <a:pattFill prst="pct25">
            <a:fgClr>
              <a:srgbClr val="FFCC66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3400" b="1" dirty="0">
                <a:latin typeface="Tahoma" pitchFamily="34" charset="0"/>
              </a:rPr>
              <a:t>赤外線超過</a:t>
            </a:r>
          </a:p>
        </p:txBody>
      </p:sp>
      <p:cxnSp>
        <p:nvCxnSpPr>
          <p:cNvPr id="39967" name="AutoShape 9"/>
          <p:cNvCxnSpPr>
            <a:cxnSpLocks noChangeShapeType="1"/>
          </p:cNvCxnSpPr>
          <p:nvPr/>
        </p:nvCxnSpPr>
        <p:spPr bwMode="auto">
          <a:xfrm>
            <a:off x="4881563" y="5962651"/>
            <a:ext cx="122238" cy="136525"/>
          </a:xfrm>
          <a:prstGeom prst="curvedConnector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39968" name="Line 13"/>
          <p:cNvSpPr>
            <a:spLocks noChangeShapeType="1"/>
          </p:cNvSpPr>
          <p:nvPr/>
        </p:nvSpPr>
        <p:spPr bwMode="auto">
          <a:xfrm flipH="1" flipV="1">
            <a:off x="2393950" y="5473701"/>
            <a:ext cx="1447800" cy="1524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69" name="Rectangle 14"/>
          <p:cNvSpPr>
            <a:spLocks noChangeArrowheads="1"/>
          </p:cNvSpPr>
          <p:nvPr/>
        </p:nvSpPr>
        <p:spPr bwMode="auto">
          <a:xfrm>
            <a:off x="1646238" y="5792788"/>
            <a:ext cx="1176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2600" b="1">
                <a:latin typeface="HG丸ｺﾞｼｯｸM-PRO" pitchFamily="50" charset="-128"/>
                <a:ea typeface="HG丸ｺﾞｼｯｸM-PRO" pitchFamily="50" charset="-128"/>
              </a:rPr>
              <a:t>ダスト</a:t>
            </a:r>
          </a:p>
        </p:txBody>
      </p:sp>
      <p:sp>
        <p:nvSpPr>
          <p:cNvPr id="39970" name="Rectangle 18"/>
          <p:cNvSpPr>
            <a:spLocks noChangeArrowheads="1"/>
          </p:cNvSpPr>
          <p:nvPr/>
        </p:nvSpPr>
        <p:spPr bwMode="auto">
          <a:xfrm>
            <a:off x="2927350" y="4940301"/>
            <a:ext cx="1176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2600" b="1">
                <a:solidFill>
                  <a:srgbClr val="CC00CC"/>
                </a:solidFill>
                <a:latin typeface="HG丸ｺﾞｼｯｸM-PRO" pitchFamily="50" charset="-128"/>
                <a:ea typeface="HG丸ｺﾞｼｯｸM-PRO" pitchFamily="50" charset="-128"/>
              </a:rPr>
              <a:t>可視光</a:t>
            </a:r>
          </a:p>
        </p:txBody>
      </p:sp>
      <p:sp>
        <p:nvSpPr>
          <p:cNvPr id="39971" name="Rectangle 17"/>
          <p:cNvSpPr>
            <a:spLocks noChangeArrowheads="1"/>
          </p:cNvSpPr>
          <p:nvPr/>
        </p:nvSpPr>
        <p:spPr bwMode="auto">
          <a:xfrm>
            <a:off x="1717675" y="5008563"/>
            <a:ext cx="94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6000" b="1">
                <a:latin typeface="HG丸ｺﾞｼｯｸM-PRO" pitchFamily="50" charset="-128"/>
                <a:ea typeface="HG丸ｺﾞｼｯｸM-PRO" pitchFamily="50" charset="-128"/>
              </a:rPr>
              <a:t>・</a:t>
            </a:r>
          </a:p>
        </p:txBody>
      </p:sp>
      <p:sp>
        <p:nvSpPr>
          <p:cNvPr id="39972" name="Line 19"/>
          <p:cNvSpPr>
            <a:spLocks noChangeShapeType="1"/>
          </p:cNvSpPr>
          <p:nvPr/>
        </p:nvSpPr>
        <p:spPr bwMode="auto">
          <a:xfrm flipH="1">
            <a:off x="1746250" y="5502276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3" name="Line 20"/>
          <p:cNvSpPr>
            <a:spLocks noChangeShapeType="1"/>
          </p:cNvSpPr>
          <p:nvPr/>
        </p:nvSpPr>
        <p:spPr bwMode="auto">
          <a:xfrm flipH="1">
            <a:off x="2203450" y="5578476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4" name="Line 21"/>
          <p:cNvSpPr>
            <a:spLocks noChangeShapeType="1"/>
          </p:cNvSpPr>
          <p:nvPr/>
        </p:nvSpPr>
        <p:spPr bwMode="auto">
          <a:xfrm flipH="1" flipV="1">
            <a:off x="1746250" y="5197476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5" name="Line 22"/>
          <p:cNvSpPr>
            <a:spLocks noChangeShapeType="1"/>
          </p:cNvSpPr>
          <p:nvPr/>
        </p:nvSpPr>
        <p:spPr bwMode="auto">
          <a:xfrm>
            <a:off x="2355850" y="5502276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6" name="Line 23"/>
          <p:cNvSpPr>
            <a:spLocks noChangeShapeType="1"/>
          </p:cNvSpPr>
          <p:nvPr/>
        </p:nvSpPr>
        <p:spPr bwMode="auto">
          <a:xfrm flipH="1" flipV="1">
            <a:off x="2203450" y="4968876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7" name="Line 24"/>
          <p:cNvSpPr>
            <a:spLocks noChangeShapeType="1"/>
          </p:cNvSpPr>
          <p:nvPr/>
        </p:nvSpPr>
        <p:spPr bwMode="auto">
          <a:xfrm flipV="1">
            <a:off x="2355850" y="5197476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78" name="Rectangle 25"/>
          <p:cNvSpPr>
            <a:spLocks noChangeArrowheads="1"/>
          </p:cNvSpPr>
          <p:nvPr/>
        </p:nvSpPr>
        <p:spPr bwMode="auto">
          <a:xfrm>
            <a:off x="1593850" y="4497388"/>
            <a:ext cx="1176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26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赤外線</a:t>
            </a:r>
          </a:p>
        </p:txBody>
      </p:sp>
      <p:sp>
        <p:nvSpPr>
          <p:cNvPr id="39979" name="Rectangle 34"/>
          <p:cNvSpPr>
            <a:spLocks noChangeArrowheads="1"/>
          </p:cNvSpPr>
          <p:nvPr/>
        </p:nvSpPr>
        <p:spPr bwMode="auto">
          <a:xfrm>
            <a:off x="3765550" y="5354638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altLang="ja-JP" sz="36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★</a:t>
            </a:r>
          </a:p>
        </p:txBody>
      </p:sp>
      <p:sp>
        <p:nvSpPr>
          <p:cNvPr id="39980" name="Arc 35"/>
          <p:cNvSpPr>
            <a:spLocks/>
          </p:cNvSpPr>
          <p:nvPr/>
        </p:nvSpPr>
        <p:spPr bwMode="auto">
          <a:xfrm rot="440971" flipH="1" flipV="1">
            <a:off x="107950" y="3506788"/>
            <a:ext cx="3808413" cy="1828800"/>
          </a:xfrm>
          <a:custGeom>
            <a:avLst/>
            <a:gdLst>
              <a:gd name="T0" fmla="*/ 0 w 16018"/>
              <a:gd name="T1" fmla="*/ 0 h 21598"/>
              <a:gd name="T2" fmla="*/ 0 w 16018"/>
              <a:gd name="T3" fmla="*/ 0 h 21598"/>
              <a:gd name="T4" fmla="*/ 0 w 16018"/>
              <a:gd name="T5" fmla="*/ 0 h 21598"/>
              <a:gd name="T6" fmla="*/ 0 60000 65536"/>
              <a:gd name="T7" fmla="*/ 0 60000 65536"/>
              <a:gd name="T8" fmla="*/ 0 60000 65536"/>
              <a:gd name="T9" fmla="*/ 0 w 16018"/>
              <a:gd name="T10" fmla="*/ 0 h 21598"/>
              <a:gd name="T11" fmla="*/ 16018 w 16018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18" h="21598" fill="none" extrusionOk="0">
                <a:moveTo>
                  <a:pt x="274" y="-1"/>
                </a:moveTo>
                <a:cubicBezTo>
                  <a:pt x="6282" y="75"/>
                  <a:pt x="11986" y="2651"/>
                  <a:pt x="16017" y="7107"/>
                </a:cubicBezTo>
              </a:path>
              <a:path w="16018" h="21598" stroke="0" extrusionOk="0">
                <a:moveTo>
                  <a:pt x="274" y="-1"/>
                </a:moveTo>
                <a:cubicBezTo>
                  <a:pt x="6282" y="75"/>
                  <a:pt x="11986" y="2651"/>
                  <a:pt x="16017" y="7107"/>
                </a:cubicBezTo>
                <a:lnTo>
                  <a:pt x="0" y="21598"/>
                </a:lnTo>
                <a:lnTo>
                  <a:pt x="274" y="-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81" name="Line 37"/>
          <p:cNvSpPr>
            <a:spLocks noChangeShapeType="1"/>
          </p:cNvSpPr>
          <p:nvPr/>
        </p:nvSpPr>
        <p:spPr bwMode="auto">
          <a:xfrm>
            <a:off x="146050" y="5778501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83" name="Rectangle 41"/>
          <p:cNvSpPr>
            <a:spLocks noChangeArrowheads="1"/>
          </p:cNvSpPr>
          <p:nvPr/>
        </p:nvSpPr>
        <p:spPr bwMode="auto">
          <a:xfrm>
            <a:off x="250825" y="4864101"/>
            <a:ext cx="847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t" hangingPunct="0"/>
            <a:r>
              <a:rPr lang="ja-JP" altLang="en-US" sz="2600" b="1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円盤</a:t>
            </a:r>
          </a:p>
        </p:txBody>
      </p:sp>
      <p:grpSp>
        <p:nvGrpSpPr>
          <p:cNvPr id="39955" name="グループ化 1"/>
          <p:cNvGrpSpPr>
            <a:grpSpLocks/>
          </p:cNvGrpSpPr>
          <p:nvPr/>
        </p:nvGrpSpPr>
        <p:grpSpPr bwMode="auto">
          <a:xfrm>
            <a:off x="6310324" y="2005169"/>
            <a:ext cx="2995601" cy="2981511"/>
            <a:chOff x="6267471" y="3802040"/>
            <a:chExt cx="2995602" cy="2981439"/>
          </a:xfrm>
        </p:grpSpPr>
        <p:pic>
          <p:nvPicPr>
            <p:cNvPr id="39964" name="Picture 60" descr="C:\Documents and Settings\Hideko\Home\powerpoint\diskchemistry2\Hokkaido\Fukagaw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71" y="3802040"/>
              <a:ext cx="2924196" cy="2924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Rectangle 61"/>
            <p:cNvSpPr>
              <a:spLocks noChangeArrowheads="1"/>
            </p:cNvSpPr>
            <p:nvPr/>
          </p:nvSpPr>
          <p:spPr bwMode="auto">
            <a:xfrm>
              <a:off x="7262841" y="6011856"/>
              <a:ext cx="2000232" cy="77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r" eaLnBrk="0" hangingPunct="0"/>
              <a:r>
                <a:rPr lang="en-US" altLang="ja-JP" sz="220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(Fukagawa+ 2004)</a:t>
              </a:r>
            </a:p>
          </p:txBody>
        </p:sp>
        <p:sp>
          <p:nvSpPr>
            <p:cNvPr id="39966" name="Rectangle 62"/>
            <p:cNvSpPr>
              <a:spLocks noChangeArrowheads="1"/>
            </p:cNvSpPr>
            <p:nvPr/>
          </p:nvSpPr>
          <p:spPr bwMode="auto">
            <a:xfrm>
              <a:off x="7924809" y="3909158"/>
              <a:ext cx="119538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fontAlgn="t" hangingPunct="0"/>
              <a:r>
                <a:rPr lang="en-US" altLang="ja-JP" sz="2600" b="1">
                  <a:solidFill>
                    <a:schemeClr val="bg1"/>
                  </a:solidFill>
                  <a:latin typeface="ＭＳ Ｐゴシック" charset="-128"/>
                </a:rPr>
                <a:t>AB Aur</a:t>
              </a:r>
            </a:p>
          </p:txBody>
        </p:sp>
      </p:grpSp>
      <p:pic>
        <p:nvPicPr>
          <p:cNvPr id="399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4448175" y="4182364"/>
            <a:ext cx="2786081" cy="25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7" name="Group 65"/>
          <p:cNvGrpSpPr>
            <a:grpSpLocks/>
          </p:cNvGrpSpPr>
          <p:nvPr/>
        </p:nvGrpSpPr>
        <p:grpSpPr bwMode="auto">
          <a:xfrm>
            <a:off x="4067175" y="1124782"/>
            <a:ext cx="2666999" cy="2819468"/>
            <a:chOff x="2550" y="768"/>
            <a:chExt cx="1680" cy="1776"/>
          </a:xfrm>
        </p:grpSpPr>
        <p:pic>
          <p:nvPicPr>
            <p:cNvPr id="39961" name="Picture 45" descr="C:\Documents and Settings\Hideko\Home\powerpoint\diskchemistry2\Seminar\Ito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7500"/>
            <a:stretch>
              <a:fillRect/>
            </a:stretch>
          </p:blipFill>
          <p:spPr bwMode="auto">
            <a:xfrm>
              <a:off x="2646" y="768"/>
              <a:ext cx="153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Rectangle 47"/>
            <p:cNvSpPr>
              <a:spLocks noChangeArrowheads="1"/>
            </p:cNvSpPr>
            <p:nvPr/>
          </p:nvSpPr>
          <p:spPr bwMode="auto">
            <a:xfrm>
              <a:off x="2694" y="768"/>
              <a:ext cx="79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fontAlgn="t" hangingPunct="0"/>
              <a:r>
                <a:rPr lang="en-US" altLang="ja-JP" sz="2600" b="1">
                  <a:solidFill>
                    <a:schemeClr val="bg1"/>
                  </a:solidFill>
                  <a:latin typeface="ＭＳ Ｐゴシック" charset="-128"/>
                </a:rPr>
                <a:t>GG Tau</a:t>
              </a:r>
            </a:p>
          </p:txBody>
        </p:sp>
        <p:sp>
          <p:nvSpPr>
            <p:cNvPr id="39963" name="Rectangle 44"/>
            <p:cNvSpPr>
              <a:spLocks noChangeArrowheads="1"/>
            </p:cNvSpPr>
            <p:nvPr/>
          </p:nvSpPr>
          <p:spPr bwMode="auto">
            <a:xfrm>
              <a:off x="2550" y="2236"/>
              <a:ext cx="168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20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(Itoh et al. 2002)</a:t>
              </a:r>
            </a:p>
          </p:txBody>
        </p:sp>
      </p:grpSp>
      <p:sp>
        <p:nvSpPr>
          <p:cNvPr id="39958" name="Rectangle 61"/>
          <p:cNvSpPr>
            <a:spLocks noChangeArrowheads="1"/>
          </p:cNvSpPr>
          <p:nvPr/>
        </p:nvSpPr>
        <p:spPr bwMode="auto">
          <a:xfrm>
            <a:off x="7163518" y="5949280"/>
            <a:ext cx="1866888" cy="7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(Hashimoto+ </a:t>
            </a:r>
          </a:p>
          <a:p>
            <a:pPr algn="r" eaLnBrk="0" hangingPunct="0"/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2011)</a:t>
            </a:r>
          </a:p>
        </p:txBody>
      </p:sp>
      <p:sp>
        <p:nvSpPr>
          <p:cNvPr id="39959" name="Rectangle 62"/>
          <p:cNvSpPr>
            <a:spLocks noChangeArrowheads="1"/>
          </p:cNvSpPr>
          <p:nvPr/>
        </p:nvSpPr>
        <p:spPr bwMode="auto">
          <a:xfrm>
            <a:off x="4805364" y="4191912"/>
            <a:ext cx="1195388" cy="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en-US" altLang="ja-JP" sz="2600" b="1">
                <a:solidFill>
                  <a:schemeClr val="bg1"/>
                </a:solidFill>
                <a:latin typeface="ＭＳ Ｐゴシック" charset="-128"/>
              </a:rPr>
              <a:t>AB Aur</a:t>
            </a:r>
          </a:p>
        </p:txBody>
      </p:sp>
      <p:sp>
        <p:nvSpPr>
          <p:cNvPr id="39960" name="Rectangle 43"/>
          <p:cNvSpPr>
            <a:spLocks noChangeArrowheads="1"/>
          </p:cNvSpPr>
          <p:nvPr/>
        </p:nvSpPr>
        <p:spPr bwMode="auto">
          <a:xfrm>
            <a:off x="5220072" y="692696"/>
            <a:ext cx="3047999" cy="6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t" hangingPunct="0"/>
            <a:r>
              <a:rPr lang="ja-JP" altLang="en-US" sz="3400" b="1" dirty="0">
                <a:solidFill>
                  <a:srgbClr val="33CC33"/>
                </a:solidFill>
                <a:latin typeface="Tahoma" pitchFamily="34" charset="0"/>
              </a:rPr>
              <a:t>ダスト散乱光</a:t>
            </a:r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6097588" y="4649789"/>
            <a:ext cx="928687" cy="15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Rectangle 62"/>
          <p:cNvSpPr>
            <a:spLocks noChangeArrowheads="1"/>
          </p:cNvSpPr>
          <p:nvPr/>
        </p:nvSpPr>
        <p:spPr bwMode="auto">
          <a:xfrm>
            <a:off x="6169585" y="4221201"/>
            <a:ext cx="963612" cy="43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en-US" altLang="ja-JP" sz="2200">
                <a:solidFill>
                  <a:schemeClr val="bg1"/>
                </a:solidFill>
                <a:latin typeface="ＭＳ Ｐゴシック" charset="-128"/>
              </a:rPr>
              <a:t>100AU</a:t>
            </a:r>
          </a:p>
        </p:txBody>
      </p:sp>
      <p:cxnSp>
        <p:nvCxnSpPr>
          <p:cNvPr id="55" name="直線コネクタ 54"/>
          <p:cNvCxnSpPr/>
          <p:nvPr/>
        </p:nvCxnSpPr>
        <p:spPr bwMode="auto">
          <a:xfrm>
            <a:off x="7826375" y="2672983"/>
            <a:ext cx="28575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Rectangle 62"/>
          <p:cNvSpPr>
            <a:spLocks noChangeArrowheads="1"/>
          </p:cNvSpPr>
          <p:nvPr/>
        </p:nvSpPr>
        <p:spPr bwMode="auto">
          <a:xfrm>
            <a:off x="8121613" y="2485426"/>
            <a:ext cx="963613" cy="43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t" hangingPunct="0"/>
            <a:r>
              <a:rPr lang="en-US" altLang="ja-JP" sz="2200">
                <a:solidFill>
                  <a:schemeClr val="bg1"/>
                </a:solidFill>
                <a:latin typeface="ＭＳ Ｐゴシック" charset="-128"/>
              </a:rPr>
              <a:t>100AU</a:t>
            </a: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785813" y="3676556"/>
            <a:ext cx="3176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(Kitamura et al. 2002)</a:t>
            </a:r>
          </a:p>
        </p:txBody>
      </p:sp>
      <p:sp>
        <p:nvSpPr>
          <p:cNvPr id="39982" name="Rectangle 40"/>
          <p:cNvSpPr>
            <a:spLocks noChangeArrowheads="1"/>
          </p:cNvSpPr>
          <p:nvPr/>
        </p:nvSpPr>
        <p:spPr bwMode="auto">
          <a:xfrm>
            <a:off x="3492500" y="5792788"/>
            <a:ext cx="11795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中心星</a:t>
            </a:r>
          </a:p>
        </p:txBody>
      </p:sp>
    </p:spTree>
    <p:extLst>
      <p:ext uri="{BB962C8B-B14F-4D97-AF65-F5344CB8AC3E}">
        <p14:creationId xmlns:p14="http://schemas.microsoft.com/office/powerpoint/2010/main" val="19888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04775" y="0"/>
            <a:ext cx="9358313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ja-JP" altLang="en-US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原始惑星系円盤からのガス輝線観測</a:t>
            </a:r>
            <a:endParaRPr lang="ja-JP" altLang="en-US" b="1" dirty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4612744" y="785813"/>
            <a:ext cx="4509568" cy="3665771"/>
            <a:chOff x="226482" y="785794"/>
            <a:chExt cx="4509568" cy="3665793"/>
          </a:xfrm>
        </p:grpSpPr>
        <p:sp>
          <p:nvSpPr>
            <p:cNvPr id="8257" name="Rectangle 6"/>
            <p:cNvSpPr>
              <a:spLocks noChangeArrowheads="1"/>
            </p:cNvSpPr>
            <p:nvPr/>
          </p:nvSpPr>
          <p:spPr bwMode="auto">
            <a:xfrm>
              <a:off x="226482" y="1343025"/>
              <a:ext cx="4509568" cy="310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12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CO 6-5, 3-2, 2-1, 1-0,</a:t>
              </a:r>
            </a:p>
            <a:p>
              <a:pPr algn="ctr"/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13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CO 3-2, 2-1, 1-0, </a:t>
              </a:r>
            </a:p>
            <a:p>
              <a:pPr algn="ctr"/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18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O 2-1, 1-0,</a:t>
              </a:r>
            </a:p>
            <a:p>
              <a:pPr algn="ctr"/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HCN, HNC, 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DCN, CN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</a:t>
              </a:r>
              <a:endPara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  <a:p>
              <a:pPr algn="ctr"/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CS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C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34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S, 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</a:t>
              </a:r>
              <a:r>
                <a:rPr lang="en-US" altLang="ja-JP" sz="2800" b="1" baseline="-25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H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CO,</a:t>
              </a:r>
              <a:endPara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  <a:p>
              <a:pPr algn="ctr"/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HCO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H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13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CO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DCO</a:t>
              </a:r>
              <a:r>
                <a:rPr lang="en-US" altLang="ja-JP" sz="2800" b="1" baseline="30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</a:t>
              </a:r>
              <a:endPara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endParaRPr>
            </a:p>
            <a:p>
              <a:pPr algn="ctr"/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N</a:t>
              </a:r>
              <a:r>
                <a:rPr lang="en-US" altLang="ja-JP" sz="2800" b="1" baseline="-25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800" b="1" baseline="30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+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HC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N, 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c-C</a:t>
              </a:r>
              <a:r>
                <a:rPr lang="en-US" altLang="ja-JP" sz="2800" b="1" baseline="-25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800" b="1" baseline="-25000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, 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etc</a:t>
              </a:r>
              <a:r>
                <a:rPr lang="en-US" altLang="ja-JP" sz="2800" b="1" dirty="0">
                  <a:solidFill>
                    <a:prstClr val="black"/>
                  </a:solidFill>
                  <a:latin typeface="Tahoma" pitchFamily="34" charset="0"/>
                  <a:ea typeface="HG丸ｺﾞｼｯｸM-PRO" pitchFamily="50" charset="-128"/>
                </a:rPr>
                <a:t>.</a:t>
              </a:r>
            </a:p>
          </p:txBody>
        </p:sp>
        <p:sp>
          <p:nvSpPr>
            <p:cNvPr id="8258" name="Rectangle 12"/>
            <p:cNvSpPr>
              <a:spLocks noChangeArrowheads="1"/>
            </p:cNvSpPr>
            <p:nvPr/>
          </p:nvSpPr>
          <p:spPr bwMode="auto">
            <a:xfrm>
              <a:off x="689794" y="785794"/>
              <a:ext cx="3661580" cy="55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000" b="1" dirty="0" smtClean="0">
                  <a:solidFill>
                    <a:srgbClr val="0099FF"/>
                  </a:solidFill>
                  <a:latin typeface="Tahoma" pitchFamily="34" charset="0"/>
                  <a:ea typeface="HG丸ｺﾞｼｯｸM-PRO" pitchFamily="50" charset="-128"/>
                </a:rPr>
                <a:t>ミリ波・サブミリ波</a:t>
              </a:r>
              <a:endParaRPr lang="ja-JP" altLang="en-US" sz="3000" b="1" dirty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2743200"/>
            <a:ext cx="4606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 v=1-0 S(1), S(0),</a:t>
            </a:r>
          </a:p>
          <a:p>
            <a:pPr algn="ctr"/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CO </a:t>
            </a:r>
            <a:r>
              <a:rPr lang="en-US" altLang="ja-JP" sz="2800" b="1">
                <a:solidFill>
                  <a:prstClr val="black"/>
                </a:solidFill>
                <a:latin typeface="Symbol" pitchFamily="18" charset="2"/>
                <a:ea typeface="HG丸ｺﾞｼｯｸM-PRO" pitchFamily="50" charset="-128"/>
              </a:rPr>
              <a:t>D</a:t>
            </a:r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v=2, </a:t>
            </a:r>
            <a:r>
              <a:rPr lang="en-US" altLang="ja-JP" sz="2800" b="1">
                <a:solidFill>
                  <a:prstClr val="black"/>
                </a:solidFill>
                <a:latin typeface="Symbol" pitchFamily="18" charset="2"/>
                <a:ea typeface="HG丸ｺﾞｼｯｸM-PRO" pitchFamily="50" charset="-128"/>
              </a:rPr>
              <a:t>D</a:t>
            </a:r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v=1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850408" y="803256"/>
            <a:ext cx="3406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altLang="ja-JP" sz="28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altLang="ja-JP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Lyman-Werner</a:t>
            </a:r>
          </a:p>
          <a:p>
            <a:pPr algn="ctr">
              <a:defRPr/>
            </a:pP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band </a:t>
            </a: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transitions</a:t>
            </a:r>
            <a:endParaRPr lang="ja-JP" altLang="en-US" sz="28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0" name="Rectangle 18"/>
          <p:cNvSpPr>
            <a:spLocks noChangeArrowheads="1"/>
          </p:cNvSpPr>
          <p:nvPr/>
        </p:nvSpPr>
        <p:spPr bwMode="auto">
          <a:xfrm>
            <a:off x="1538288" y="1564154"/>
            <a:ext cx="13436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dirty="0" smtClean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rPr>
              <a:t>可視光</a:t>
            </a:r>
            <a:endParaRPr lang="ja-JP" altLang="en-US" sz="3000" b="1" dirty="0">
              <a:solidFill>
                <a:srgbClr val="0099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1119188" y="1922463"/>
            <a:ext cx="222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[OI] 6300A</a:t>
            </a:r>
            <a:endParaRPr lang="en-US" altLang="ja-JP" sz="280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09091" y="5575300"/>
            <a:ext cx="46069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ja-JP" sz="4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[OI] 63um, 145um, </a:t>
            </a:r>
          </a:p>
          <a:p>
            <a:pPr algn="ctr"/>
            <a:r>
              <a:rPr lang="en-US" altLang="ja-JP" sz="26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CO, H</a:t>
            </a:r>
            <a:r>
              <a:rPr lang="en-US" altLang="ja-JP" sz="2600" b="1" baseline="-25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</a:t>
            </a:r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, </a:t>
            </a:r>
            <a:r>
              <a:rPr lang="en-US" altLang="ja-JP" sz="26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="1" baseline="30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+</a:t>
            </a:r>
            <a:r>
              <a:rPr lang="en-US" altLang="ja-JP" sz="2600" b="1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, HD, etc. </a:t>
            </a:r>
          </a:p>
          <a:p>
            <a:pPr algn="ctr"/>
            <a:r>
              <a:rPr lang="en-US" altLang="ja-JP" sz="26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Herschel Space Observatory)</a:t>
            </a: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4506913"/>
            <a:ext cx="4606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="1" baseline="-25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O, OH, HCN, C</a:t>
            </a:r>
            <a:r>
              <a:rPr lang="en-US" altLang="ja-JP" sz="2600" b="1" baseline="-25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="1" baseline="-25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, CO</a:t>
            </a:r>
            <a:r>
              <a:rPr lang="en-US" altLang="ja-JP" sz="2600" b="1" baseline="-250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</a:p>
          <a:p>
            <a:pPr algn="ctr"/>
            <a:r>
              <a:rPr lang="en-US" altLang="ja-JP" sz="2600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(Spitzer Space Telescope)</a:t>
            </a:r>
          </a:p>
          <a:p>
            <a:pPr algn="ctr"/>
            <a:endParaRPr lang="en-US" altLang="ja-JP" sz="4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63430" y="5294313"/>
            <a:ext cx="13436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dirty="0" smtClean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rPr>
              <a:t>遠赤外</a:t>
            </a:r>
            <a:endParaRPr lang="ja-JP" altLang="en-US" sz="3000" b="1" dirty="0">
              <a:solidFill>
                <a:srgbClr val="0099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3" name="グループ化 816"/>
          <p:cNvGrpSpPr>
            <a:grpSpLocks/>
          </p:cNvGrpSpPr>
          <p:nvPr/>
        </p:nvGrpSpPr>
        <p:grpSpPr bwMode="auto">
          <a:xfrm>
            <a:off x="4786313" y="4371975"/>
            <a:ext cx="4438650" cy="1985963"/>
            <a:chOff x="16526048" y="8378953"/>
            <a:chExt cx="5639928" cy="1801590"/>
          </a:xfrm>
        </p:grpSpPr>
        <p:grpSp>
          <p:nvGrpSpPr>
            <p:cNvPr id="4" name="グループ化 58"/>
            <p:cNvGrpSpPr>
              <a:grpSpLocks/>
            </p:cNvGrpSpPr>
            <p:nvPr/>
          </p:nvGrpSpPr>
          <p:grpSpPr bwMode="auto">
            <a:xfrm>
              <a:off x="16526048" y="8378953"/>
              <a:ext cx="5639928" cy="1801590"/>
              <a:chOff x="4429125" y="5006975"/>
              <a:chExt cx="5639928" cy="1801688"/>
            </a:xfrm>
          </p:grpSpPr>
          <p:sp>
            <p:nvSpPr>
              <p:cNvPr id="8252" name="Arc 2"/>
              <p:cNvSpPr>
                <a:spLocks/>
              </p:cNvSpPr>
              <p:nvPr/>
            </p:nvSpPr>
            <p:spPr bwMode="auto">
              <a:xfrm rot="21113818" flipV="1">
                <a:off x="4859338" y="5006975"/>
                <a:ext cx="4214812" cy="1008052"/>
              </a:xfrm>
              <a:custGeom>
                <a:avLst/>
                <a:gdLst>
                  <a:gd name="T0" fmla="*/ 2147483647 w 20222"/>
                  <a:gd name="T1" fmla="*/ 0 h 21598"/>
                  <a:gd name="T2" fmla="*/ 2147483647 w 20222"/>
                  <a:gd name="T3" fmla="*/ 2147483647 h 21598"/>
                  <a:gd name="T4" fmla="*/ 0 w 20222"/>
                  <a:gd name="T5" fmla="*/ 2147483647 h 21598"/>
                  <a:gd name="T6" fmla="*/ 0 60000 65536"/>
                  <a:gd name="T7" fmla="*/ 0 60000 65536"/>
                  <a:gd name="T8" fmla="*/ 0 60000 65536"/>
                  <a:gd name="T9" fmla="*/ 0 w 20222"/>
                  <a:gd name="T10" fmla="*/ 0 h 21598"/>
                  <a:gd name="T11" fmla="*/ 20222 w 20222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22" h="21598" fill="none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</a:path>
                  <a:path w="20222" h="21598" stroke="0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  <a:lnTo>
                      <a:pt x="0" y="2159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53" name="Rectangle 15"/>
              <p:cNvSpPr>
                <a:spLocks noChangeArrowheads="1"/>
              </p:cNvSpPr>
              <p:nvPr/>
            </p:nvSpPr>
            <p:spPr bwMode="auto">
              <a:xfrm>
                <a:off x="4429125" y="5929302"/>
                <a:ext cx="641349" cy="67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ja-JP" sz="4500" b="1">
                    <a:solidFill>
                      <a:srgbClr val="FF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★</a:t>
                </a:r>
              </a:p>
            </p:txBody>
          </p:sp>
          <p:cxnSp>
            <p:nvCxnSpPr>
              <p:cNvPr id="33" name="直線コネクタ 32"/>
              <p:cNvCxnSpPr/>
              <p:nvPr/>
            </p:nvCxnSpPr>
            <p:spPr bwMode="auto">
              <a:xfrm flipV="1">
                <a:off x="5070576" y="6359321"/>
                <a:ext cx="3931408" cy="70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/楕円 33"/>
              <p:cNvSpPr/>
              <p:nvPr/>
            </p:nvSpPr>
            <p:spPr bwMode="auto">
              <a:xfrm>
                <a:off x="7404408" y="5665146"/>
                <a:ext cx="2642456" cy="1143517"/>
              </a:xfrm>
              <a:prstGeom prst="ellipse">
                <a:avLst/>
              </a:prstGeom>
              <a:solidFill>
                <a:srgbClr val="009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7606122" y="5379987"/>
                <a:ext cx="2462931" cy="554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t" hangingPunct="0">
                  <a:defRPr/>
                </a:pPr>
                <a:r>
                  <a:rPr lang="en-US" altLang="ja-JP" sz="3600" dirty="0">
                    <a:solidFill>
                      <a:prstClr val="black"/>
                    </a:solidFill>
                    <a:latin typeface="Arial" pitchFamily="34" charset="0"/>
                    <a:cs typeface="Tahoma" pitchFamily="34" charset="0"/>
                  </a:rPr>
                  <a:t>(sub)mm</a:t>
                </a:r>
              </a:p>
            </p:txBody>
          </p:sp>
        </p:grpSp>
        <p:sp>
          <p:nvSpPr>
            <p:cNvPr id="27" name="円/楕円 26"/>
            <p:cNvSpPr/>
            <p:nvPr/>
          </p:nvSpPr>
          <p:spPr bwMode="auto">
            <a:xfrm rot="20772941">
              <a:off x="17401449" y="9242409"/>
              <a:ext cx="2817169" cy="231204"/>
            </a:xfrm>
            <a:prstGeom prst="ellipse">
              <a:avLst/>
            </a:prstGeom>
            <a:solidFill>
              <a:srgbClr val="FF99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17179602" y="8728903"/>
              <a:ext cx="1798937" cy="53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t" hangingPunct="0">
                <a:defRPr/>
              </a:pPr>
              <a:r>
                <a:rPr lang="ja-JP" altLang="en-US" sz="3200" dirty="0">
                  <a:solidFill>
                    <a:prstClr val="black"/>
                  </a:solidFill>
                  <a:latin typeface="Arial" pitchFamily="34" charset="0"/>
                  <a:cs typeface="Tahoma" pitchFamily="34" charset="0"/>
                </a:rPr>
                <a:t>赤外線</a:t>
              </a:r>
              <a:endParaRPr lang="en-US" altLang="ja-JP" sz="3200" dirty="0">
                <a:solidFill>
                  <a:prstClr val="black"/>
                </a:solidFill>
                <a:latin typeface="Arial" pitchFamily="34" charset="0"/>
                <a:cs typeface="Tahoma" pitchFamily="34" charset="0"/>
              </a:endParaRPr>
            </a:p>
          </p:txBody>
        </p:sp>
      </p:grp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984625"/>
            <a:ext cx="4714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 v=0-0 S(1), S(2), S(4)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1619672" y="2370946"/>
            <a:ext cx="13436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dirty="0" smtClean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rPr>
              <a:t>近赤外</a:t>
            </a:r>
            <a:endParaRPr lang="ja-JP" altLang="en-US" sz="3000" b="1" dirty="0">
              <a:solidFill>
                <a:srgbClr val="0099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1475656" y="3586868"/>
            <a:ext cx="17299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dirty="0" smtClean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rPr>
              <a:t>中間赤外</a:t>
            </a:r>
            <a:endParaRPr lang="ja-JP" altLang="en-US" sz="3000" b="1" dirty="0">
              <a:solidFill>
                <a:srgbClr val="0099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0" y="752154"/>
            <a:ext cx="9573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dirty="0" smtClean="0">
                <a:solidFill>
                  <a:srgbClr val="0099FF"/>
                </a:solidFill>
                <a:latin typeface="Tahoma" pitchFamily="34" charset="0"/>
                <a:ea typeface="HG丸ｺﾞｼｯｸM-PRO" pitchFamily="50" charset="-128"/>
              </a:rPr>
              <a:t>紫外</a:t>
            </a:r>
            <a:endParaRPr lang="ja-JP" altLang="en-US" sz="3000" b="1" dirty="0">
              <a:solidFill>
                <a:srgbClr val="0099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381020" y="1268760"/>
            <a:ext cx="3151420" cy="5505810"/>
            <a:chOff x="5390130" y="1306152"/>
            <a:chExt cx="3151420" cy="5505810"/>
          </a:xfrm>
        </p:grpSpPr>
        <p:grpSp>
          <p:nvGrpSpPr>
            <p:cNvPr id="5" name="グループ化 60"/>
            <p:cNvGrpSpPr>
              <a:grpSpLocks/>
            </p:cNvGrpSpPr>
            <p:nvPr/>
          </p:nvGrpSpPr>
          <p:grpSpPr bwMode="auto">
            <a:xfrm>
              <a:off x="5390130" y="5597524"/>
              <a:ext cx="2857500" cy="1214438"/>
              <a:chOff x="5286362" y="6304445"/>
              <a:chExt cx="3857927" cy="920133"/>
            </a:xfrm>
          </p:grpSpPr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6002222" y="6590708"/>
                <a:ext cx="2308327" cy="633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ja-JP" altLang="en-US" sz="4200" b="1" dirty="0">
                    <a:solidFill>
                      <a:prstClr val="black"/>
                    </a:solidFill>
                    <a:latin typeface="ＭＳ Ｐゴシック"/>
                  </a:rPr>
                  <a:t>→</a:t>
                </a:r>
                <a:r>
                  <a:rPr lang="en-US" altLang="ja-JP" sz="3600" b="1" dirty="0">
                    <a:solidFill>
                      <a:srgbClr val="FF0000"/>
                    </a:solidFill>
                    <a:latin typeface="ＭＳ Ｐゴシック"/>
                  </a:rPr>
                  <a:t>ALMA</a:t>
                </a:r>
              </a:p>
            </p:txBody>
          </p:sp>
          <p:sp>
            <p:nvSpPr>
              <p:cNvPr id="50" name="円/楕円 49"/>
              <p:cNvSpPr/>
              <p:nvPr/>
            </p:nvSpPr>
            <p:spPr bwMode="auto">
              <a:xfrm>
                <a:off x="5286362" y="6304445"/>
                <a:ext cx="3857927" cy="500360"/>
              </a:xfrm>
              <a:prstGeom prst="ellipse">
                <a:avLst/>
              </a:prstGeom>
              <a:solidFill>
                <a:srgbClr val="FF0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5454333" y="1306152"/>
              <a:ext cx="3087217" cy="3214687"/>
              <a:chOff x="2618656" y="822703"/>
              <a:chExt cx="3087217" cy="3214687"/>
            </a:xfrm>
          </p:grpSpPr>
          <p:sp>
            <p:nvSpPr>
              <p:cNvPr id="72" name="正方形/長方形 71"/>
              <p:cNvSpPr/>
              <p:nvPr/>
            </p:nvSpPr>
            <p:spPr bwMode="auto">
              <a:xfrm>
                <a:off x="2618656" y="822703"/>
                <a:ext cx="3087217" cy="32146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8218" name="図 51" descr="TWHya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6256" y="1293813"/>
                <a:ext cx="2808755" cy="252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9" name="Rectangle 7"/>
              <p:cNvSpPr>
                <a:spLocks noChangeArrowheads="1"/>
              </p:cNvSpPr>
              <p:nvPr/>
            </p:nvSpPr>
            <p:spPr bwMode="auto">
              <a:xfrm>
                <a:off x="4062405" y="823272"/>
                <a:ext cx="1619966" cy="492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600" dirty="0">
                    <a:solidFill>
                      <a:prstClr val="black"/>
                    </a:solidFill>
                  </a:rPr>
                  <a:t>HCO</a:t>
                </a:r>
                <a:r>
                  <a:rPr lang="en-US" altLang="ja-JP" sz="2600" baseline="30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altLang="ja-JP" sz="2600" dirty="0" smtClean="0">
                    <a:solidFill>
                      <a:prstClr val="black"/>
                    </a:solidFill>
                  </a:rPr>
                  <a:t>(4-3)</a:t>
                </a:r>
                <a:endParaRPr lang="en-US" altLang="ja-JP" sz="2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20" name="Rectangle 7"/>
              <p:cNvSpPr>
                <a:spLocks noChangeArrowheads="1"/>
              </p:cNvSpPr>
              <p:nvPr/>
            </p:nvSpPr>
            <p:spPr bwMode="auto">
              <a:xfrm>
                <a:off x="4562471" y="1365506"/>
                <a:ext cx="1000131" cy="46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>
                    <a:solidFill>
                      <a:prstClr val="white"/>
                    </a:solidFill>
                  </a:rPr>
                  <a:t>ALMA</a:t>
                </a:r>
                <a:endParaRPr lang="ja-JP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1" name="Rectangle 7"/>
              <p:cNvSpPr>
                <a:spLocks noChangeArrowheads="1"/>
              </p:cNvSpPr>
              <p:nvPr/>
            </p:nvSpPr>
            <p:spPr bwMode="auto">
              <a:xfrm>
                <a:off x="2847961" y="823272"/>
                <a:ext cx="1285882" cy="492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600" dirty="0">
                    <a:solidFill>
                      <a:prstClr val="black"/>
                    </a:solidFill>
                  </a:rPr>
                  <a:t>TW Hya</a:t>
                </a:r>
              </a:p>
            </p:txBody>
          </p:sp>
          <p:cxnSp>
            <p:nvCxnSpPr>
              <p:cNvPr id="40" name="直線コネクタ 39"/>
              <p:cNvCxnSpPr/>
              <p:nvPr/>
            </p:nvCxnSpPr>
            <p:spPr bwMode="auto">
              <a:xfrm>
                <a:off x="3413126" y="1578353"/>
                <a:ext cx="357188" cy="158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3" name="Rectangle 62"/>
              <p:cNvSpPr>
                <a:spLocks noChangeArrowheads="1"/>
              </p:cNvSpPr>
              <p:nvPr/>
            </p:nvSpPr>
            <p:spPr bwMode="auto">
              <a:xfrm>
                <a:off x="3301030" y="1593158"/>
                <a:ext cx="964022" cy="43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fontAlgn="t" hangingPunct="0"/>
                <a:r>
                  <a:rPr lang="en-US" altLang="ja-JP" sz="2200" b="1">
                    <a:solidFill>
                      <a:prstClr val="white"/>
                    </a:solidFill>
                    <a:latin typeface="ＭＳ Ｐゴシック" pitchFamily="50" charset="-128"/>
                  </a:rPr>
                  <a:t>100AU</a:t>
                </a:r>
              </a:p>
            </p:txBody>
          </p:sp>
        </p:grp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187624" y="3502749"/>
            <a:ext cx="712879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3600" b="1" dirty="0">
                <a:latin typeface="HG丸ｺﾞｼｯｸM-PRO" pitchFamily="50" charset="-128"/>
                <a:ea typeface="HG丸ｺﾞｼｯｸM-PRO" pitchFamily="50" charset="-128"/>
              </a:rPr>
              <a:t>原始惑星系</a:t>
            </a:r>
            <a:r>
              <a:rPr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円盤内の分子分布？</a:t>
            </a:r>
            <a:endParaRPr lang="en-US" altLang="ja-JP" sz="3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8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b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原始惑星系円盤の化学構造</a:t>
            </a:r>
            <a:endParaRPr lang="en-US" altLang="ja-JP" b="1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9" y="928688"/>
            <a:ext cx="8080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0"/>
          <p:cNvSpPr>
            <a:spLocks noChangeArrowheads="1"/>
          </p:cNvSpPr>
          <p:nvPr/>
        </p:nvSpPr>
        <p:spPr bwMode="auto">
          <a:xfrm>
            <a:off x="265591" y="733708"/>
            <a:ext cx="872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(e.g.,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Dutrey+ 1997, Markwick+2002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, Aikawa+ 2002, Bergin+ 2007)</a:t>
            </a:r>
          </a:p>
        </p:txBody>
      </p:sp>
      <p:grpSp>
        <p:nvGrpSpPr>
          <p:cNvPr id="2" name="グループ化 60"/>
          <p:cNvGrpSpPr>
            <a:grpSpLocks/>
          </p:cNvGrpSpPr>
          <p:nvPr/>
        </p:nvGrpSpPr>
        <p:grpSpPr bwMode="auto">
          <a:xfrm>
            <a:off x="1735514" y="4468813"/>
            <a:ext cx="5214937" cy="1460500"/>
            <a:chOff x="2786050" y="4667202"/>
            <a:chExt cx="5214959" cy="1461202"/>
          </a:xfrm>
        </p:grpSpPr>
        <p:grpSp>
          <p:nvGrpSpPr>
            <p:cNvPr id="12304" name="グループ化 53"/>
            <p:cNvGrpSpPr>
              <a:grpSpLocks/>
            </p:cNvGrpSpPr>
            <p:nvPr/>
          </p:nvGrpSpPr>
          <p:grpSpPr bwMode="auto">
            <a:xfrm>
              <a:off x="2786050" y="4667202"/>
              <a:ext cx="1153478" cy="1461202"/>
              <a:chOff x="3505200" y="719444"/>
              <a:chExt cx="2239387" cy="2846545"/>
            </a:xfrm>
          </p:grpSpPr>
          <p:pic>
            <p:nvPicPr>
              <p:cNvPr id="12306" name="Picture 7" descr="C:\Documents and Settings\Hideko Nomura\Home\powerpoint\hotcore\ISM2006\Halley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885890"/>
                <a:ext cx="2206626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7" name="Rectangle 8"/>
              <p:cNvSpPr>
                <a:spLocks noChangeArrowheads="1"/>
              </p:cNvSpPr>
              <p:nvPr/>
            </p:nvSpPr>
            <p:spPr bwMode="auto">
              <a:xfrm>
                <a:off x="4533604" y="719444"/>
                <a:ext cx="1210983" cy="77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bg1"/>
                    </a:solidFill>
                    <a:latin typeface="Tahoma" pitchFamily="34" charset="0"/>
                    <a:ea typeface="HG丸ｺﾞｼｯｸM-PRO" pitchFamily="50" charset="-128"/>
                  </a:rPr>
                  <a:t>ESA</a:t>
                </a:r>
              </a:p>
            </p:txBody>
          </p:sp>
          <p:sp>
            <p:nvSpPr>
              <p:cNvPr id="12308" name="Rectangle 9"/>
              <p:cNvSpPr>
                <a:spLocks noChangeArrowheads="1"/>
              </p:cNvSpPr>
              <p:nvPr/>
            </p:nvSpPr>
            <p:spPr bwMode="auto">
              <a:xfrm>
                <a:off x="3760650" y="2786541"/>
                <a:ext cx="1698214" cy="77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  <a:latin typeface="Tahoma" pitchFamily="34" charset="0"/>
                  </a:rPr>
                  <a:t>Halley</a:t>
                </a:r>
                <a:endParaRPr lang="ja-JP" altLang="en-US" sz="200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143351" y="5208226"/>
              <a:ext cx="3857658" cy="83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O, CO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, CH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4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, CH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OH, H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CO, NH</a:t>
              </a:r>
              <a:r>
                <a:rPr lang="en-US" altLang="ja-JP" sz="2400" baseline="-2500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, HCN, etc.</a:t>
              </a:r>
              <a:endParaRPr lang="ja-JP" altLang="en-US" sz="2600" b="1">
                <a:latin typeface="ＭＳ Ｐゴシック" pitchFamily="50" charset="-128"/>
              </a:endParaRPr>
            </a:p>
          </p:txBody>
        </p:sp>
      </p:grpSp>
      <p:sp>
        <p:nvSpPr>
          <p:cNvPr id="11" name="正方形/長方形 10"/>
          <p:cNvSpPr/>
          <p:nvPr/>
        </p:nvSpPr>
        <p:spPr bwMode="auto">
          <a:xfrm>
            <a:off x="2857500" y="4168775"/>
            <a:ext cx="2071688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2857500" y="4103688"/>
            <a:ext cx="1887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ja-JP" altLang="en-US" sz="2200" b="1">
                <a:latin typeface="Calibri" pitchFamily="34" charset="0"/>
              </a:rPr>
              <a:t>氷分子の蒸発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251574" y="4130675"/>
            <a:ext cx="2928938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6000750" y="4143375"/>
            <a:ext cx="2170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ja-JP" altLang="en-US" sz="2200" b="1">
                <a:latin typeface="Calibri" pitchFamily="34" charset="0"/>
              </a:rPr>
              <a:t>ガス粒子の</a:t>
            </a:r>
            <a:endParaRPr kumimoji="0" lang="en-US" altLang="ja-JP" sz="2200" b="1">
              <a:latin typeface="Calibri" pitchFamily="34" charset="0"/>
            </a:endParaRPr>
          </a:p>
          <a:p>
            <a:pPr algn="ctr"/>
            <a:r>
              <a:rPr kumimoji="0" lang="ja-JP" altLang="en-US" sz="2200" b="1">
                <a:latin typeface="Calibri" pitchFamily="34" charset="0"/>
              </a:rPr>
              <a:t>塵表面への凍結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1817315" y="6309568"/>
            <a:ext cx="2106613" cy="5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2267744" y="6309568"/>
            <a:ext cx="131329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ja-JP" altLang="en-US" sz="2200" b="1" dirty="0">
                <a:latin typeface="Calibri" pitchFamily="34" charset="0"/>
              </a:rPr>
              <a:t>岩石惑星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635896" y="6537325"/>
            <a:ext cx="2106613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01" name="Rectangle 22"/>
          <p:cNvSpPr>
            <a:spLocks noChangeArrowheads="1"/>
          </p:cNvSpPr>
          <p:nvPr/>
        </p:nvSpPr>
        <p:spPr bwMode="auto">
          <a:xfrm>
            <a:off x="4423519" y="6461125"/>
            <a:ext cx="1444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ja-JP" altLang="en-US" sz="2200" b="1" dirty="0">
                <a:latin typeface="Calibri" pitchFamily="34" charset="0"/>
              </a:rPr>
              <a:t>ガス惑星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652120" y="6503988"/>
            <a:ext cx="2106613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03" name="Rectangle 22"/>
          <p:cNvSpPr>
            <a:spLocks noChangeArrowheads="1"/>
          </p:cNvSpPr>
          <p:nvPr/>
        </p:nvSpPr>
        <p:spPr bwMode="auto">
          <a:xfrm>
            <a:off x="6439743" y="6427788"/>
            <a:ext cx="144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ja-JP" altLang="en-US" sz="2200" b="1" dirty="0">
                <a:latin typeface="Calibri" pitchFamily="34" charset="0"/>
              </a:rPr>
              <a:t>氷惑星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1214422"/>
            <a:ext cx="7236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700" b="1" dirty="0" smtClean="0">
                <a:latin typeface="Tahoma" pitchFamily="34" charset="0"/>
                <a:ea typeface="HG丸ｺﾞｼｯｸM-PRO" pitchFamily="50" charset="-128"/>
              </a:rPr>
              <a:t>・円盤表層部：光解離→ラジカルが豊富</a:t>
            </a:r>
            <a:endParaRPr lang="en-US" altLang="ja-JP" sz="27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700" b="1" dirty="0" smtClean="0">
                <a:latin typeface="Tahoma" pitchFamily="34" charset="0"/>
                <a:ea typeface="HG丸ｺﾞｼｯｸM-PRO" pitchFamily="50" charset="-128"/>
              </a:rPr>
              <a:t>・円盤中層部：分子が豊富</a:t>
            </a:r>
            <a:endParaRPr lang="en-US" altLang="ja-JP" sz="2700" b="1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ja-JP" altLang="en-US" sz="2700" b="1" dirty="0" smtClean="0">
                <a:latin typeface="Tahoma" pitchFamily="34" charset="0"/>
                <a:ea typeface="HG丸ｺﾞｼｯｸM-PRO" pitchFamily="50" charset="-128"/>
              </a:rPr>
              <a:t>・円盤外縁赤道面付近：気相分子の凍結</a:t>
            </a:r>
            <a:endParaRPr lang="en-US" altLang="ja-JP" sz="2700" b="1" dirty="0" smtClean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120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813"/>
            <a:ext cx="9144000" cy="4714875"/>
          </a:xfrm>
        </p:spPr>
        <p:txBody>
          <a:bodyPr/>
          <a:lstStyle/>
          <a:p>
            <a:pPr eaLnBrk="1" hangingPunct="1"/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§</a:t>
            </a:r>
            <a:r>
              <a:rPr lang="en-US" altLang="ja-JP" sz="7000" b="1" dirty="0" smtClean="0">
                <a:solidFill>
                  <a:srgbClr val="3333FF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原始惑星系円盤からの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赤外線輝線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 </a:t>
            </a: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水＆有機分子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, HD</a:t>
            </a:r>
            <a:r>
              <a:rPr lang="ja-JP" altLang="en-US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7000" b="1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</a:t>
            </a:r>
            <a:endParaRPr lang="ja-JP" altLang="en-US" sz="7000" b="1" dirty="0" smtClean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0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グループ化 22"/>
          <p:cNvGrpSpPr>
            <a:grpSpLocks/>
          </p:cNvGrpSpPr>
          <p:nvPr/>
        </p:nvGrpSpPr>
        <p:grpSpPr bwMode="auto">
          <a:xfrm>
            <a:off x="133350" y="760413"/>
            <a:ext cx="3857625" cy="3173412"/>
            <a:chOff x="0" y="1331065"/>
            <a:chExt cx="4572000" cy="3556848"/>
          </a:xfrm>
        </p:grpSpPr>
        <p:pic>
          <p:nvPicPr>
            <p:cNvPr id="328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7314"/>
              <a:ext cx="4572000" cy="353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1" name="Rectangle 10"/>
            <p:cNvSpPr>
              <a:spLocks noChangeArrowheads="1"/>
            </p:cNvSpPr>
            <p:nvPr/>
          </p:nvSpPr>
          <p:spPr bwMode="auto">
            <a:xfrm>
              <a:off x="1143000" y="3643313"/>
              <a:ext cx="4572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22" name="Rectangle 13"/>
            <p:cNvSpPr>
              <a:spLocks noChangeArrowheads="1"/>
            </p:cNvSpPr>
            <p:nvPr/>
          </p:nvSpPr>
          <p:spPr bwMode="auto">
            <a:xfrm>
              <a:off x="3133725" y="2867026"/>
              <a:ext cx="1191590" cy="57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800" b="1" dirty="0">
                  <a:latin typeface="Tahoma" pitchFamily="34" charset="0"/>
                  <a:ea typeface="HG丸ｺﾞｼｯｸM-PRO" pitchFamily="50" charset="-128"/>
                </a:rPr>
                <a:t>・</a:t>
              </a:r>
              <a:r>
                <a:rPr lang="en-US" altLang="ja-JP" sz="2600" dirty="0">
                  <a:latin typeface="Tahoma" pitchFamily="34" charset="0"/>
                  <a:ea typeface="HG丸ｺﾞｼｯｸM-PRO" pitchFamily="50" charset="-128"/>
                </a:rPr>
                <a:t>OH</a:t>
              </a:r>
            </a:p>
          </p:txBody>
        </p:sp>
        <p:sp>
          <p:nvSpPr>
            <p:cNvPr id="32823" name="Rectangle 16"/>
            <p:cNvSpPr>
              <a:spLocks noChangeArrowheads="1"/>
            </p:cNvSpPr>
            <p:nvPr/>
          </p:nvSpPr>
          <p:spPr bwMode="auto">
            <a:xfrm>
              <a:off x="542410" y="1940618"/>
              <a:ext cx="1395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33CC33"/>
                  </a:solidFill>
                  <a:latin typeface="Tahoma" pitchFamily="34" charset="0"/>
                  <a:ea typeface="HG丸ｺﾞｼｯｸM-PRO" pitchFamily="50" charset="-128"/>
                </a:rPr>
                <a:t>S/N=250</a:t>
              </a:r>
            </a:p>
          </p:txBody>
        </p:sp>
        <p:sp>
          <p:nvSpPr>
            <p:cNvPr id="32824" name="Rectangle 4"/>
            <p:cNvSpPr>
              <a:spLocks noChangeArrowheads="1"/>
            </p:cNvSpPr>
            <p:nvPr/>
          </p:nvSpPr>
          <p:spPr bwMode="auto">
            <a:xfrm>
              <a:off x="542410" y="2232270"/>
              <a:ext cx="1224013" cy="47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AA Tau</a:t>
              </a:r>
            </a:p>
          </p:txBody>
        </p:sp>
        <p:sp>
          <p:nvSpPr>
            <p:cNvPr id="32825" name="Rectangle 4"/>
            <p:cNvSpPr>
              <a:spLocks noChangeArrowheads="1"/>
            </p:cNvSpPr>
            <p:nvPr/>
          </p:nvSpPr>
          <p:spPr bwMode="auto">
            <a:xfrm>
              <a:off x="570308" y="1331065"/>
              <a:ext cx="3205817" cy="47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ahoma" pitchFamily="34" charset="0"/>
                  <a:ea typeface="HG丸ｺﾞｼｯｸM-PRO" pitchFamily="50" charset="-128"/>
                </a:rPr>
                <a:t>Spitzer/IRS (R=600)</a:t>
              </a:r>
            </a:p>
          </p:txBody>
        </p:sp>
      </p:grp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0568" y="-24105"/>
            <a:ext cx="9865096" cy="756234"/>
          </a:xfrm>
        </p:spPr>
        <p:txBody>
          <a:bodyPr wrap="square" lIns="90000" tIns="46800" rIns="90000" bIns="46800">
            <a:spAutoFit/>
          </a:bodyPr>
          <a:lstStyle/>
          <a:p>
            <a:r>
              <a:rPr lang="ja-JP" altLang="en-US" sz="4300" b="1" dirty="0" smtClean="0">
                <a:solidFill>
                  <a:schemeClr val="accent2"/>
                </a:solidFill>
                <a:latin typeface="Tahoma" pitchFamily="34" charset="0"/>
              </a:rPr>
              <a:t>　</a:t>
            </a:r>
            <a:r>
              <a:rPr lang="ja-JP" altLang="en-US" sz="3800" b="1" dirty="0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惑星形成領域における水</a:t>
            </a:r>
            <a:r>
              <a:rPr lang="ja-JP" altLang="en-US" sz="3800" b="1" dirty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3800" b="1" dirty="0" smtClean="0">
                <a:solidFill>
                  <a:srgbClr val="9900CC"/>
                </a:solidFill>
                <a:latin typeface="HG丸ｺﾞｼｯｸM-PRO" pitchFamily="50" charset="-128"/>
                <a:ea typeface="HG丸ｺﾞｼｯｸM-PRO" pitchFamily="50" charset="-128"/>
              </a:rPr>
              <a:t>有機分子の観測</a:t>
            </a:r>
          </a:p>
        </p:txBody>
      </p:sp>
      <p:grpSp>
        <p:nvGrpSpPr>
          <p:cNvPr id="32772" name="グループ化 24"/>
          <p:cNvGrpSpPr>
            <a:grpSpLocks/>
          </p:cNvGrpSpPr>
          <p:nvPr/>
        </p:nvGrpSpPr>
        <p:grpSpPr bwMode="auto">
          <a:xfrm>
            <a:off x="6350" y="3740150"/>
            <a:ext cx="4137025" cy="2832100"/>
            <a:chOff x="4419600" y="1928802"/>
            <a:chExt cx="4137152" cy="2832111"/>
          </a:xfrm>
        </p:grpSpPr>
        <p:pic>
          <p:nvPicPr>
            <p:cNvPr id="32810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9"/>
            <a:stretch>
              <a:fillRect/>
            </a:stretch>
          </p:blipFill>
          <p:spPr bwMode="auto">
            <a:xfrm>
              <a:off x="4419600" y="1928802"/>
              <a:ext cx="3798635" cy="283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1" name="Rectangle 17"/>
            <p:cNvSpPr>
              <a:spLocks noChangeArrowheads="1"/>
            </p:cNvSpPr>
            <p:nvPr/>
          </p:nvSpPr>
          <p:spPr bwMode="auto">
            <a:xfrm>
              <a:off x="7429520" y="3921152"/>
              <a:ext cx="1127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800" b="1">
                  <a:latin typeface="Tahoma" pitchFamily="34" charset="0"/>
                  <a:ea typeface="HG丸ｺﾞｼｯｸM-PRO" pitchFamily="50" charset="-128"/>
                </a:rPr>
                <a:t>・</a:t>
              </a:r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6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O</a:t>
              </a:r>
            </a:p>
          </p:txBody>
        </p:sp>
        <p:sp>
          <p:nvSpPr>
            <p:cNvPr id="32812" name="Rectangle 19"/>
            <p:cNvSpPr>
              <a:spLocks noChangeArrowheads="1"/>
            </p:cNvSpPr>
            <p:nvPr/>
          </p:nvSpPr>
          <p:spPr bwMode="auto">
            <a:xfrm>
              <a:off x="5183926" y="3956691"/>
              <a:ext cx="87235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C</a:t>
              </a:r>
              <a:r>
                <a:rPr lang="en-US" altLang="ja-JP" sz="26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6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60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2813" name="Rectangle 20"/>
            <p:cNvSpPr>
              <a:spLocks noChangeArrowheads="1"/>
            </p:cNvSpPr>
            <p:nvPr/>
          </p:nvSpPr>
          <p:spPr bwMode="auto">
            <a:xfrm>
              <a:off x="5857884" y="2928934"/>
              <a:ext cx="83227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HCN</a:t>
              </a:r>
            </a:p>
          </p:txBody>
        </p:sp>
        <p:sp>
          <p:nvSpPr>
            <p:cNvPr id="32814" name="Rectangle 21"/>
            <p:cNvSpPr>
              <a:spLocks noChangeArrowheads="1"/>
            </p:cNvSpPr>
            <p:nvPr/>
          </p:nvSpPr>
          <p:spPr bwMode="auto">
            <a:xfrm>
              <a:off x="6439866" y="3959546"/>
              <a:ext cx="7425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600">
                  <a:latin typeface="Tahoma" pitchFamily="34" charset="0"/>
                  <a:ea typeface="HG丸ｺﾞｼｯｸM-PRO" pitchFamily="50" charset="-128"/>
                </a:rPr>
                <a:t>CO</a:t>
              </a:r>
              <a:r>
                <a:rPr lang="en-US" altLang="ja-JP" sz="2600" baseline="-25000">
                  <a:latin typeface="Tahoma" pitchFamily="34" charset="0"/>
                  <a:ea typeface="HG丸ｺﾞｼｯｸM-PRO" pitchFamily="50" charset="-128"/>
                </a:rPr>
                <a:t>2</a:t>
              </a:r>
              <a:endParaRPr lang="en-US" altLang="ja-JP" sz="2600"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2815" name="Line 22"/>
            <p:cNvSpPr>
              <a:spLocks noChangeShapeType="1"/>
            </p:cNvSpPr>
            <p:nvPr/>
          </p:nvSpPr>
          <p:spPr bwMode="auto">
            <a:xfrm>
              <a:off x="5572132" y="3357562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6" name="Line 23"/>
            <p:cNvSpPr>
              <a:spLocks noChangeShapeType="1"/>
            </p:cNvSpPr>
            <p:nvPr/>
          </p:nvSpPr>
          <p:spPr bwMode="auto">
            <a:xfrm>
              <a:off x="5857884" y="3143248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7" name="Line 24"/>
            <p:cNvSpPr>
              <a:spLocks noChangeShapeType="1"/>
            </p:cNvSpPr>
            <p:nvPr/>
          </p:nvSpPr>
          <p:spPr bwMode="auto">
            <a:xfrm>
              <a:off x="6715140" y="3286124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8" name="Rectangle 25"/>
            <p:cNvSpPr>
              <a:spLocks noChangeArrowheads="1"/>
            </p:cNvSpPr>
            <p:nvPr/>
          </p:nvSpPr>
          <p:spPr bwMode="auto">
            <a:xfrm>
              <a:off x="7347604" y="1980238"/>
              <a:ext cx="8477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600" b="1">
                  <a:solidFill>
                    <a:srgbClr val="0099FF"/>
                  </a:solidFill>
                  <a:latin typeface="Tahoma" pitchFamily="34" charset="0"/>
                  <a:ea typeface="HG丸ｺﾞｼｯｸM-PRO" pitchFamily="50" charset="-128"/>
                </a:rPr>
                <a:t>観測</a:t>
              </a:r>
            </a:p>
          </p:txBody>
        </p:sp>
        <p:sp>
          <p:nvSpPr>
            <p:cNvPr id="32819" name="Rectangle 26"/>
            <p:cNvSpPr>
              <a:spLocks noChangeArrowheads="1"/>
            </p:cNvSpPr>
            <p:nvPr/>
          </p:nvSpPr>
          <p:spPr bwMode="auto">
            <a:xfrm>
              <a:off x="7072330" y="3000372"/>
              <a:ext cx="117951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600" b="1">
                  <a:solidFill>
                    <a:srgbClr val="0099FF"/>
                  </a:solidFill>
                  <a:latin typeface="Tahoma" pitchFamily="34" charset="0"/>
                  <a:ea typeface="HG丸ｺﾞｼｯｸM-PRO" pitchFamily="50" charset="-128"/>
                </a:rPr>
                <a:t>モデル</a:t>
              </a:r>
            </a:p>
          </p:txBody>
        </p:sp>
      </p:grpSp>
      <p:sp>
        <p:nvSpPr>
          <p:cNvPr id="32773" name="Line 12"/>
          <p:cNvSpPr>
            <a:spLocks noChangeShapeType="1"/>
          </p:cNvSpPr>
          <p:nvPr/>
        </p:nvSpPr>
        <p:spPr bwMode="auto">
          <a:xfrm flipH="1">
            <a:off x="561975" y="3189288"/>
            <a:ext cx="571500" cy="642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1435100" y="3203575"/>
            <a:ext cx="2357438" cy="642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133845" y="6221413"/>
            <a:ext cx="4080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(e.g., Carr &amp; 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Najita 2008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;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 Salyk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+ </a:t>
            </a:r>
            <a:endParaRPr lang="en-US" altLang="ja-JP" sz="20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/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2008, 2011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;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Pontoppiddan+ 2010)</a:t>
            </a:r>
          </a:p>
        </p:txBody>
      </p:sp>
      <p:sp>
        <p:nvSpPr>
          <p:cNvPr id="58" name="Rectangle 157"/>
          <p:cNvSpPr>
            <a:spLocks noChangeArrowheads="1"/>
          </p:cNvSpPr>
          <p:nvPr/>
        </p:nvSpPr>
        <p:spPr bwMode="auto">
          <a:xfrm>
            <a:off x="4283968" y="5397503"/>
            <a:ext cx="483137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H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O Snow line @ 1~4AU?</a:t>
            </a:r>
          </a:p>
          <a:p>
            <a:pPr algn="ctr" eaLnBrk="0" hangingPunct="0"/>
            <a:r>
              <a:rPr lang="en-US" altLang="ja-JP" sz="2800" dirty="0" smtClean="0">
                <a:latin typeface="Tahoma" pitchFamily="34" charset="0"/>
                <a:ea typeface="ＭＳ Ｐ明朝" pitchFamily="18" charset="-128"/>
              </a:rPr>
              <a:t>Spitzer data + models</a:t>
            </a:r>
          </a:p>
        </p:txBody>
      </p:sp>
      <p:sp>
        <p:nvSpPr>
          <p:cNvPr id="25" name="Rectangle 157"/>
          <p:cNvSpPr>
            <a:spLocks noChangeArrowheads="1"/>
          </p:cNvSpPr>
          <p:nvPr/>
        </p:nvSpPr>
        <p:spPr bwMode="auto">
          <a:xfrm>
            <a:off x="4250833" y="6381328"/>
            <a:ext cx="4929679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(Meijerink+ 2009, Zhang+ 2013)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0413"/>
            <a:ext cx="4307015" cy="41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57"/>
          <p:cNvSpPr>
            <a:spLocks noChangeArrowheads="1"/>
          </p:cNvSpPr>
          <p:nvPr/>
        </p:nvSpPr>
        <p:spPr bwMode="auto">
          <a:xfrm>
            <a:off x="4234813" y="4934238"/>
            <a:ext cx="4929679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200" dirty="0" smtClean="0">
                <a:latin typeface="Tahoma" pitchFamily="34" charset="0"/>
                <a:ea typeface="ＭＳ Ｐ明朝" pitchFamily="18" charset="-128"/>
              </a:rPr>
              <a:t>(Carr &amp; Najita 2011, Najita+ 2013)</a:t>
            </a:r>
            <a:endParaRPr lang="en-US" altLang="ja-JP" sz="2200" dirty="0">
              <a:latin typeface="Tahoma" pitchFamily="34" charset="0"/>
              <a:ea typeface="ＭＳ Ｐ明朝" pitchFamily="18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5364088" y="4077072"/>
            <a:ext cx="3024336" cy="0"/>
          </a:xfrm>
          <a:prstGeom prst="straightConnector1">
            <a:avLst/>
          </a:prstGeom>
          <a:ln w="38100">
            <a:solidFill>
              <a:srgbClr val="0099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5162571" y="934592"/>
            <a:ext cx="2945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HCN/H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O </a:t>
            </a:r>
            <a:r>
              <a:rPr lang="ja-JP" altLang="en-US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⇔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M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disk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?</a:t>
            </a:r>
            <a:endParaRPr lang="en-US" altLang="ja-JP" sz="26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680453" y="3316867"/>
            <a:ext cx="971202" cy="739413"/>
            <a:chOff x="7680453" y="3316867"/>
            <a:chExt cx="971202" cy="739413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7730249" y="3563837"/>
              <a:ext cx="921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600" dirty="0" smtClean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M</a:t>
              </a:r>
              <a:r>
                <a:rPr lang="en-US" altLang="ja-JP" sz="2600" baseline="-25000" dirty="0" smtClean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acc</a:t>
              </a:r>
              <a:r>
                <a:rPr lang="en-US" altLang="ja-JP" sz="2600" dirty="0" smtClean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?</a:t>
              </a:r>
              <a:endParaRPr lang="en-US" altLang="ja-JP" sz="26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7680453" y="3316867"/>
              <a:ext cx="51809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600" dirty="0" smtClean="0">
                  <a:solidFill>
                    <a:srgbClr val="009900"/>
                  </a:solidFill>
                  <a:latin typeface="Tahoma" pitchFamily="34" charset="0"/>
                  <a:ea typeface="HG丸ｺﾞｼｯｸM-PRO" pitchFamily="50" charset="-128"/>
                </a:rPr>
                <a:t>・</a:t>
              </a:r>
              <a:endParaRPr lang="en-US" altLang="ja-JP" sz="2600" dirty="0">
                <a:solidFill>
                  <a:srgbClr val="0099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13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14368</TotalTime>
  <Words>3366</Words>
  <Application>Microsoft Office PowerPoint</Application>
  <PresentationFormat>画面に合わせる (4:3)</PresentationFormat>
  <Paragraphs>829</Paragraphs>
  <Slides>49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Office ​​テーマ</vt:lpstr>
      <vt:lpstr>原始惑星系円盤の分子輝線観測と 化学モデル</vt:lpstr>
      <vt:lpstr>Contents</vt:lpstr>
      <vt:lpstr>§1 Introduction</vt:lpstr>
      <vt:lpstr>原始惑星系円盤から惑星系へ</vt:lpstr>
      <vt:lpstr>円盤からのダスト連続光の観測</vt:lpstr>
      <vt:lpstr>原始惑星系円盤からのガス輝線観測</vt:lpstr>
      <vt:lpstr>原始惑星系円盤の化学構造</vt:lpstr>
      <vt:lpstr>§2  原始惑星系円盤からの 赤外線輝線 - 水＆有機分子, HD -</vt:lpstr>
      <vt:lpstr>　惑星形成領域における水・有機分子の観測</vt:lpstr>
      <vt:lpstr>　惑星形成領域における有機分子の観測</vt:lpstr>
      <vt:lpstr>Herschel GASPS </vt:lpstr>
      <vt:lpstr>Herschel GASPS : 観測 &amp;モデル</vt:lpstr>
      <vt:lpstr>原始惑星系円盤からの水分子輝線</vt:lpstr>
      <vt:lpstr>原始惑星系円盤からのHD分子輝線</vt:lpstr>
      <vt:lpstr>§3  原始惑星系円盤からの ミリ波サブミリ波輝線</vt:lpstr>
      <vt:lpstr>PdBI, SMAによる円盤の干渉計観測</vt:lpstr>
      <vt:lpstr>DISCS (SMA)</vt:lpstr>
      <vt:lpstr>T Tauri Disks vs. Herbig Ae Disks</vt:lpstr>
      <vt:lpstr>CO Snow Line</vt:lpstr>
      <vt:lpstr>Cold CO 問題</vt:lpstr>
      <vt:lpstr>§4  原始惑星系円盤の 物理構造と化学モデル - ダスト成長、ガス流、 電離度、環境効果 -</vt:lpstr>
      <vt:lpstr>原始惑星系円盤の物理的・化学的進化</vt:lpstr>
      <vt:lpstr>Effect of Dust Evolution</vt:lpstr>
      <vt:lpstr>Effect of Turbulent Mixing</vt:lpstr>
      <vt:lpstr>Cold CO 問題</vt:lpstr>
      <vt:lpstr>原始惑星系円盤からの水分子輝線</vt:lpstr>
      <vt:lpstr>H2O formation in disks</vt:lpstr>
      <vt:lpstr>H2O: ダスト進化の影響</vt:lpstr>
      <vt:lpstr>H2O: 乱流拡散の影響</vt:lpstr>
      <vt:lpstr>原始惑星円盤ガスの電離度とMRI</vt:lpstr>
      <vt:lpstr>原始惑星円盤ガスの電離度とMRI</vt:lpstr>
      <vt:lpstr>Excursion  of Cosmic Rays</vt:lpstr>
      <vt:lpstr>原始惑星系円盤ガスの電離度の観測</vt:lpstr>
      <vt:lpstr>若い星団内の原始惑星系円盤の進化</vt:lpstr>
      <vt:lpstr>Line Flux : Irradiated vs. Isolated</vt:lpstr>
      <vt:lpstr>§5  原始惑星系円盤の 化学モデルと 太陽系内物質の起源 - 同位体(重水化物)、 複雑な分子種 -</vt:lpstr>
      <vt:lpstr>Deuterium Chemistry</vt:lpstr>
      <vt:lpstr>Deuterium Water in Disks</vt:lpstr>
      <vt:lpstr>Deuterium Chemistry in Disks</vt:lpstr>
      <vt:lpstr>Deuterium Chemistry in Disks</vt:lpstr>
      <vt:lpstr>Carbon Fractionation in Disks</vt:lpstr>
      <vt:lpstr>PowerPoint プレゼンテーション</vt:lpstr>
      <vt:lpstr>円盤における複雑な分子種の検出</vt:lpstr>
      <vt:lpstr>星間空間におけるダスト表面反応</vt:lpstr>
      <vt:lpstr>円盤中の大型有機分子のモデル計算</vt:lpstr>
      <vt:lpstr>塵表面でのさらに複雑な分子の生成</vt:lpstr>
      <vt:lpstr>彗星で観測された分子存在量との比較</vt:lpstr>
      <vt:lpstr>ALMAによる円盤中のCH3OHの観測予測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原始惑星系円盤の化学構造</dc:title>
  <dc:creator>Hideko Nomura</dc:creator>
  <cp:lastModifiedBy>Hideko Nomura</cp:lastModifiedBy>
  <cp:revision>280</cp:revision>
  <dcterms:created xsi:type="dcterms:W3CDTF">2013-08-10T06:45:04Z</dcterms:created>
  <dcterms:modified xsi:type="dcterms:W3CDTF">2013-08-21T08:05:35Z</dcterms:modified>
</cp:coreProperties>
</file>