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2"/>
  </p:notesMasterIdLst>
  <p:sldIdLst>
    <p:sldId id="332" r:id="rId4"/>
    <p:sldId id="261" r:id="rId5"/>
    <p:sldId id="290" r:id="rId6"/>
    <p:sldId id="291" r:id="rId7"/>
    <p:sldId id="369" r:id="rId8"/>
    <p:sldId id="293" r:id="rId9"/>
    <p:sldId id="371" r:id="rId10"/>
    <p:sldId id="294" r:id="rId11"/>
    <p:sldId id="295" r:id="rId12"/>
    <p:sldId id="372" r:id="rId13"/>
    <p:sldId id="270" r:id="rId14"/>
    <p:sldId id="319" r:id="rId15"/>
    <p:sldId id="296" r:id="rId16"/>
    <p:sldId id="373" r:id="rId17"/>
    <p:sldId id="297" r:id="rId18"/>
    <p:sldId id="298" r:id="rId19"/>
    <p:sldId id="272" r:id="rId20"/>
    <p:sldId id="299" r:id="rId21"/>
    <p:sldId id="267" r:id="rId22"/>
    <p:sldId id="370" r:id="rId23"/>
    <p:sldId id="321" r:id="rId24"/>
    <p:sldId id="322" r:id="rId25"/>
    <p:sldId id="300" r:id="rId26"/>
    <p:sldId id="302" r:id="rId27"/>
    <p:sldId id="275" r:id="rId28"/>
    <p:sldId id="264" r:id="rId29"/>
    <p:sldId id="325" r:id="rId30"/>
    <p:sldId id="2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1" autoAdjust="0"/>
    <p:restoredTop sz="94660"/>
  </p:normalViewPr>
  <p:slideViewPr>
    <p:cSldViewPr snapToGrid="0">
      <p:cViewPr varScale="1">
        <p:scale>
          <a:sx n="62" d="100"/>
          <a:sy n="62" d="100"/>
        </p:scale>
        <p:origin x="4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E2314-0710-4E02-B642-E2B7BC138C4E}" type="datetimeFigureOut">
              <a:rPr kumimoji="1" lang="ja-JP" altLang="en-US" smtClean="0"/>
              <a:t>2022/6/8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59319-EEE5-4C27-B92C-5B7A079E0A4B}" type="slidenum">
              <a:rPr kumimoji="1" lang="ja-JP" altLang="en-US" smtClean="0"/>
              <a:t>‹#›</a:t>
            </a:fld>
            <a:endParaRPr kumimoji="1" lang="ja-JP" altLang="en-US"/>
          </a:p>
        </p:txBody>
      </p:sp>
    </p:spTree>
    <p:extLst>
      <p:ext uri="{BB962C8B-B14F-4D97-AF65-F5344CB8AC3E}">
        <p14:creationId xmlns:p14="http://schemas.microsoft.com/office/powerpoint/2010/main" val="3931919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extLst>
      <p:ext uri="{BB962C8B-B14F-4D97-AF65-F5344CB8AC3E}">
        <p14:creationId xmlns:p14="http://schemas.microsoft.com/office/powerpoint/2010/main" val="254633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a:ln/>
        </p:spPr>
      </p:sp>
      <p:sp>
        <p:nvSpPr>
          <p:cNvPr id="798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charset="-128"/>
              </a:rPr>
              <a:t>ミッシングフラックス</a:t>
            </a:r>
          </a:p>
        </p:txBody>
      </p:sp>
      <p:sp>
        <p:nvSpPr>
          <p:cNvPr id="798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charset="-128"/>
              </a:defRPr>
            </a:lvl1pPr>
            <a:lvl2pPr marL="742950" indent="-285750" eaLnBrk="0" hangingPunct="0">
              <a:spcBef>
                <a:spcPct val="30000"/>
              </a:spcBef>
              <a:defRPr kumimoji="1" sz="1200">
                <a:solidFill>
                  <a:schemeClr val="tx1"/>
                </a:solidFill>
                <a:latin typeface="Times New Roman" pitchFamily="18" charset="0"/>
                <a:ea typeface="ＭＳ Ｐ明朝" charset="-128"/>
              </a:defRPr>
            </a:lvl2pPr>
            <a:lvl3pPr marL="1143000" indent="-228600" eaLnBrk="0" hangingPunct="0">
              <a:spcBef>
                <a:spcPct val="30000"/>
              </a:spcBef>
              <a:defRPr kumimoji="1" sz="1200">
                <a:solidFill>
                  <a:schemeClr val="tx1"/>
                </a:solidFill>
                <a:latin typeface="Times New Roman" pitchFamily="18" charset="0"/>
                <a:ea typeface="ＭＳ Ｐ明朝" charset="-128"/>
              </a:defRPr>
            </a:lvl3pPr>
            <a:lvl4pPr marL="1600200" indent="-228600" eaLnBrk="0" hangingPunct="0">
              <a:spcBef>
                <a:spcPct val="30000"/>
              </a:spcBef>
              <a:defRPr kumimoji="1" sz="1200">
                <a:solidFill>
                  <a:schemeClr val="tx1"/>
                </a:solidFill>
                <a:latin typeface="Times New Roman" pitchFamily="18" charset="0"/>
                <a:ea typeface="ＭＳ Ｐ明朝" charset="-128"/>
              </a:defRPr>
            </a:lvl4pPr>
            <a:lvl5pPr marL="2057400" indent="-228600" eaLnBrk="0" hangingPunct="0">
              <a:spcBef>
                <a:spcPct val="30000"/>
              </a:spcBef>
              <a:defRPr kumimoji="1" sz="1200">
                <a:solidFill>
                  <a:schemeClr val="tx1"/>
                </a:solidFill>
                <a:latin typeface="Times New Roman" pitchFamily="18" charset="0"/>
                <a:ea typeface="ＭＳ Ｐ明朝"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9B5F237-3087-43DE-BBFE-76DC48CEF32A}"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extLst>
      <p:ext uri="{BB962C8B-B14F-4D97-AF65-F5344CB8AC3E}">
        <p14:creationId xmlns:p14="http://schemas.microsoft.com/office/powerpoint/2010/main" val="385581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a:ln/>
        </p:spPr>
      </p:sp>
      <p:sp>
        <p:nvSpPr>
          <p:cNvPr id="798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charset="-128"/>
            </a:endParaRPr>
          </a:p>
        </p:txBody>
      </p:sp>
      <p:sp>
        <p:nvSpPr>
          <p:cNvPr id="798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charset="-128"/>
              </a:defRPr>
            </a:lvl1pPr>
            <a:lvl2pPr marL="742950" indent="-285750" eaLnBrk="0" hangingPunct="0">
              <a:spcBef>
                <a:spcPct val="30000"/>
              </a:spcBef>
              <a:defRPr kumimoji="1" sz="1200">
                <a:solidFill>
                  <a:schemeClr val="tx1"/>
                </a:solidFill>
                <a:latin typeface="Times New Roman" pitchFamily="18" charset="0"/>
                <a:ea typeface="ＭＳ Ｐ明朝" charset="-128"/>
              </a:defRPr>
            </a:lvl2pPr>
            <a:lvl3pPr marL="1143000" indent="-228600" eaLnBrk="0" hangingPunct="0">
              <a:spcBef>
                <a:spcPct val="30000"/>
              </a:spcBef>
              <a:defRPr kumimoji="1" sz="1200">
                <a:solidFill>
                  <a:schemeClr val="tx1"/>
                </a:solidFill>
                <a:latin typeface="Times New Roman" pitchFamily="18" charset="0"/>
                <a:ea typeface="ＭＳ Ｐ明朝" charset="-128"/>
              </a:defRPr>
            </a:lvl3pPr>
            <a:lvl4pPr marL="1600200" indent="-228600" eaLnBrk="0" hangingPunct="0">
              <a:spcBef>
                <a:spcPct val="30000"/>
              </a:spcBef>
              <a:defRPr kumimoji="1" sz="1200">
                <a:solidFill>
                  <a:schemeClr val="tx1"/>
                </a:solidFill>
                <a:latin typeface="Times New Roman" pitchFamily="18" charset="0"/>
                <a:ea typeface="ＭＳ Ｐ明朝" charset="-128"/>
              </a:defRPr>
            </a:lvl4pPr>
            <a:lvl5pPr marL="2057400" indent="-228600" eaLnBrk="0" hangingPunct="0">
              <a:spcBef>
                <a:spcPct val="30000"/>
              </a:spcBef>
              <a:defRPr kumimoji="1" sz="1200">
                <a:solidFill>
                  <a:schemeClr val="tx1"/>
                </a:solidFill>
                <a:latin typeface="Times New Roman" pitchFamily="18" charset="0"/>
                <a:ea typeface="ＭＳ Ｐ明朝"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9B5F237-3087-43DE-BBFE-76DC48CEF32A}"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Tree>
    <p:extLst>
      <p:ext uri="{BB962C8B-B14F-4D97-AF65-F5344CB8AC3E}">
        <p14:creationId xmlns:p14="http://schemas.microsoft.com/office/powerpoint/2010/main" val="27418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D96FF3-B43C-49A9-920D-DBFC084C13CB}" type="slidenum">
              <a:rPr lang="en-US" altLang="ja-JP"/>
              <a:pPr fontAlgn="base">
                <a:spcBef>
                  <a:spcPct val="0"/>
                </a:spcBef>
                <a:spcAft>
                  <a:spcPct val="0"/>
                </a:spcAft>
              </a:pPr>
              <a:t>13</a:t>
            </a:fld>
            <a:endParaRPr lang="en-US" altLang="ja-JP"/>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4D96FF3-B43C-49A9-920D-DBFC084C13CB}" type="slidenum">
              <a:rPr kumimoji="0"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ja-JP" altLang="en-US" dirty="0"/>
          </a:p>
        </p:txBody>
      </p:sp>
    </p:spTree>
    <p:extLst>
      <p:ext uri="{BB962C8B-B14F-4D97-AF65-F5344CB8AC3E}">
        <p14:creationId xmlns:p14="http://schemas.microsoft.com/office/powerpoint/2010/main" val="301954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D96FF3-B43C-49A9-920D-DBFC084C13CB}" type="slidenum">
              <a:rPr lang="en-US" altLang="ja-JP"/>
              <a:pPr fontAlgn="base">
                <a:spcBef>
                  <a:spcPct val="0"/>
                </a:spcBef>
                <a:spcAft>
                  <a:spcPct val="0"/>
                </a:spcAft>
              </a:pPr>
              <a:t>15</a:t>
            </a:fld>
            <a:endParaRPr lang="en-US" altLang="ja-JP"/>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D96FF3-B43C-49A9-920D-DBFC084C13CB}" type="slidenum">
              <a:rPr lang="en-US" altLang="ja-JP"/>
              <a:pPr fontAlgn="base">
                <a:spcBef>
                  <a:spcPct val="0"/>
                </a:spcBef>
                <a:spcAft>
                  <a:spcPct val="0"/>
                </a:spcAft>
              </a:pPr>
              <a:t>16</a:t>
            </a:fld>
            <a:endParaRPr lang="en-US" altLang="ja-JP"/>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96FF3-B43C-49A9-920D-DBFC084C13CB}" type="slidenum">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ja-JP" altLang="en-US"/>
              <a:t>Ｊ</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553D57C-098B-4675-92EA-A2D0B20426B0}" type="datetimeFigureOut">
              <a:rPr lang="ja-JP" altLang="en-US"/>
              <a:pPr>
                <a:defRPr/>
              </a:pPr>
              <a:t>2022/6/8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6733C9-68EC-45A2-8B34-7782AEC8FE64}" type="slidenum">
              <a:rPr lang="ja-JP" altLang="en-US"/>
              <a:pPr>
                <a:defRPr/>
              </a:pPr>
              <a:t>‹#›</a:t>
            </a:fld>
            <a:endParaRPr lang="ja-JP" altLang="en-US"/>
          </a:p>
        </p:txBody>
      </p:sp>
    </p:spTree>
    <p:extLst>
      <p:ext uri="{BB962C8B-B14F-4D97-AF65-F5344CB8AC3E}">
        <p14:creationId xmlns:p14="http://schemas.microsoft.com/office/powerpoint/2010/main" val="374128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E5E123D-4F08-49A8-8B05-87C95583F1FD}" type="datetimeFigureOut">
              <a:rPr lang="ja-JP" altLang="en-US"/>
              <a:pPr>
                <a:defRPr/>
              </a:pPr>
              <a:t>2022/6/8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C5DD71-B4DE-4CC5-9518-FB2E846FA897}" type="slidenum">
              <a:rPr lang="ja-JP" altLang="en-US"/>
              <a:pPr>
                <a:defRPr/>
              </a:pPr>
              <a:t>‹#›</a:t>
            </a:fld>
            <a:endParaRPr lang="ja-JP" altLang="en-US"/>
          </a:p>
        </p:txBody>
      </p:sp>
    </p:spTree>
    <p:extLst>
      <p:ext uri="{BB962C8B-B14F-4D97-AF65-F5344CB8AC3E}">
        <p14:creationId xmlns:p14="http://schemas.microsoft.com/office/powerpoint/2010/main" val="365150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3ABCF49-9A3C-4EFB-9571-3EBD7AAB2F83}" type="datetimeFigureOut">
              <a:rPr lang="ja-JP" altLang="en-US"/>
              <a:pPr>
                <a:defRPr/>
              </a:pPr>
              <a:t>2022/6/8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EEE9A4-3A1B-4B8E-93B1-6FD8625C211D}" type="slidenum">
              <a:rPr lang="ja-JP" altLang="en-US"/>
              <a:pPr>
                <a:defRPr/>
              </a:pPr>
              <a:t>‹#›</a:t>
            </a:fld>
            <a:endParaRPr lang="ja-JP" altLang="en-US"/>
          </a:p>
        </p:txBody>
      </p:sp>
    </p:spTree>
    <p:extLst>
      <p:ext uri="{BB962C8B-B14F-4D97-AF65-F5344CB8AC3E}">
        <p14:creationId xmlns:p14="http://schemas.microsoft.com/office/powerpoint/2010/main" val="322542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577039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83483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99941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1087039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367421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986594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908222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55689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9D01164-3BE8-4004-8656-5BE6778F4D8A}" type="datetimeFigureOut">
              <a:rPr lang="ja-JP" altLang="en-US"/>
              <a:pPr>
                <a:defRPr/>
              </a:pPr>
              <a:t>2022/6/8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4EE875-F44A-4FC7-B737-F3D5E700D02B}" type="slidenum">
              <a:rPr lang="ja-JP" altLang="en-US"/>
              <a:pPr>
                <a:defRPr/>
              </a:pPr>
              <a:t>‹#›</a:t>
            </a:fld>
            <a:endParaRPr lang="ja-JP" altLang="en-US"/>
          </a:p>
        </p:txBody>
      </p:sp>
    </p:spTree>
    <p:extLst>
      <p:ext uri="{BB962C8B-B14F-4D97-AF65-F5344CB8AC3E}">
        <p14:creationId xmlns:p14="http://schemas.microsoft.com/office/powerpoint/2010/main" val="2583587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24098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1677544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F91CB6-5C16-4E3F-812F-F65E6A13932B}" type="datetimeFigureOut">
              <a:rPr kumimoji="1" lang="ja-JP" altLang="en-US" smtClean="0"/>
              <a:t>2022/6/8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497686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2661979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1130129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307289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3200773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2378319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1424950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105927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5435996-A53C-45AE-8AC0-2E9ED6EA4BC6}" type="datetimeFigureOut">
              <a:rPr lang="ja-JP" altLang="en-US"/>
              <a:pPr>
                <a:defRPr/>
              </a:pPr>
              <a:t>2022/6/8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7D1B0B-A9E7-46C3-9570-5C711DF054D6}" type="slidenum">
              <a:rPr lang="ja-JP" altLang="en-US"/>
              <a:pPr>
                <a:defRPr/>
              </a:pPr>
              <a:t>‹#›</a:t>
            </a:fld>
            <a:endParaRPr lang="ja-JP" altLang="en-US"/>
          </a:p>
        </p:txBody>
      </p:sp>
    </p:spTree>
    <p:extLst>
      <p:ext uri="{BB962C8B-B14F-4D97-AF65-F5344CB8AC3E}">
        <p14:creationId xmlns:p14="http://schemas.microsoft.com/office/powerpoint/2010/main" val="1383722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3014063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1620332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1677670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5B40E38-9290-49EA-9422-592FD031219B}" type="datetimeFigureOut">
              <a:rPr kumimoji="1" lang="ja-JP" altLang="en-US" smtClean="0"/>
              <a:pPr/>
              <a:t>2022/6/8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253741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65BB811-5453-473D-86AD-68F8087A9331}" type="datetimeFigureOut">
              <a:rPr lang="ja-JP" altLang="en-US"/>
              <a:pPr>
                <a:defRPr/>
              </a:pPr>
              <a:t>2022/6/8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061BD07-AAEA-42FF-8B48-D4DED196AA78}" type="slidenum">
              <a:rPr lang="ja-JP" altLang="en-US"/>
              <a:pPr>
                <a:defRPr/>
              </a:pPr>
              <a:t>‹#›</a:t>
            </a:fld>
            <a:endParaRPr lang="ja-JP" altLang="en-US"/>
          </a:p>
        </p:txBody>
      </p:sp>
    </p:spTree>
    <p:extLst>
      <p:ext uri="{BB962C8B-B14F-4D97-AF65-F5344CB8AC3E}">
        <p14:creationId xmlns:p14="http://schemas.microsoft.com/office/powerpoint/2010/main" val="157244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D697C79-EE2B-413F-ACE4-6195CA56101C}" type="datetimeFigureOut">
              <a:rPr lang="ja-JP" altLang="en-US"/>
              <a:pPr>
                <a:defRPr/>
              </a:pPr>
              <a:t>2022/6/8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5280114-D5DF-4C14-9EE6-5AAD032F282D}" type="slidenum">
              <a:rPr lang="ja-JP" altLang="en-US"/>
              <a:pPr>
                <a:defRPr/>
              </a:pPr>
              <a:t>‹#›</a:t>
            </a:fld>
            <a:endParaRPr lang="ja-JP" altLang="en-US"/>
          </a:p>
        </p:txBody>
      </p:sp>
    </p:spTree>
    <p:extLst>
      <p:ext uri="{BB962C8B-B14F-4D97-AF65-F5344CB8AC3E}">
        <p14:creationId xmlns:p14="http://schemas.microsoft.com/office/powerpoint/2010/main" val="29992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EC4B85B-3BC8-4626-8A7E-189FC7FBA7C5}" type="datetimeFigureOut">
              <a:rPr lang="ja-JP" altLang="en-US"/>
              <a:pPr>
                <a:defRPr/>
              </a:pPr>
              <a:t>2022/6/8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0959831-D1DC-4882-8E05-28F1EE494A92}" type="slidenum">
              <a:rPr lang="ja-JP" altLang="en-US"/>
              <a:pPr>
                <a:defRPr/>
              </a:pPr>
              <a:t>‹#›</a:t>
            </a:fld>
            <a:endParaRPr lang="ja-JP" altLang="en-US"/>
          </a:p>
        </p:txBody>
      </p:sp>
    </p:spTree>
    <p:extLst>
      <p:ext uri="{BB962C8B-B14F-4D97-AF65-F5344CB8AC3E}">
        <p14:creationId xmlns:p14="http://schemas.microsoft.com/office/powerpoint/2010/main" val="427497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A1CF471-0642-4B50-82C5-67BDACD5474F}" type="datetimeFigureOut">
              <a:rPr lang="ja-JP" altLang="en-US"/>
              <a:pPr>
                <a:defRPr/>
              </a:pPr>
              <a:t>2022/6/8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6FEAA27-B0B9-4D2A-92D4-E0F800D45842}" type="slidenum">
              <a:rPr lang="ja-JP" altLang="en-US"/>
              <a:pPr>
                <a:defRPr/>
              </a:pPr>
              <a:t>‹#›</a:t>
            </a:fld>
            <a:endParaRPr lang="ja-JP" altLang="en-US"/>
          </a:p>
        </p:txBody>
      </p:sp>
    </p:spTree>
    <p:extLst>
      <p:ext uri="{BB962C8B-B14F-4D97-AF65-F5344CB8AC3E}">
        <p14:creationId xmlns:p14="http://schemas.microsoft.com/office/powerpoint/2010/main" val="120967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5550A8F-2AF2-4551-9C4C-757879F87AE9}" type="datetimeFigureOut">
              <a:rPr lang="ja-JP" altLang="en-US"/>
              <a:pPr>
                <a:defRPr/>
              </a:pPr>
              <a:t>2022/6/8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378C8B2-C784-420B-9D6F-86267B4467A4}" type="slidenum">
              <a:rPr lang="ja-JP" altLang="en-US"/>
              <a:pPr>
                <a:defRPr/>
              </a:pPr>
              <a:t>‹#›</a:t>
            </a:fld>
            <a:endParaRPr lang="ja-JP" altLang="en-US"/>
          </a:p>
        </p:txBody>
      </p:sp>
    </p:spTree>
    <p:extLst>
      <p:ext uri="{BB962C8B-B14F-4D97-AF65-F5344CB8AC3E}">
        <p14:creationId xmlns:p14="http://schemas.microsoft.com/office/powerpoint/2010/main" val="91191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E27B908-D422-4E84-9817-444505F2CE18}" type="datetimeFigureOut">
              <a:rPr lang="ja-JP" altLang="en-US"/>
              <a:pPr>
                <a:defRPr/>
              </a:pPr>
              <a:t>2022/6/8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FB37ACD-86DB-41F0-B6F8-B5E659E5D7A4}" type="slidenum">
              <a:rPr lang="ja-JP" altLang="en-US"/>
              <a:pPr>
                <a:defRPr/>
              </a:pPr>
              <a:t>‹#›</a:t>
            </a:fld>
            <a:endParaRPr lang="ja-JP" altLang="en-US"/>
          </a:p>
        </p:txBody>
      </p:sp>
    </p:spTree>
    <p:extLst>
      <p:ext uri="{BB962C8B-B14F-4D97-AF65-F5344CB8AC3E}">
        <p14:creationId xmlns:p14="http://schemas.microsoft.com/office/powerpoint/2010/main" val="36271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F4DC842-CD08-4995-9D42-AD281241C631}" type="datetimeFigureOut">
              <a:rPr lang="ja-JP" altLang="en-US"/>
              <a:pPr>
                <a:defRPr/>
              </a:pPr>
              <a:t>2022/6/8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F2D05A9-6E50-4FE5-8F05-E8388A494865}" type="slidenum">
              <a:rPr lang="ja-JP" altLang="en-US"/>
              <a:pPr>
                <a:defRPr/>
              </a:pPr>
              <a:t>‹#›</a:t>
            </a:fld>
            <a:endParaRPr lang="ja-JP" altLang="en-US"/>
          </a:p>
        </p:txBody>
      </p:sp>
    </p:spTree>
    <p:extLst>
      <p:ext uri="{BB962C8B-B14F-4D97-AF65-F5344CB8AC3E}">
        <p14:creationId xmlns:p14="http://schemas.microsoft.com/office/powerpoint/2010/main" val="3221294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91CB6-5C16-4E3F-812F-F65E6A13932B}" type="datetimeFigureOut">
              <a:rPr kumimoji="1" lang="ja-JP" altLang="en-US" smtClean="0"/>
              <a:t>2022/6/8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41179-5054-432F-A747-39F21AFA6D9F}" type="slidenum">
              <a:rPr kumimoji="1" lang="ja-JP" altLang="en-US" smtClean="0"/>
              <a:t>‹#›</a:t>
            </a:fld>
            <a:endParaRPr kumimoji="1" lang="ja-JP" altLang="en-US"/>
          </a:p>
        </p:txBody>
      </p:sp>
    </p:spTree>
    <p:extLst>
      <p:ext uri="{BB962C8B-B14F-4D97-AF65-F5344CB8AC3E}">
        <p14:creationId xmlns:p14="http://schemas.microsoft.com/office/powerpoint/2010/main" val="2488816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40E38-9290-49EA-9422-592FD031219B}" type="datetimeFigureOut">
              <a:rPr kumimoji="1" lang="ja-JP" altLang="en-US" smtClean="0"/>
              <a:pPr/>
              <a:t>2022/6/8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C8BA2-6567-4B70-8F6B-37E2AD14C258}" type="slidenum">
              <a:rPr kumimoji="1" lang="ja-JP" altLang="en-US" smtClean="0"/>
              <a:pPr/>
              <a:t>‹#›</a:t>
            </a:fld>
            <a:endParaRPr kumimoji="1" lang="ja-JP" altLang="en-US"/>
          </a:p>
        </p:txBody>
      </p:sp>
    </p:spTree>
    <p:extLst>
      <p:ext uri="{BB962C8B-B14F-4D97-AF65-F5344CB8AC3E}">
        <p14:creationId xmlns:p14="http://schemas.microsoft.com/office/powerpoint/2010/main" val="1809298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0.png"/><Relationship Id="rId7"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oleObject" Target="../embeddings/oleObject11.bin"/><Relationship Id="rId5"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1.w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8.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6.bin"/><Relationship Id="rId14" Type="http://schemas.openxmlformats.org/officeDocument/2006/relationships/image" Target="../media/image3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8.wmf"/><Relationship Id="rId3" Type="http://schemas.openxmlformats.org/officeDocument/2006/relationships/image" Target="../media/image33.png"/><Relationship Id="rId7" Type="http://schemas.openxmlformats.org/officeDocument/2006/relationships/image" Target="../media/image35.wmf"/><Relationship Id="rId12" Type="http://schemas.openxmlformats.org/officeDocument/2006/relationships/oleObject" Target="../embeddings/oleObject23.bin"/><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oleObject" Target="../embeddings/oleObject20.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6.wmf"/></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46.w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3.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50.wmf"/></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68.emf"/></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18.x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18.x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24061"/>
            <a:ext cx="9144000" cy="3471862"/>
          </a:xfrm>
        </p:spPr>
        <p:txBody>
          <a:bodyPr rtlCol="0">
            <a:normAutofit fontScale="90000"/>
          </a:bodyPr>
          <a:lstStyle/>
          <a:p>
            <a:pPr eaLnBrk="1" fontAlgn="auto" hangingPunct="1">
              <a:spcAft>
                <a:spcPts val="0"/>
              </a:spcAft>
              <a:defRPr/>
            </a:pPr>
            <a:br>
              <a:rPr lang="en-US" altLang="ja-JP" sz="5200" b="1" dirty="0">
                <a:latin typeface="+mn-ea"/>
                <a:ea typeface="+mn-ea"/>
              </a:rPr>
            </a:br>
            <a:r>
              <a:rPr lang="ja-JP" altLang="en-US" sz="7200" b="1" dirty="0">
                <a:solidFill>
                  <a:srgbClr val="3333FF"/>
                </a:solidFill>
                <a:latin typeface="+mn-ea"/>
                <a:ea typeface="+mn-ea"/>
              </a:rPr>
              <a:t>理論天文学概論</a:t>
            </a:r>
            <a:br>
              <a:rPr lang="en-US" altLang="ja-JP" sz="7200" b="1" dirty="0">
                <a:solidFill>
                  <a:srgbClr val="3333FF"/>
                </a:solidFill>
                <a:latin typeface="+mn-ea"/>
                <a:ea typeface="+mn-ea"/>
              </a:rPr>
            </a:br>
            <a:r>
              <a:rPr lang="en-US" altLang="ja-JP" sz="5600" b="1" dirty="0">
                <a:solidFill>
                  <a:srgbClr val="3333FF"/>
                </a:solidFill>
                <a:latin typeface="Tahoma" panose="020B0604030504040204" pitchFamily="34" charset="0"/>
                <a:ea typeface="Tahoma" panose="020B0604030504040204" pitchFamily="34" charset="0"/>
                <a:cs typeface="Tahoma" panose="020B0604030504040204" pitchFamily="34" charset="0"/>
              </a:rPr>
              <a:t>Introduction to </a:t>
            </a:r>
            <a:br>
              <a:rPr lang="en-US" altLang="ja-JP" sz="5600" b="1" dirty="0">
                <a:solidFill>
                  <a:srgbClr val="3333FF"/>
                </a:solidFill>
                <a:latin typeface="Tahoma" panose="020B0604030504040204" pitchFamily="34" charset="0"/>
                <a:ea typeface="Tahoma" panose="020B0604030504040204" pitchFamily="34" charset="0"/>
                <a:cs typeface="Tahoma" panose="020B0604030504040204" pitchFamily="34" charset="0"/>
              </a:rPr>
            </a:br>
            <a:r>
              <a:rPr lang="en-US" altLang="ja-JP" sz="5600" b="1" dirty="0">
                <a:solidFill>
                  <a:srgbClr val="3333FF"/>
                </a:solidFill>
                <a:latin typeface="Tahoma" panose="020B0604030504040204" pitchFamily="34" charset="0"/>
                <a:ea typeface="Tahoma" panose="020B0604030504040204" pitchFamily="34" charset="0"/>
                <a:cs typeface="Tahoma" panose="020B0604030504040204" pitchFamily="34" charset="0"/>
              </a:rPr>
              <a:t>Theoretical Astronomy</a:t>
            </a:r>
            <a:br>
              <a:rPr lang="en-US" altLang="ja-JP" sz="2200" b="1" dirty="0">
                <a:solidFill>
                  <a:srgbClr val="3333FF"/>
                </a:solidFill>
                <a:latin typeface="+mn-ea"/>
                <a:ea typeface="+mn-ea"/>
              </a:rPr>
            </a:br>
            <a:endParaRPr lang="en-US" altLang="ja-JP" sz="3600" b="1" dirty="0">
              <a:solidFill>
                <a:srgbClr val="3333FF"/>
              </a:solidFill>
              <a:latin typeface="+mn-ea"/>
              <a:ea typeface="+mn-ea"/>
            </a:endParaRPr>
          </a:p>
        </p:txBody>
      </p:sp>
      <p:sp>
        <p:nvSpPr>
          <p:cNvPr id="20483" name="Rectangle 3"/>
          <p:cNvSpPr>
            <a:spLocks noChangeArrowheads="1"/>
          </p:cNvSpPr>
          <p:nvPr/>
        </p:nvSpPr>
        <p:spPr bwMode="auto">
          <a:xfrm>
            <a:off x="176386" y="5644227"/>
            <a:ext cx="8791228" cy="1171732"/>
          </a:xfrm>
          <a:prstGeom prst="rect">
            <a:avLst/>
          </a:prstGeom>
          <a:noFill/>
          <a:ln w="9525">
            <a:noFill/>
            <a:miter lim="800000"/>
            <a:headEnd/>
            <a:tailEnd/>
          </a:ln>
        </p:spPr>
        <p:txBody>
          <a:bodyPr wrap="square" lIns="90000" tIns="46800" rIns="9000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野村英子</a:t>
            </a:r>
            <a:r>
              <a:rPr kumimoji="1" lang="ja-JP" altLang="en-US" sz="34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rPr>
              <a:t>（国立天文台）</a:t>
            </a:r>
            <a:endParaRPr kumimoji="1" lang="en-US" altLang="ja-JP" sz="34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400" b="1" dirty="0">
                <a:solidFill>
                  <a:srgbClr val="00B050"/>
                </a:solidFill>
                <a:latin typeface="ＭＳ Ｐゴシック" panose="020B0600070205080204" pitchFamily="50" charset="-128"/>
                <a:ea typeface="ＭＳ Ｐゴシック" panose="020B0600070205080204" pitchFamily="50" charset="-128"/>
              </a:rPr>
              <a:t>Hideko Nomura (NAOJ)</a:t>
            </a:r>
            <a:endParaRPr kumimoji="1" lang="en-US" altLang="ja-JP" sz="3400" b="1" i="0" u="none" strike="noStrike" kern="1200" cap="none" spc="0" normalizeH="0" baseline="0" noProof="0" dirty="0">
              <a:ln>
                <a:noFill/>
              </a:ln>
              <a:solidFill>
                <a:srgbClr val="00B05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Rectangle 2">
            <a:extLst>
              <a:ext uri="{FF2B5EF4-FFF2-40B4-BE49-F238E27FC236}">
                <a16:creationId xmlns:a16="http://schemas.microsoft.com/office/drawing/2014/main" id="{C254B754-9DFF-4610-8B69-420FA154CA8E}"/>
              </a:ext>
            </a:extLst>
          </p:cNvPr>
          <p:cNvSpPr txBox="1">
            <a:spLocks noChangeArrowheads="1"/>
          </p:cNvSpPr>
          <p:nvPr/>
        </p:nvSpPr>
        <p:spPr bwMode="auto">
          <a:xfrm>
            <a:off x="-162272" y="2801063"/>
            <a:ext cx="9468544" cy="302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defTabSz="914400">
              <a:defRPr/>
            </a:pPr>
            <a:br>
              <a:rPr lang="en-US" altLang="ja-JP" sz="800" b="1" dirty="0">
                <a:solidFill>
                  <a:srgbClr val="3333FF"/>
                </a:solidFill>
                <a:latin typeface="+mn-ea"/>
                <a:ea typeface="+mn-ea"/>
              </a:rPr>
            </a:br>
            <a:r>
              <a:rPr lang="ja-JP" altLang="en-US" sz="3600" b="1" dirty="0">
                <a:latin typeface="+mn-ea"/>
              </a:rPr>
              <a:t>第７回</a:t>
            </a:r>
            <a:endParaRPr lang="en-US" altLang="ja-JP" sz="3600" b="1" dirty="0">
              <a:latin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600" b="1" dirty="0">
                <a:latin typeface="+mn-ea"/>
                <a:ea typeface="+mn-ea"/>
              </a:rPr>
              <a:t>ガス円盤中の固体微粒子の運動</a:t>
            </a:r>
            <a:endParaRPr lang="en-US" altLang="ja-JP" sz="3600" b="1" dirty="0">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3600" b="1" dirty="0">
                <a:latin typeface="+mn-ea"/>
                <a:ea typeface="+mn-ea"/>
              </a:rPr>
              <a:t>Dynamics of Dust Particles in Gas Disks</a:t>
            </a:r>
          </a:p>
        </p:txBody>
      </p:sp>
      <p:sp>
        <p:nvSpPr>
          <p:cNvPr id="5" name="テキスト ボックス 4">
            <a:extLst>
              <a:ext uri="{FF2B5EF4-FFF2-40B4-BE49-F238E27FC236}">
                <a16:creationId xmlns:a16="http://schemas.microsoft.com/office/drawing/2014/main" id="{2040D60F-1C12-CE22-3C7F-68C91442DB7E}"/>
              </a:ext>
            </a:extLst>
          </p:cNvPr>
          <p:cNvSpPr txBox="1"/>
          <p:nvPr/>
        </p:nvSpPr>
        <p:spPr>
          <a:xfrm>
            <a:off x="1397278" y="21012"/>
            <a:ext cx="6498404" cy="369332"/>
          </a:xfrm>
          <a:prstGeom prst="rect">
            <a:avLst/>
          </a:prstGeom>
          <a:noFill/>
        </p:spPr>
        <p:txBody>
          <a:bodyPr wrap="square">
            <a:spAutoFit/>
          </a:bodyPr>
          <a:lstStyle/>
          <a:p>
            <a:r>
              <a:rPr lang="ja-JP" altLang="en-US" dirty="0"/>
              <a:t>https://sci.nao.ac.jp/MEMBER/hnomura/lecture/TA/lecture</a:t>
            </a:r>
            <a:r>
              <a:rPr lang="en-US" altLang="ja-JP" dirty="0"/>
              <a:t>7</a:t>
            </a:r>
            <a:r>
              <a:rPr lang="ja-JP" altLang="en-US" dirty="0"/>
              <a:t>.pptx</a:t>
            </a:r>
          </a:p>
        </p:txBody>
      </p:sp>
      <p:sp>
        <p:nvSpPr>
          <p:cNvPr id="7" name="テキスト ボックス 6">
            <a:extLst>
              <a:ext uri="{FF2B5EF4-FFF2-40B4-BE49-F238E27FC236}">
                <a16:creationId xmlns:a16="http://schemas.microsoft.com/office/drawing/2014/main" id="{E0FE139F-97B7-CCA6-ECFE-6E61E04EBB42}"/>
              </a:ext>
            </a:extLst>
          </p:cNvPr>
          <p:cNvSpPr txBox="1"/>
          <p:nvPr/>
        </p:nvSpPr>
        <p:spPr>
          <a:xfrm>
            <a:off x="1397278" y="298413"/>
            <a:ext cx="6498404" cy="369332"/>
          </a:xfrm>
          <a:prstGeom prst="rect">
            <a:avLst/>
          </a:prstGeom>
          <a:noFill/>
        </p:spPr>
        <p:txBody>
          <a:bodyPr wrap="square">
            <a:spAutoFit/>
          </a:bodyPr>
          <a:lstStyle/>
          <a:p>
            <a:r>
              <a:rPr lang="ja-JP" altLang="en-US" dirty="0"/>
              <a:t>https://sci.nao.ac.jp/MEMBER/hnomura/lecture/TA/lecture</a:t>
            </a:r>
            <a:r>
              <a:rPr lang="en-US" altLang="ja-JP" dirty="0"/>
              <a:t>7</a:t>
            </a:r>
            <a:r>
              <a:rPr lang="ja-JP" altLang="en-US" dirty="0"/>
              <a:t>.p</a:t>
            </a:r>
            <a:r>
              <a:rPr lang="en-US" altLang="ja-JP" dirty="0" err="1"/>
              <a:t>df</a:t>
            </a:r>
            <a:endParaRPr lang="ja-JP" altLang="en-US" dirty="0"/>
          </a:p>
        </p:txBody>
      </p:sp>
    </p:spTree>
    <p:extLst>
      <p:ext uri="{BB962C8B-B14F-4D97-AF65-F5344CB8AC3E}">
        <p14:creationId xmlns:p14="http://schemas.microsoft.com/office/powerpoint/2010/main" val="15908410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82" y="3933056"/>
            <a:ext cx="3903378" cy="286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1" y="696007"/>
            <a:ext cx="4320480" cy="317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b="1" dirty="0">
                <a:solidFill>
                  <a:srgbClr val="0000CC"/>
                </a:solidFill>
                <a:latin typeface="+mj-ea"/>
              </a:rPr>
              <a:t>乱流によるダストの巻き上げ</a:t>
            </a: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246" y="3718252"/>
            <a:ext cx="3791650" cy="292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2"/>
          <p:cNvSpPr>
            <a:spLocks noChangeArrowheads="1"/>
          </p:cNvSpPr>
          <p:nvPr/>
        </p:nvSpPr>
        <p:spPr bwMode="auto">
          <a:xfrm>
            <a:off x="4977759" y="6431752"/>
            <a:ext cx="3736087"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Dullemond &amp; Dominikus (2004)</a:t>
            </a:r>
          </a:p>
        </p:txBody>
      </p:sp>
      <p:sp>
        <p:nvSpPr>
          <p:cNvPr id="14" name="Rectangle 12"/>
          <p:cNvSpPr>
            <a:spLocks noChangeArrowheads="1"/>
          </p:cNvSpPr>
          <p:nvPr/>
        </p:nvSpPr>
        <p:spPr bwMode="auto">
          <a:xfrm>
            <a:off x="376437" y="3200363"/>
            <a:ext cx="2152320"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Dubrulle+ (1995)</a:t>
            </a:r>
          </a:p>
        </p:txBody>
      </p:sp>
      <p:sp>
        <p:nvSpPr>
          <p:cNvPr id="8" name="Rectangle 12"/>
          <p:cNvSpPr>
            <a:spLocks noChangeArrowheads="1"/>
          </p:cNvSpPr>
          <p:nvPr/>
        </p:nvSpPr>
        <p:spPr bwMode="auto">
          <a:xfrm>
            <a:off x="4352495" y="1772816"/>
            <a:ext cx="4900025" cy="181588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ダストのスケールハイトは、乱流の強さとストークス数に依存。より大きなダストが</a:t>
            </a:r>
            <a:endPar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赤道面により沈殿する。</a:t>
            </a:r>
            <a:endPar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graphicFrame>
        <p:nvGraphicFramePr>
          <p:cNvPr id="2" name="オブジェクト 1"/>
          <p:cNvGraphicFramePr>
            <a:graphicFrameLocks noChangeAspect="1"/>
          </p:cNvGraphicFramePr>
          <p:nvPr/>
        </p:nvGraphicFramePr>
        <p:xfrm>
          <a:off x="4563800" y="732031"/>
          <a:ext cx="2284412" cy="998538"/>
        </p:xfrm>
        <a:graphic>
          <a:graphicData uri="http://schemas.openxmlformats.org/presentationml/2006/ole">
            <mc:AlternateContent xmlns:mc="http://schemas.openxmlformats.org/markup-compatibility/2006">
              <mc:Choice xmlns:v="urn:schemas-microsoft-com:vml" Requires="v">
                <p:oleObj name="数式" r:id="rId6" imgW="1155600" imgH="469800" progId="Equation.3">
                  <p:embed/>
                </p:oleObj>
              </mc:Choice>
              <mc:Fallback>
                <p:oleObj name="数式" r:id="rId6" imgW="1155600" imgH="469800" progId="Equation.3">
                  <p:embed/>
                  <p:pic>
                    <p:nvPicPr>
                      <p:cNvPr id="2" name="オブジェクト 1"/>
                      <p:cNvPicPr>
                        <a:picLocks noChangeAspect="1" noChangeArrowheads="1"/>
                      </p:cNvPicPr>
                      <p:nvPr/>
                    </p:nvPicPr>
                    <p:blipFill>
                      <a:blip r:embed="rId7"/>
                      <a:srcRect/>
                      <a:stretch>
                        <a:fillRect/>
                      </a:stretch>
                    </p:blipFill>
                    <p:spPr bwMode="auto">
                      <a:xfrm>
                        <a:off x="4563800" y="732031"/>
                        <a:ext cx="228441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コネクタ 3"/>
          <p:cNvCxnSpPr/>
          <p:nvPr/>
        </p:nvCxnSpPr>
        <p:spPr>
          <a:xfrm>
            <a:off x="2387880" y="908720"/>
            <a:ext cx="0" cy="25922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2"/>
          <p:cNvSpPr>
            <a:spLocks noChangeArrowheads="1"/>
          </p:cNvSpPr>
          <p:nvPr/>
        </p:nvSpPr>
        <p:spPr bwMode="auto">
          <a:xfrm>
            <a:off x="2339936" y="849067"/>
            <a:ext cx="1107996"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赤道面</a:t>
            </a:r>
            <a:endParaRPr kumimoji="1" lang="en-US" altLang="ja-JP" sz="24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p:txBody>
      </p:sp>
      <p:sp>
        <p:nvSpPr>
          <p:cNvPr id="13" name="Rectangle 12"/>
          <p:cNvSpPr>
            <a:spLocks noChangeArrowheads="1"/>
          </p:cNvSpPr>
          <p:nvPr/>
        </p:nvSpPr>
        <p:spPr bwMode="auto">
          <a:xfrm>
            <a:off x="3595832" y="3183359"/>
            <a:ext cx="109036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z/H</a:t>
            </a:r>
            <a:r>
              <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rPr>
              <a:t>gas</a:t>
            </a:r>
          </a:p>
        </p:txBody>
      </p:sp>
      <p:sp>
        <p:nvSpPr>
          <p:cNvPr id="15" name="Rectangle 12"/>
          <p:cNvSpPr>
            <a:spLocks noChangeArrowheads="1"/>
          </p:cNvSpPr>
          <p:nvPr/>
        </p:nvSpPr>
        <p:spPr bwMode="auto">
          <a:xfrm>
            <a:off x="125759" y="387402"/>
            <a:ext cx="83708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ρ</a:t>
            </a:r>
            <a:r>
              <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rPr>
              <a:t>dust</a:t>
            </a:r>
          </a:p>
        </p:txBody>
      </p:sp>
      <p:graphicFrame>
        <p:nvGraphicFramePr>
          <p:cNvPr id="16" name="オブジェクト 15"/>
          <p:cNvGraphicFramePr>
            <a:graphicFrameLocks noChangeAspect="1"/>
          </p:cNvGraphicFramePr>
          <p:nvPr/>
        </p:nvGraphicFramePr>
        <p:xfrm>
          <a:off x="7083702" y="798927"/>
          <a:ext cx="1778532" cy="973889"/>
        </p:xfrm>
        <a:graphic>
          <a:graphicData uri="http://schemas.openxmlformats.org/presentationml/2006/ole">
            <mc:AlternateContent xmlns:mc="http://schemas.openxmlformats.org/markup-compatibility/2006">
              <mc:Choice xmlns:v="urn:schemas-microsoft-com:vml" Requires="v">
                <p:oleObj name="数式" r:id="rId8" imgW="876240" imgH="444240" progId="Equation.3">
                  <p:embed/>
                </p:oleObj>
              </mc:Choice>
              <mc:Fallback>
                <p:oleObj name="数式" r:id="rId8" imgW="876240" imgH="444240" progId="Equation.3">
                  <p:embed/>
                  <p:pic>
                    <p:nvPicPr>
                      <p:cNvPr id="16" name="オブジェクト 15"/>
                      <p:cNvPicPr>
                        <a:picLocks noChangeAspect="1" noChangeArrowheads="1"/>
                      </p:cNvPicPr>
                      <p:nvPr/>
                    </p:nvPicPr>
                    <p:blipFill>
                      <a:blip r:embed="rId9"/>
                      <a:srcRect/>
                      <a:stretch>
                        <a:fillRect/>
                      </a:stretch>
                    </p:blipFill>
                    <p:spPr bwMode="auto">
                      <a:xfrm>
                        <a:off x="7083702" y="798927"/>
                        <a:ext cx="1778532" cy="973889"/>
                      </a:xfrm>
                      <a:prstGeom prst="rect">
                        <a:avLst/>
                      </a:prstGeom>
                      <a:noFill/>
                      <a:ln>
                        <a:noFill/>
                      </a:ln>
                    </p:spPr>
                  </p:pic>
                </p:oleObj>
              </mc:Fallback>
            </mc:AlternateContent>
          </a:graphicData>
        </a:graphic>
      </p:graphicFrame>
      <p:sp>
        <p:nvSpPr>
          <p:cNvPr id="17" name="Rectangle 12"/>
          <p:cNvSpPr>
            <a:spLocks noChangeArrowheads="1"/>
          </p:cNvSpPr>
          <p:nvPr/>
        </p:nvSpPr>
        <p:spPr bwMode="auto">
          <a:xfrm>
            <a:off x="7164288" y="3896960"/>
            <a:ext cx="1327608" cy="49244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srgbClr val="FF0000"/>
                </a:solidFill>
                <a:effectLst/>
                <a:uLnTx/>
                <a:uFillTx/>
                <a:latin typeface="Symbol" panose="05050102010706020507" pitchFamily="18" charset="2"/>
                <a:ea typeface="HG丸ｺﾞｼｯｸM-PRO" pitchFamily="50" charset="-128"/>
                <a:cs typeface="+mn-cs"/>
              </a:rPr>
              <a:t>a</a:t>
            </a:r>
            <a:r>
              <a:rPr kumimoji="1" lang="en-US" altLang="ja-JP" sz="26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=10</a:t>
            </a:r>
            <a:r>
              <a:rPr kumimoji="1" lang="en-US" altLang="ja-JP" sz="2600" b="1" i="0" u="none" strike="noStrike" kern="1200" cap="none" spc="0" normalizeH="0" baseline="30000" noProof="0" dirty="0">
                <a:ln>
                  <a:noFill/>
                </a:ln>
                <a:solidFill>
                  <a:srgbClr val="FF0000"/>
                </a:solidFill>
                <a:effectLst/>
                <a:uLnTx/>
                <a:uFillTx/>
                <a:latin typeface="Tahoma" pitchFamily="34" charset="0"/>
                <a:ea typeface="HG丸ｺﾞｼｯｸM-PRO" pitchFamily="50" charset="-128"/>
                <a:cs typeface="+mn-cs"/>
              </a:rPr>
              <a:t>-4</a:t>
            </a:r>
          </a:p>
        </p:txBody>
      </p:sp>
      <p:sp>
        <p:nvSpPr>
          <p:cNvPr id="19" name="Rectangle 12"/>
          <p:cNvSpPr>
            <a:spLocks noChangeArrowheads="1"/>
          </p:cNvSpPr>
          <p:nvPr/>
        </p:nvSpPr>
        <p:spPr bwMode="auto">
          <a:xfrm>
            <a:off x="2884352" y="4005064"/>
            <a:ext cx="1327608" cy="49244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srgbClr val="FF0000"/>
                </a:solidFill>
                <a:effectLst/>
                <a:uLnTx/>
                <a:uFillTx/>
                <a:latin typeface="Symbol" panose="05050102010706020507" pitchFamily="18" charset="2"/>
                <a:ea typeface="HG丸ｺﾞｼｯｸM-PRO" pitchFamily="50" charset="-128"/>
                <a:cs typeface="+mn-cs"/>
              </a:rPr>
              <a:t>a</a:t>
            </a:r>
            <a:r>
              <a:rPr kumimoji="1" lang="en-US" altLang="ja-JP" sz="26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=10</a:t>
            </a:r>
            <a:r>
              <a:rPr kumimoji="1" lang="en-US" altLang="ja-JP" sz="2600" b="1" i="0" u="none" strike="noStrike" kern="1200" cap="none" spc="0" normalizeH="0" baseline="30000" noProof="0" dirty="0">
                <a:ln>
                  <a:noFill/>
                </a:ln>
                <a:solidFill>
                  <a:srgbClr val="FF0000"/>
                </a:solidFill>
                <a:effectLst/>
                <a:uLnTx/>
                <a:uFillTx/>
                <a:latin typeface="Tahoma" pitchFamily="34" charset="0"/>
                <a:ea typeface="HG丸ｺﾞｼｯｸM-PRO" pitchFamily="50" charset="-128"/>
                <a:cs typeface="+mn-cs"/>
              </a:rPr>
              <a:t>-2</a:t>
            </a:r>
          </a:p>
        </p:txBody>
      </p:sp>
      <p:sp>
        <p:nvSpPr>
          <p:cNvPr id="20" name="Rectangle 12"/>
          <p:cNvSpPr>
            <a:spLocks noChangeArrowheads="1"/>
          </p:cNvSpPr>
          <p:nvPr/>
        </p:nvSpPr>
        <p:spPr bwMode="auto">
          <a:xfrm>
            <a:off x="2453709" y="1310732"/>
            <a:ext cx="851515"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St=1</a:t>
            </a:r>
          </a:p>
        </p:txBody>
      </p:sp>
      <p:sp>
        <p:nvSpPr>
          <p:cNvPr id="21" name="Rectangle 12"/>
          <p:cNvSpPr>
            <a:spLocks noChangeArrowheads="1"/>
          </p:cNvSpPr>
          <p:nvPr/>
        </p:nvSpPr>
        <p:spPr bwMode="auto">
          <a:xfrm>
            <a:off x="3410354" y="2514800"/>
            <a:ext cx="120738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St=10</a:t>
            </a:r>
            <a:r>
              <a:rPr kumimoji="1" lang="en-US" altLang="ja-JP" sz="24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-3</a:t>
            </a:r>
          </a:p>
        </p:txBody>
      </p:sp>
      <p:sp>
        <p:nvSpPr>
          <p:cNvPr id="22" name="Rectangle 12"/>
          <p:cNvSpPr>
            <a:spLocks noChangeArrowheads="1"/>
          </p:cNvSpPr>
          <p:nvPr/>
        </p:nvSpPr>
        <p:spPr bwMode="auto">
          <a:xfrm>
            <a:off x="7977939" y="6104909"/>
            <a:ext cx="113191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R[AU]</a:t>
            </a:r>
            <a:endPar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endParaRPr>
          </a:p>
        </p:txBody>
      </p:sp>
      <p:sp>
        <p:nvSpPr>
          <p:cNvPr id="23" name="Rectangle 12"/>
          <p:cNvSpPr>
            <a:spLocks noChangeArrowheads="1"/>
          </p:cNvSpPr>
          <p:nvPr/>
        </p:nvSpPr>
        <p:spPr bwMode="auto">
          <a:xfrm rot="16200000">
            <a:off x="-131499" y="4932446"/>
            <a:ext cx="705642"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z/R</a:t>
            </a:r>
            <a:endPar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endParaRPr>
          </a:p>
        </p:txBody>
      </p:sp>
      <p:sp>
        <p:nvSpPr>
          <p:cNvPr id="25" name="Rectangle 12"/>
          <p:cNvSpPr>
            <a:spLocks noChangeArrowheads="1"/>
          </p:cNvSpPr>
          <p:nvPr/>
        </p:nvSpPr>
        <p:spPr bwMode="auto">
          <a:xfrm>
            <a:off x="1929267" y="6453336"/>
            <a:ext cx="113191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R[AU]</a:t>
            </a:r>
            <a:endPar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endParaRPr>
          </a:p>
        </p:txBody>
      </p:sp>
      <p:sp>
        <p:nvSpPr>
          <p:cNvPr id="26" name="Rectangle 12"/>
          <p:cNvSpPr>
            <a:spLocks noChangeArrowheads="1"/>
          </p:cNvSpPr>
          <p:nvPr/>
        </p:nvSpPr>
        <p:spPr bwMode="auto">
          <a:xfrm rot="16200000">
            <a:off x="4405005" y="4724467"/>
            <a:ext cx="705642"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z/R</a:t>
            </a:r>
            <a:endPar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endParaRPr>
          </a:p>
        </p:txBody>
      </p:sp>
      <p:sp>
        <p:nvSpPr>
          <p:cNvPr id="27" name="Rectangle 12"/>
          <p:cNvSpPr>
            <a:spLocks noChangeArrowheads="1"/>
          </p:cNvSpPr>
          <p:nvPr/>
        </p:nvSpPr>
        <p:spPr bwMode="auto">
          <a:xfrm>
            <a:off x="2755913" y="5654120"/>
            <a:ext cx="151195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a=100</a:t>
            </a:r>
            <a:r>
              <a:rPr kumimoji="1" lang="en-US" altLang="ja-JP" sz="2400" b="0" i="0" u="none" strike="noStrike" kern="1200" cap="none" spc="0" normalizeH="0" baseline="0" noProof="0" dirty="0">
                <a:ln>
                  <a:noFill/>
                </a:ln>
                <a:solidFill>
                  <a:prstClr val="black"/>
                </a:solidFill>
                <a:effectLst/>
                <a:uLnTx/>
                <a:uFillTx/>
                <a:latin typeface="Symbol" panose="05050102010706020507" pitchFamily="18" charset="2"/>
                <a:ea typeface="HG丸ｺﾞｼｯｸM-PRO" pitchFamily="50" charset="-128"/>
                <a:cs typeface="+mn-cs"/>
              </a:rPr>
              <a:t>m</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a:t>
            </a:r>
          </a:p>
        </p:txBody>
      </p:sp>
      <p:sp>
        <p:nvSpPr>
          <p:cNvPr id="5" name="角丸四角形 4"/>
          <p:cNvSpPr/>
          <p:nvPr/>
        </p:nvSpPr>
        <p:spPr>
          <a:xfrm>
            <a:off x="4496216" y="696007"/>
            <a:ext cx="4366018" cy="1076809"/>
          </a:xfrm>
          <a:prstGeom prst="round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Rectangle 12"/>
          <p:cNvSpPr>
            <a:spLocks noChangeArrowheads="1"/>
          </p:cNvSpPr>
          <p:nvPr/>
        </p:nvSpPr>
        <p:spPr bwMode="auto">
          <a:xfrm>
            <a:off x="2032700" y="4437112"/>
            <a:ext cx="1531188"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a=10</a:t>
            </a:r>
            <a:r>
              <a:rPr kumimoji="1" lang="en-US" altLang="ja-JP" sz="24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-3</a:t>
            </a:r>
            <a:r>
              <a:rPr kumimoji="1" lang="en-US" altLang="ja-JP" sz="2400" b="0" i="0" u="none" strike="noStrike" kern="1200" cap="none" spc="0" normalizeH="0" baseline="0" noProof="0" dirty="0">
                <a:ln>
                  <a:noFill/>
                </a:ln>
                <a:solidFill>
                  <a:prstClr val="black"/>
                </a:solidFill>
                <a:effectLst/>
                <a:uLnTx/>
                <a:uFillTx/>
                <a:latin typeface="Symbol" panose="05050102010706020507" pitchFamily="18" charset="2"/>
                <a:ea typeface="HG丸ｺﾞｼｯｸM-PRO" pitchFamily="50" charset="-128"/>
                <a:cs typeface="+mn-cs"/>
              </a:rPr>
              <a:t>m</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a:t>
            </a:r>
          </a:p>
        </p:txBody>
      </p:sp>
      <p:sp>
        <p:nvSpPr>
          <p:cNvPr id="29" name="Rectangle 12"/>
          <p:cNvSpPr>
            <a:spLocks noChangeArrowheads="1"/>
          </p:cNvSpPr>
          <p:nvPr/>
        </p:nvSpPr>
        <p:spPr bwMode="auto">
          <a:xfrm>
            <a:off x="6948259" y="5805264"/>
            <a:ext cx="151195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a=100</a:t>
            </a:r>
            <a:r>
              <a:rPr kumimoji="1" lang="en-US" altLang="ja-JP" sz="2400" b="0" i="0" u="none" strike="noStrike" kern="1200" cap="none" spc="0" normalizeH="0" baseline="0" noProof="0" dirty="0">
                <a:ln>
                  <a:noFill/>
                </a:ln>
                <a:solidFill>
                  <a:prstClr val="black"/>
                </a:solidFill>
                <a:effectLst/>
                <a:uLnTx/>
                <a:uFillTx/>
                <a:latin typeface="Symbol" panose="05050102010706020507" pitchFamily="18" charset="2"/>
                <a:ea typeface="HG丸ｺﾞｼｯｸM-PRO" pitchFamily="50" charset="-128"/>
                <a:cs typeface="+mn-cs"/>
              </a:rPr>
              <a:t>m</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a:t>
            </a:r>
          </a:p>
        </p:txBody>
      </p:sp>
      <p:sp>
        <p:nvSpPr>
          <p:cNvPr id="30" name="Rectangle 12"/>
          <p:cNvSpPr>
            <a:spLocks noChangeArrowheads="1"/>
          </p:cNvSpPr>
          <p:nvPr/>
        </p:nvSpPr>
        <p:spPr bwMode="auto">
          <a:xfrm>
            <a:off x="6446751" y="4369796"/>
            <a:ext cx="1531188"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a=10</a:t>
            </a:r>
            <a:r>
              <a:rPr kumimoji="1" lang="en-US" altLang="ja-JP" sz="24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-3</a:t>
            </a:r>
            <a:r>
              <a:rPr kumimoji="1" lang="en-US" altLang="ja-JP" sz="2400" b="0" i="0" u="none" strike="noStrike" kern="1200" cap="none" spc="0" normalizeH="0" baseline="0" noProof="0" dirty="0">
                <a:ln>
                  <a:noFill/>
                </a:ln>
                <a:solidFill>
                  <a:prstClr val="black"/>
                </a:solidFill>
                <a:effectLst/>
                <a:uLnTx/>
                <a:uFillTx/>
                <a:latin typeface="Symbol" panose="05050102010706020507" pitchFamily="18" charset="2"/>
                <a:ea typeface="HG丸ｺﾞｼｯｸM-PRO" pitchFamily="50" charset="-128"/>
                <a:cs typeface="+mn-cs"/>
              </a:rPr>
              <a:t>m</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a:t>
            </a:r>
          </a:p>
        </p:txBody>
      </p:sp>
    </p:spTree>
    <p:extLst>
      <p:ext uri="{BB962C8B-B14F-4D97-AF65-F5344CB8AC3E}">
        <p14:creationId xmlns:p14="http://schemas.microsoft.com/office/powerpoint/2010/main" val="26164654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descr="http://alma.mtk.nao.ac.jp/j/news/files/editor/naoj_alma_hltau_141106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52" t="20307" r="60069" b="24509"/>
          <a:stretch/>
        </p:blipFill>
        <p:spPr bwMode="auto">
          <a:xfrm>
            <a:off x="465138" y="920128"/>
            <a:ext cx="4205287" cy="574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Grp="1" noChangeArrowheads="1"/>
          </p:cNvSpPr>
          <p:nvPr>
            <p:ph type="title" idx="4294967295"/>
          </p:nvPr>
        </p:nvSpPr>
        <p:spPr>
          <a:xfrm>
            <a:off x="0" y="-6919"/>
            <a:ext cx="9144000" cy="771623"/>
          </a:xfrm>
        </p:spPr>
        <p:txBody>
          <a:bodyPr lIns="90000" tIns="46800" rIns="90000" bIns="46800">
            <a:spAutoFit/>
          </a:bodyPr>
          <a:lstStyle/>
          <a:p>
            <a:r>
              <a:rPr lang="ja-JP" altLang="en-US" b="1" dirty="0">
                <a:solidFill>
                  <a:srgbClr val="0000CC"/>
                </a:solidFill>
                <a:latin typeface="ＭＳ Ｐゴシック" charset="-128"/>
              </a:rPr>
              <a:t>円盤内ダスト沈殿の観測的証拠</a:t>
            </a:r>
          </a:p>
        </p:txBody>
      </p:sp>
      <p:sp>
        <p:nvSpPr>
          <p:cNvPr id="24581" name="Rectangle 23"/>
          <p:cNvSpPr>
            <a:spLocks noChangeArrowheads="1"/>
          </p:cNvSpPr>
          <p:nvPr/>
        </p:nvSpPr>
        <p:spPr bwMode="auto">
          <a:xfrm>
            <a:off x="4703780" y="1412776"/>
            <a:ext cx="453650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５</a:t>
            </a:r>
            <a:r>
              <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AU</a:t>
            </a: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の空間分解能で</a:t>
            </a:r>
            <a:endPar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原始惑星系円盤を観測</a:t>
            </a:r>
            <a:endPar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円盤が傾いているにもかかわらず、ギャップの幅はどこでもほぼ同じに見える</a:t>
            </a:r>
            <a:endPar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a:t>
            </a:r>
            <a:endPar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ダスト円盤の厚みは非常に薄い </a:t>
            </a:r>
            <a:r>
              <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(z/r &lt; 0.1,</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a</a:t>
            </a:r>
            <a:r>
              <a:rPr kumimoji="1" lang="en-US" altLang="ja-JP"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1mm</a:t>
            </a:r>
            <a:r>
              <a:rPr kumimoji="1" lang="ja-JP" altLang="en-US"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ならば</a:t>
            </a:r>
            <a:r>
              <a:rPr kumimoji="1" lang="en-US" altLang="ja-JP" sz="3000" b="1" i="0" u="none" strike="noStrike" kern="1200" cap="none" spc="0" normalizeH="0" baseline="0" noProof="0" dirty="0">
                <a:ln>
                  <a:noFill/>
                </a:ln>
                <a:solidFill>
                  <a:prstClr val="black"/>
                </a:solidFill>
                <a:effectLst/>
                <a:uLnTx/>
                <a:uFillTx/>
                <a:latin typeface="Symbol" panose="05050102010706020507" pitchFamily="18" charset="2"/>
                <a:ea typeface="ＭＳ Ｐゴシック" charset="-128"/>
                <a:cs typeface="+mn-cs"/>
              </a:rPr>
              <a:t>a</a:t>
            </a:r>
            <a:r>
              <a:rPr kumimoji="1" lang="en-US" altLang="ja-JP"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10</a:t>
            </a:r>
            <a:r>
              <a:rPr kumimoji="1" lang="en-US" altLang="ja-JP" sz="3000" b="1" i="0" u="none" strike="noStrike" kern="1200" cap="none" spc="0" normalizeH="0" baseline="30000" noProof="0" dirty="0">
                <a:ln>
                  <a:noFill/>
                </a:ln>
                <a:solidFill>
                  <a:prstClr val="black"/>
                </a:solidFill>
                <a:effectLst/>
                <a:uLnTx/>
                <a:uFillTx/>
                <a:latin typeface="ＭＳ Ｐゴシック" charset="-128"/>
                <a:ea typeface="ＭＳ Ｐゴシック" charset="-128"/>
                <a:cs typeface="+mn-cs"/>
              </a:rPr>
              <a:t>-3</a:t>
            </a:r>
            <a:r>
              <a:rPr kumimoji="1" lang="en-US" altLang="ja-JP" sz="3000" b="1"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a:t>
            </a:r>
            <a:endParaRPr kumimoji="1" lang="ja-JP" altLang="en-US" sz="30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endParaRPr>
          </a:p>
        </p:txBody>
      </p:sp>
      <p:sp>
        <p:nvSpPr>
          <p:cNvPr id="24582" name="Rectangle 7"/>
          <p:cNvSpPr>
            <a:spLocks noChangeArrowheads="1"/>
          </p:cNvSpPr>
          <p:nvPr/>
        </p:nvSpPr>
        <p:spPr bwMode="auto">
          <a:xfrm>
            <a:off x="465138" y="920129"/>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Tahoma" pitchFamily="34" charset="0"/>
                <a:ea typeface="ＭＳ Ｐゴシック" charset="-128"/>
                <a:cs typeface="Tahoma" pitchFamily="34" charset="0"/>
              </a:rPr>
              <a:t>HL Tau</a:t>
            </a:r>
          </a:p>
        </p:txBody>
      </p:sp>
      <p:sp>
        <p:nvSpPr>
          <p:cNvPr id="9" name="Rectangle 7"/>
          <p:cNvSpPr>
            <a:spLocks noChangeArrowheads="1"/>
          </p:cNvSpPr>
          <p:nvPr/>
        </p:nvSpPr>
        <p:spPr bwMode="auto">
          <a:xfrm>
            <a:off x="3182849" y="930233"/>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Tahoma" pitchFamily="34" charset="0"/>
                <a:ea typeface="ＭＳ Ｐゴシック" charset="-128"/>
                <a:cs typeface="Tahoma" pitchFamily="34" charset="0"/>
              </a:rPr>
              <a:t>ALMA</a:t>
            </a:r>
          </a:p>
        </p:txBody>
      </p:sp>
      <p:sp>
        <p:nvSpPr>
          <p:cNvPr id="11" name="Rectangle 11"/>
          <p:cNvSpPr>
            <a:spLocks noChangeArrowheads="1"/>
          </p:cNvSpPr>
          <p:nvPr/>
        </p:nvSpPr>
        <p:spPr bwMode="auto">
          <a:xfrm>
            <a:off x="490178" y="6165059"/>
            <a:ext cx="4113627" cy="492443"/>
          </a:xfrm>
          <a:prstGeom prst="rect">
            <a:avLst/>
          </a:prstGeom>
          <a:noFill/>
          <a:ln w="9525">
            <a:noFill/>
            <a:miter lim="800000"/>
            <a:headEnd/>
            <a:tailEnd/>
          </a:ln>
        </p:spPr>
        <p:txBody>
          <a:bodyPr wrap="none">
            <a:spAutoFit/>
          </a:bodyPr>
          <a:lstStyle/>
          <a:p>
            <a:pPr marL="0" marR="0" lvl="0" indent="0" algn="l" defTabSz="914400" rtl="0" eaLnBrk="0" fontAlgn="t" latinLnBrk="0" hangingPunct="0">
              <a:lnSpc>
                <a:spcPct val="100000"/>
              </a:lnSpc>
              <a:spcBef>
                <a:spcPct val="5000"/>
              </a:spcBef>
              <a:spcAft>
                <a:spcPts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rPr>
              <a:t>(ALMA partnership+ 2015)</a:t>
            </a:r>
          </a:p>
        </p:txBody>
      </p:sp>
    </p:spTree>
    <p:extLst>
      <p:ext uri="{BB962C8B-B14F-4D97-AF65-F5344CB8AC3E}">
        <p14:creationId xmlns:p14="http://schemas.microsoft.com/office/powerpoint/2010/main" val="1542449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180528" y="0"/>
            <a:ext cx="9468544" cy="762000"/>
          </a:xfrm>
          <a:noFill/>
          <a:ln>
            <a:noFill/>
          </a:ln>
        </p:spPr>
        <p:txBody>
          <a:bodyPr>
            <a:noAutofit/>
          </a:bodyPr>
          <a:lstStyle/>
          <a:p>
            <a:r>
              <a:rPr lang="ja-JP" altLang="en-US" b="1" dirty="0">
                <a:solidFill>
                  <a:srgbClr val="333399"/>
                </a:solidFill>
                <a:latin typeface="ＭＳ Ｐゴシック" pitchFamily="50" charset="-128"/>
              </a:rPr>
              <a:t>円盤内ダスト進化の観測的証拠</a:t>
            </a:r>
          </a:p>
        </p:txBody>
      </p:sp>
      <p:sp>
        <p:nvSpPr>
          <p:cNvPr id="11" name="Rectangle 12"/>
          <p:cNvSpPr>
            <a:spLocks noChangeArrowheads="1"/>
          </p:cNvSpPr>
          <p:nvPr/>
        </p:nvSpPr>
        <p:spPr bwMode="auto">
          <a:xfrm>
            <a:off x="2925772" y="6391725"/>
            <a:ext cx="3163366" cy="4616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D’Alessio et al. (2001)</a:t>
            </a:r>
          </a:p>
        </p:txBody>
      </p:sp>
      <p:sp>
        <p:nvSpPr>
          <p:cNvPr id="10" name="Rectangle 15"/>
          <p:cNvSpPr>
            <a:spLocks noChangeArrowheads="1"/>
          </p:cNvSpPr>
          <p:nvPr/>
        </p:nvSpPr>
        <p:spPr bwMode="auto">
          <a:xfrm>
            <a:off x="260671" y="5579508"/>
            <a:ext cx="5837618" cy="101784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err="1">
                <a:ln>
                  <a:noFill/>
                </a:ln>
                <a:solidFill>
                  <a:prstClr val="black"/>
                </a:solidFill>
                <a:effectLst/>
                <a:uLnTx/>
                <a:uFillTx/>
                <a:latin typeface="ＭＳ Ｐゴシック"/>
                <a:ea typeface="ＭＳ Ｐゴシック" panose="020B0600070205080204" pitchFamily="50" charset="-128"/>
                <a:cs typeface="+mn-cs"/>
              </a:rPr>
              <a:t>a</a:t>
            </a:r>
            <a:r>
              <a:rPr kumimoji="1" lang="en-US" altLang="ja-JP" sz="3000" b="1" i="0" u="none" strike="noStrike" kern="1200" cap="none" spc="0" normalizeH="0" baseline="-25000" noProof="0" dirty="0" err="1">
                <a:ln>
                  <a:noFill/>
                </a:ln>
                <a:solidFill>
                  <a:prstClr val="black"/>
                </a:solidFill>
                <a:effectLst/>
                <a:uLnTx/>
                <a:uFillTx/>
                <a:latin typeface="ＭＳ Ｐゴシック"/>
                <a:ea typeface="ＭＳ Ｐゴシック" panose="020B0600070205080204" pitchFamily="50" charset="-128"/>
                <a:cs typeface="+mn-cs"/>
              </a:rPr>
              <a:t>max</a:t>
            </a:r>
            <a:r>
              <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=1mm</a:t>
            </a: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のダスト成長モデルが</a:t>
            </a:r>
            <a:endPar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観測をベストフィット</a:t>
            </a:r>
            <a:endPar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53" y="2719793"/>
            <a:ext cx="5596499" cy="294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12"/>
          <p:cNvSpPr>
            <a:spLocks noChangeArrowheads="1"/>
          </p:cNvSpPr>
          <p:nvPr/>
        </p:nvSpPr>
        <p:spPr bwMode="auto">
          <a:xfrm>
            <a:off x="1259632" y="2394475"/>
            <a:ext cx="1046505"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観測</a:t>
            </a:r>
            <a:endParaRPr kumimoji="1" lang="en-US" altLang="ja-JP"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
        <p:nvSpPr>
          <p:cNvPr id="29" name="Rectangle 12"/>
          <p:cNvSpPr>
            <a:spLocks noChangeArrowheads="1"/>
          </p:cNvSpPr>
          <p:nvPr/>
        </p:nvSpPr>
        <p:spPr bwMode="auto">
          <a:xfrm>
            <a:off x="190270" y="4827985"/>
            <a:ext cx="3024335" cy="49244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600" b="0"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HST 0.8</a:t>
            </a:r>
            <a:r>
              <a:rPr kumimoji="1" lang="en-US" altLang="ja-JP" sz="2600" b="0" i="0" u="none" strike="noStrike" kern="1200" cap="none" spc="0" normalizeH="0" baseline="0" noProof="0" dirty="0">
                <a:ln>
                  <a:noFill/>
                </a:ln>
                <a:solidFill>
                  <a:srgbClr val="009900"/>
                </a:solidFill>
                <a:effectLst/>
                <a:uLnTx/>
                <a:uFillTx/>
                <a:latin typeface="Symbol" panose="05050102010706020507" pitchFamily="18" charset="2"/>
                <a:ea typeface="HG丸ｺﾞｼｯｸM-PRO" pitchFamily="50" charset="-128"/>
                <a:cs typeface="+mn-cs"/>
              </a:rPr>
              <a:t>m</a:t>
            </a:r>
            <a:r>
              <a:rPr kumimoji="1" lang="en-US" altLang="ja-JP" sz="2600" b="0"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m</a:t>
            </a:r>
            <a:r>
              <a:rPr kumimoji="1" lang="ja-JP" altLang="en-US" sz="26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散乱光</a:t>
            </a:r>
            <a:endParaRPr kumimoji="1" lang="en-US" altLang="ja-JP" sz="26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endParaRPr>
          </a:p>
        </p:txBody>
      </p:sp>
      <p:sp>
        <p:nvSpPr>
          <p:cNvPr id="27" name="Rectangle 12"/>
          <p:cNvSpPr>
            <a:spLocks noChangeArrowheads="1"/>
          </p:cNvSpPr>
          <p:nvPr/>
        </p:nvSpPr>
        <p:spPr bwMode="auto">
          <a:xfrm>
            <a:off x="3779912" y="2385711"/>
            <a:ext cx="1959982" cy="89255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モデル</a:t>
            </a:r>
            <a:endParaRPr kumimoji="1" lang="en-US" altLang="ja-JP"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r>
              <a:rPr kumimoji="1" lang="en-US" altLang="ja-JP" sz="2400" b="0" i="0" u="none" strike="noStrike" kern="1200" cap="none" spc="0" normalizeH="0" baseline="-25000" noProof="0" dirty="0">
                <a:ln>
                  <a:noFill/>
                </a:ln>
                <a:solidFill>
                  <a:prstClr val="black"/>
                </a:solidFill>
                <a:effectLst/>
                <a:uLnTx/>
                <a:uFillTx/>
                <a:latin typeface="Tahoma" pitchFamily="34" charset="0"/>
                <a:ea typeface="HG丸ｺﾞｼｯｸM-PRO" pitchFamily="50" charset="-128"/>
                <a:cs typeface="+mn-cs"/>
              </a:rPr>
              <a:t>max</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=1mm</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207" y="1260562"/>
            <a:ext cx="2899281" cy="272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8581" y="3591730"/>
            <a:ext cx="2595907" cy="271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12"/>
          <p:cNvSpPr>
            <a:spLocks noChangeArrowheads="1"/>
          </p:cNvSpPr>
          <p:nvPr/>
        </p:nvSpPr>
        <p:spPr bwMode="auto">
          <a:xfrm>
            <a:off x="6757764" y="3130065"/>
            <a:ext cx="1941681"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r>
              <a:rPr kumimoji="1" lang="en-US" altLang="ja-JP" sz="2400" b="0" i="0" u="none" strike="noStrike" kern="1200" cap="none" spc="0" normalizeH="0" baseline="-25000" noProof="0" dirty="0">
                <a:ln>
                  <a:noFill/>
                </a:ln>
                <a:solidFill>
                  <a:prstClr val="black"/>
                </a:solidFill>
                <a:effectLst/>
                <a:uLnTx/>
                <a:uFillTx/>
                <a:latin typeface="Tahoma" pitchFamily="34" charset="0"/>
                <a:ea typeface="HG丸ｺﾞｼｯｸM-PRO" pitchFamily="50" charset="-128"/>
                <a:cs typeface="+mn-cs"/>
              </a:rPr>
              <a:t>max</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=10</a:t>
            </a:r>
            <a:r>
              <a:rPr kumimoji="1" lang="en-US" altLang="ja-JP" sz="2400" b="0" i="0" u="none" strike="noStrike" kern="1200" cap="none" spc="0" normalizeH="0" baseline="0" noProof="0" dirty="0">
                <a:ln>
                  <a:noFill/>
                </a:ln>
                <a:solidFill>
                  <a:prstClr val="black"/>
                </a:solidFill>
                <a:effectLst/>
                <a:uLnTx/>
                <a:uFillTx/>
                <a:latin typeface="Symbol" panose="05050102010706020507" pitchFamily="18" charset="2"/>
                <a:ea typeface="HG丸ｺﾞｼｯｸM-PRO" pitchFamily="50" charset="-128"/>
                <a:cs typeface="+mn-cs"/>
              </a:rPr>
              <a:t>m</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a:t>
            </a:r>
          </a:p>
        </p:txBody>
      </p:sp>
      <p:sp>
        <p:nvSpPr>
          <p:cNvPr id="30" name="Rectangle 12"/>
          <p:cNvSpPr>
            <a:spLocks noChangeArrowheads="1"/>
          </p:cNvSpPr>
          <p:nvPr/>
        </p:nvSpPr>
        <p:spPr bwMode="auto">
          <a:xfrm>
            <a:off x="6791820" y="5320428"/>
            <a:ext cx="1842451"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r>
              <a:rPr kumimoji="1" lang="en-US" altLang="ja-JP" sz="2400" b="0" i="0" u="none" strike="noStrike" kern="1200" cap="none" spc="0" normalizeH="0" baseline="-25000" noProof="0" dirty="0">
                <a:ln>
                  <a:noFill/>
                </a:ln>
                <a:solidFill>
                  <a:prstClr val="black"/>
                </a:solidFill>
                <a:effectLst/>
                <a:uLnTx/>
                <a:uFillTx/>
                <a:latin typeface="Tahoma" pitchFamily="34" charset="0"/>
                <a:ea typeface="HG丸ｺﾞｼｯｸM-PRO" pitchFamily="50" charset="-128"/>
                <a:cs typeface="+mn-cs"/>
              </a:rPr>
              <a:t>max</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=1mm</a:t>
            </a:r>
          </a:p>
        </p:txBody>
      </p:sp>
      <p:sp>
        <p:nvSpPr>
          <p:cNvPr id="31" name="Rectangle 12"/>
          <p:cNvSpPr>
            <a:spLocks noChangeArrowheads="1"/>
          </p:cNvSpPr>
          <p:nvPr/>
        </p:nvSpPr>
        <p:spPr bwMode="auto">
          <a:xfrm>
            <a:off x="7009248" y="905322"/>
            <a:ext cx="1266692" cy="52322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モデル</a:t>
            </a:r>
            <a:endParaRPr kumimoji="1" lang="en-US" altLang="ja-JP"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pic>
        <p:nvPicPr>
          <p:cNvPr id="14" name="Picture 20" descr="C:\Documents and Settings\Hideko\Home\powerpoint\lecture\宇宙科学入門\jets.jpg"/>
          <p:cNvPicPr>
            <a:picLocks noChangeAspect="1" noChangeArrowheads="1"/>
          </p:cNvPicPr>
          <p:nvPr/>
        </p:nvPicPr>
        <p:blipFill rotWithShape="1">
          <a:blip r:embed="rId6">
            <a:extLst>
              <a:ext uri="{28A0092B-C50C-407E-A947-70E740481C1C}">
                <a14:useLocalDpi xmlns:a14="http://schemas.microsoft.com/office/drawing/2010/main" val="0"/>
              </a:ext>
            </a:extLst>
          </a:blip>
          <a:srcRect l="3436" t="13397" r="44270" b="60987"/>
          <a:stretch/>
        </p:blipFill>
        <p:spPr bwMode="auto">
          <a:xfrm>
            <a:off x="1187624" y="860141"/>
            <a:ext cx="4176464" cy="153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3673249" y="873048"/>
            <a:ext cx="164693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rPr>
              <a:t>HST</a:t>
            </a:r>
            <a:r>
              <a:rPr kumimoji="1" lang="ja-JP" altLang="en-US"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rPr>
              <a:t>観測</a:t>
            </a:r>
            <a:endParaRPr kumimoji="1" lang="en-US" altLang="ja-JP"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endParaRPr>
          </a:p>
        </p:txBody>
      </p:sp>
      <p:sp>
        <p:nvSpPr>
          <p:cNvPr id="16" name="Rectangle 12"/>
          <p:cNvSpPr>
            <a:spLocks noChangeArrowheads="1"/>
          </p:cNvSpPr>
          <p:nvPr/>
        </p:nvSpPr>
        <p:spPr bwMode="auto">
          <a:xfrm>
            <a:off x="2956443" y="1762552"/>
            <a:ext cx="164693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rPr>
              <a:t>ジェット</a:t>
            </a:r>
            <a:endParaRPr kumimoji="1" lang="en-US" altLang="ja-JP"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endParaRPr>
          </a:p>
        </p:txBody>
      </p:sp>
      <p:sp>
        <p:nvSpPr>
          <p:cNvPr id="17" name="Rectangle 12"/>
          <p:cNvSpPr>
            <a:spLocks noChangeArrowheads="1"/>
          </p:cNvSpPr>
          <p:nvPr/>
        </p:nvSpPr>
        <p:spPr bwMode="auto">
          <a:xfrm>
            <a:off x="994460" y="1914952"/>
            <a:ext cx="164693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rPr>
              <a:t>円盤</a:t>
            </a:r>
            <a:endParaRPr kumimoji="1" lang="en-US" altLang="ja-JP" sz="2800" b="1" i="0" u="none" strike="noStrike" kern="1200" cap="none" spc="0" normalizeH="0" baseline="0" noProof="0" dirty="0">
              <a:ln>
                <a:noFill/>
              </a:ln>
              <a:solidFill>
                <a:prstClr val="white"/>
              </a:solidFill>
              <a:effectLst/>
              <a:uLnTx/>
              <a:uFillTx/>
              <a:latin typeface="Tahoma" pitchFamily="34" charset="0"/>
              <a:ea typeface="HG丸ｺﾞｼｯｸM-PRO" pitchFamily="50" charset="-128"/>
              <a:cs typeface="+mn-cs"/>
            </a:endParaRPr>
          </a:p>
        </p:txBody>
      </p:sp>
      <p:grpSp>
        <p:nvGrpSpPr>
          <p:cNvPr id="7" name="グループ化 6"/>
          <p:cNvGrpSpPr/>
          <p:nvPr/>
        </p:nvGrpSpPr>
        <p:grpSpPr>
          <a:xfrm>
            <a:off x="755576" y="917784"/>
            <a:ext cx="2292826" cy="2035233"/>
            <a:chOff x="755576" y="917784"/>
            <a:chExt cx="2292826" cy="2035233"/>
          </a:xfrm>
        </p:grpSpPr>
        <p:sp>
          <p:nvSpPr>
            <p:cNvPr id="2" name="正方形/長方形 1"/>
            <p:cNvSpPr/>
            <p:nvPr/>
          </p:nvSpPr>
          <p:spPr>
            <a:xfrm>
              <a:off x="1403648" y="917784"/>
              <a:ext cx="902489" cy="11188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 name="直線コネクタ 3"/>
            <p:cNvCxnSpPr/>
            <p:nvPr/>
          </p:nvCxnSpPr>
          <p:spPr>
            <a:xfrm flipH="1">
              <a:off x="755576" y="2059484"/>
              <a:ext cx="648072" cy="8935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306137" y="2059484"/>
              <a:ext cx="742265" cy="85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48193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b="1" dirty="0">
                <a:solidFill>
                  <a:srgbClr val="333399"/>
                </a:solidFill>
                <a:latin typeface="ＭＳ Ｐゴシック" pitchFamily="50" charset="-128"/>
              </a:rPr>
              <a:t>半径方向のダストの運動</a:t>
            </a:r>
          </a:p>
        </p:txBody>
      </p:sp>
      <p:grpSp>
        <p:nvGrpSpPr>
          <p:cNvPr id="57" name="グループ化 56"/>
          <p:cNvGrpSpPr/>
          <p:nvPr/>
        </p:nvGrpSpPr>
        <p:grpSpPr>
          <a:xfrm>
            <a:off x="-12032" y="452608"/>
            <a:ext cx="4253329" cy="2599420"/>
            <a:chOff x="5071199" y="2072880"/>
            <a:chExt cx="4253329" cy="2599420"/>
          </a:xfrm>
        </p:grpSpPr>
        <p:grpSp>
          <p:nvGrpSpPr>
            <p:cNvPr id="11" name="グループ化 10"/>
            <p:cNvGrpSpPr/>
            <p:nvPr/>
          </p:nvGrpSpPr>
          <p:grpSpPr>
            <a:xfrm>
              <a:off x="6522025" y="3429000"/>
              <a:ext cx="2802503" cy="1243300"/>
              <a:chOff x="6012160" y="3885112"/>
              <a:chExt cx="2802503" cy="1243300"/>
            </a:xfrm>
          </p:grpSpPr>
          <p:sp>
            <p:nvSpPr>
              <p:cNvPr id="36" name="Rectangle 14"/>
              <p:cNvSpPr>
                <a:spLocks noChangeArrowheads="1"/>
              </p:cNvSpPr>
              <p:nvPr/>
            </p:nvSpPr>
            <p:spPr bwMode="auto">
              <a:xfrm>
                <a:off x="6012160" y="4605192"/>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重力</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37" name="円/楕円 36"/>
              <p:cNvSpPr/>
              <p:nvPr/>
            </p:nvSpPr>
            <p:spPr>
              <a:xfrm rot="5400000">
                <a:off x="7057286" y="4228226"/>
                <a:ext cx="504056" cy="503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rot="5400000" flipV="1">
                <a:off x="7792392" y="3943004"/>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5400000">
                <a:off x="6790006" y="4015798"/>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14"/>
              <p:cNvSpPr>
                <a:spLocks noChangeArrowheads="1"/>
              </p:cNvSpPr>
              <p:nvPr/>
            </p:nvSpPr>
            <p:spPr bwMode="auto">
              <a:xfrm>
                <a:off x="7399174" y="4605192"/>
                <a:ext cx="1277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遠心力</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41" name="Rectangle 14"/>
              <p:cNvSpPr>
                <a:spLocks noChangeArrowheads="1"/>
              </p:cNvSpPr>
              <p:nvPr/>
            </p:nvSpPr>
            <p:spPr bwMode="auto">
              <a:xfrm>
                <a:off x="7308304" y="3885112"/>
                <a:ext cx="1506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solidFill>
                      <a:srgbClr val="00B050"/>
                    </a:solidFill>
                    <a:latin typeface="HG丸ｺﾞｼｯｸM-PRO" panose="020F0600000000000000" pitchFamily="50" charset="-128"/>
                    <a:ea typeface="HG丸ｺﾞｼｯｸM-PRO" panose="020F0600000000000000" pitchFamily="50" charset="-128"/>
                  </a:rPr>
                  <a:t>ダスト</a:t>
                </a:r>
                <a:endParaRPr lang="en-US" altLang="ja-JP" sz="2800" b="1" dirty="0">
                  <a:solidFill>
                    <a:srgbClr val="00B050"/>
                  </a:solidFill>
                  <a:latin typeface="HG丸ｺﾞｼｯｸM-PRO" panose="020F0600000000000000" pitchFamily="50" charset="-128"/>
                  <a:ea typeface="HG丸ｺﾞｼｯｸM-PRO" panose="020F0600000000000000" pitchFamily="50" charset="-128"/>
                </a:endParaRPr>
              </a:p>
            </p:txBody>
          </p:sp>
        </p:grpSp>
        <p:grpSp>
          <p:nvGrpSpPr>
            <p:cNvPr id="18" name="グループ化 17"/>
            <p:cNvGrpSpPr/>
            <p:nvPr/>
          </p:nvGrpSpPr>
          <p:grpSpPr>
            <a:xfrm>
              <a:off x="5071199" y="2420888"/>
              <a:ext cx="3500148" cy="1171292"/>
              <a:chOff x="5239498" y="2329194"/>
              <a:chExt cx="3500148" cy="1171292"/>
            </a:xfrm>
          </p:grpSpPr>
          <p:grpSp>
            <p:nvGrpSpPr>
              <p:cNvPr id="8" name="グループ化 7"/>
              <p:cNvGrpSpPr/>
              <p:nvPr/>
            </p:nvGrpSpPr>
            <p:grpSpPr>
              <a:xfrm>
                <a:off x="5239498" y="2329194"/>
                <a:ext cx="2693217" cy="1171292"/>
                <a:chOff x="6086141" y="2363396"/>
                <a:chExt cx="2693217" cy="1171292"/>
              </a:xfrm>
            </p:grpSpPr>
            <p:sp>
              <p:nvSpPr>
                <p:cNvPr id="26" name="Rectangle 14"/>
                <p:cNvSpPr>
                  <a:spLocks noChangeArrowheads="1"/>
                </p:cNvSpPr>
                <p:nvPr/>
              </p:nvSpPr>
              <p:spPr bwMode="auto">
                <a:xfrm>
                  <a:off x="6090998" y="2999436"/>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重力</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27" name="Rectangle 14"/>
                <p:cNvSpPr>
                  <a:spLocks noChangeArrowheads="1"/>
                </p:cNvSpPr>
                <p:nvPr/>
              </p:nvSpPr>
              <p:spPr bwMode="auto">
                <a:xfrm>
                  <a:off x="6086141" y="2363396"/>
                  <a:ext cx="1031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solidFill>
                        <a:srgbClr val="00B050"/>
                      </a:solidFill>
                      <a:latin typeface="HG丸ｺﾞｼｯｸM-PRO" panose="020F0600000000000000" pitchFamily="50" charset="-128"/>
                      <a:ea typeface="HG丸ｺﾞｼｯｸM-PRO" panose="020F0600000000000000" pitchFamily="50" charset="-128"/>
                    </a:rPr>
                    <a:t>ガス</a:t>
                  </a:r>
                  <a:endParaRPr lang="en-US" altLang="ja-JP" sz="28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28" name="円/楕円 27"/>
                <p:cNvSpPr/>
                <p:nvPr/>
              </p:nvSpPr>
              <p:spPr>
                <a:xfrm rot="5400000">
                  <a:off x="7229731" y="2850066"/>
                  <a:ext cx="252028" cy="2613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rot="5400000" flipV="1">
                  <a:off x="7818458" y="2449617"/>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6816072" y="2522411"/>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4"/>
                <p:cNvSpPr>
                  <a:spLocks noChangeArrowheads="1"/>
                </p:cNvSpPr>
                <p:nvPr/>
              </p:nvSpPr>
              <p:spPr bwMode="auto">
                <a:xfrm>
                  <a:off x="7446259" y="3011468"/>
                  <a:ext cx="1333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遠心力</a:t>
                  </a:r>
                  <a:endParaRPr lang="en-US" altLang="ja-JP" sz="2800" b="1" dirty="0">
                    <a:latin typeface="HG丸ｺﾞｼｯｸM-PRO" panose="020F0600000000000000" pitchFamily="50" charset="-128"/>
                    <a:ea typeface="HG丸ｺﾞｼｯｸM-PRO" panose="020F0600000000000000" pitchFamily="50" charset="-128"/>
                  </a:endParaRPr>
                </a:p>
              </p:txBody>
            </p:sp>
            <p:cxnSp>
              <p:nvCxnSpPr>
                <p:cNvPr id="44" name="直線矢印コネクタ 43"/>
                <p:cNvCxnSpPr/>
                <p:nvPr/>
              </p:nvCxnSpPr>
              <p:spPr>
                <a:xfrm>
                  <a:off x="7458412" y="2915750"/>
                  <a:ext cx="3726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14"/>
              <p:cNvSpPr>
                <a:spLocks noChangeArrowheads="1"/>
              </p:cNvSpPr>
              <p:nvPr/>
            </p:nvSpPr>
            <p:spPr bwMode="auto">
              <a:xfrm>
                <a:off x="6630983" y="2334253"/>
                <a:ext cx="210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solidFill>
                      <a:srgbClr val="FF0000"/>
                    </a:solidFill>
                    <a:latin typeface="HG丸ｺﾞｼｯｸM-PRO" panose="020F0600000000000000" pitchFamily="50" charset="-128"/>
                    <a:ea typeface="HG丸ｺﾞｼｯｸM-PRO" panose="020F0600000000000000" pitchFamily="50" charset="-128"/>
                  </a:rPr>
                  <a:t>圧力勾配力</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46" name="上矢印 45"/>
            <p:cNvSpPr/>
            <p:nvPr/>
          </p:nvSpPr>
          <p:spPr>
            <a:xfrm>
              <a:off x="7595315" y="3441216"/>
              <a:ext cx="475833" cy="332802"/>
            </a:xfrm>
            <a:prstGeom prst="up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上矢印 51"/>
            <p:cNvSpPr/>
            <p:nvPr/>
          </p:nvSpPr>
          <p:spPr>
            <a:xfrm>
              <a:off x="6102886" y="2564904"/>
              <a:ext cx="475833" cy="332802"/>
            </a:xfrm>
            <a:prstGeom prst="up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Rectangle 14"/>
            <p:cNvSpPr>
              <a:spLocks noChangeArrowheads="1"/>
            </p:cNvSpPr>
            <p:nvPr/>
          </p:nvSpPr>
          <p:spPr bwMode="auto">
            <a:xfrm>
              <a:off x="6072136" y="2072880"/>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800" b="1" dirty="0" err="1">
                  <a:solidFill>
                    <a:srgbClr val="3333FF"/>
                  </a:solidFill>
                  <a:latin typeface="HG丸ｺﾞｼｯｸM-PRO" panose="020F0600000000000000" pitchFamily="50" charset="-128"/>
                  <a:ea typeface="HG丸ｺﾞｼｯｸM-PRO" panose="020F0600000000000000" pitchFamily="50" charset="-128"/>
                </a:rPr>
                <a:t>v</a:t>
              </a:r>
              <a:r>
                <a:rPr lang="en-US" altLang="ja-JP" sz="2800" b="1" baseline="-25000" dirty="0" err="1">
                  <a:solidFill>
                    <a:srgbClr val="3333FF"/>
                  </a:solidFill>
                  <a:latin typeface="Symbol" panose="05050102010706020507" pitchFamily="18" charset="2"/>
                  <a:ea typeface="HG丸ｺﾞｼｯｸM-PRO" panose="020F0600000000000000" pitchFamily="50" charset="-128"/>
                </a:rPr>
                <a:t>j</a:t>
              </a:r>
              <a:endParaRPr lang="en-US" altLang="ja-JP" sz="2800" b="1" baseline="-25000" dirty="0">
                <a:solidFill>
                  <a:srgbClr val="3333FF"/>
                </a:solidFill>
                <a:latin typeface="Symbol" panose="05050102010706020507" pitchFamily="18" charset="2"/>
                <a:ea typeface="HG丸ｺﾞｼｯｸM-PRO" panose="020F0600000000000000" pitchFamily="50" charset="-128"/>
              </a:endParaRPr>
            </a:p>
          </p:txBody>
        </p:sp>
        <p:sp>
          <p:nvSpPr>
            <p:cNvPr id="54" name="Rectangle 14"/>
            <p:cNvSpPr>
              <a:spLocks noChangeArrowheads="1"/>
            </p:cNvSpPr>
            <p:nvPr/>
          </p:nvSpPr>
          <p:spPr bwMode="auto">
            <a:xfrm>
              <a:off x="7660742" y="2949167"/>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800" b="1" dirty="0" err="1">
                  <a:solidFill>
                    <a:srgbClr val="3333FF"/>
                  </a:solidFill>
                  <a:latin typeface="HG丸ｺﾞｼｯｸM-PRO" panose="020F0600000000000000" pitchFamily="50" charset="-128"/>
                  <a:ea typeface="HG丸ｺﾞｼｯｸM-PRO" panose="020F0600000000000000" pitchFamily="50" charset="-128"/>
                </a:rPr>
                <a:t>V</a:t>
              </a:r>
              <a:r>
                <a:rPr lang="en-US" altLang="ja-JP" sz="2800" b="1" baseline="-25000" dirty="0" err="1">
                  <a:solidFill>
                    <a:srgbClr val="3333FF"/>
                  </a:solidFill>
                  <a:latin typeface="Symbol" panose="05050102010706020507" pitchFamily="18" charset="2"/>
                  <a:ea typeface="HG丸ｺﾞｼｯｸM-PRO" panose="020F0600000000000000" pitchFamily="50" charset="-128"/>
                </a:rPr>
                <a:t>j</a:t>
              </a:r>
              <a:endParaRPr lang="en-US" altLang="ja-JP" sz="2800" b="1" baseline="-25000" dirty="0">
                <a:solidFill>
                  <a:srgbClr val="3333FF"/>
                </a:solidFill>
                <a:latin typeface="Symbol" panose="05050102010706020507" pitchFamily="18" charset="2"/>
                <a:ea typeface="HG丸ｺﾞｼｯｸM-PRO" panose="020F0600000000000000" pitchFamily="50" charset="-128"/>
              </a:endParaRPr>
            </a:p>
          </p:txBody>
        </p:sp>
      </p:grpSp>
      <p:sp>
        <p:nvSpPr>
          <p:cNvPr id="55" name="Rectangle 12"/>
          <p:cNvSpPr>
            <a:spLocks noChangeArrowheads="1"/>
          </p:cNvSpPr>
          <p:nvPr/>
        </p:nvSpPr>
        <p:spPr bwMode="auto">
          <a:xfrm>
            <a:off x="4159662" y="647978"/>
            <a:ext cx="5178767" cy="2492990"/>
          </a:xfrm>
          <a:prstGeom prst="rect">
            <a:avLst/>
          </a:prstGeom>
          <a:noFill/>
          <a:ln w="9525">
            <a:noFill/>
            <a:miter lim="800000"/>
            <a:headEnd/>
            <a:tailEnd/>
          </a:ln>
        </p:spPr>
        <p:txBody>
          <a:bodyPr wrap="square">
            <a:spAutoFit/>
          </a:bodyPr>
          <a:lstStyle/>
          <a:p>
            <a:pPr algn="ctr"/>
            <a:r>
              <a:rPr lang="ja-JP" altLang="en-US" sz="2600" b="1" dirty="0">
                <a:latin typeface="Tahoma" pitchFamily="34" charset="0"/>
                <a:ea typeface="HG丸ｺﾞｼｯｸM-PRO" pitchFamily="50" charset="-128"/>
              </a:rPr>
              <a:t>ダストはケプラー速度で回転。</a:t>
            </a:r>
            <a:endParaRPr lang="en-US" altLang="ja-JP" sz="2600" b="1" dirty="0">
              <a:latin typeface="Tahoma" pitchFamily="34" charset="0"/>
              <a:ea typeface="HG丸ｺﾞｼｯｸM-PRO" pitchFamily="50" charset="-128"/>
            </a:endParaRPr>
          </a:p>
          <a:p>
            <a:pPr algn="ctr"/>
            <a:r>
              <a:rPr lang="ja-JP" altLang="en-US" sz="2600" b="1" dirty="0">
                <a:latin typeface="Tahoma" pitchFamily="34" charset="0"/>
                <a:ea typeface="HG丸ｺﾞｼｯｸM-PRO" pitchFamily="50" charset="-128"/>
              </a:rPr>
              <a:t>ガスには圧力がかかるため、</a:t>
            </a:r>
            <a:endParaRPr lang="en-US" altLang="ja-JP" sz="2600" b="1" dirty="0">
              <a:latin typeface="Tahoma" pitchFamily="34" charset="0"/>
              <a:ea typeface="HG丸ｺﾞｼｯｸM-PRO" pitchFamily="50" charset="-128"/>
            </a:endParaRPr>
          </a:p>
          <a:p>
            <a:pPr algn="ctr"/>
            <a:r>
              <a:rPr lang="ja-JP" altLang="en-US" sz="2600" b="1" dirty="0">
                <a:latin typeface="Tahoma" pitchFamily="34" charset="0"/>
                <a:ea typeface="HG丸ｺﾞｼｯｸM-PRO" pitchFamily="50" charset="-128"/>
              </a:rPr>
              <a:t>より小さな速度</a:t>
            </a:r>
            <a:r>
              <a:rPr lang="en-US" altLang="ja-JP" sz="2600" b="1" dirty="0">
                <a:latin typeface="HG丸ｺﾞｼｯｸM-PRO" panose="020F0600000000000000" pitchFamily="50" charset="-128"/>
                <a:ea typeface="HG丸ｺﾞｼｯｸM-PRO" panose="020F0600000000000000" pitchFamily="50" charset="-128"/>
              </a:rPr>
              <a:t>(</a:t>
            </a:r>
            <a:r>
              <a:rPr lang="ja-JP" altLang="en-US" sz="2600" b="1" dirty="0">
                <a:latin typeface="HG丸ｺﾞｼｯｸM-PRO" panose="020F0600000000000000" pitchFamily="50" charset="-128"/>
                <a:ea typeface="HG丸ｺﾞｼｯｸM-PRO" panose="020F0600000000000000" pitchFamily="50" charset="-128"/>
              </a:rPr>
              <a:t>遠心力</a:t>
            </a:r>
            <a:r>
              <a:rPr lang="en-US" altLang="ja-JP" sz="2600" b="1" dirty="0">
                <a:latin typeface="HG丸ｺﾞｼｯｸM-PRO" panose="020F0600000000000000" pitchFamily="50" charset="-128"/>
                <a:ea typeface="HG丸ｺﾞｼｯｸM-PRO" panose="020F0600000000000000" pitchFamily="50" charset="-128"/>
              </a:rPr>
              <a:t>)</a:t>
            </a:r>
            <a:r>
              <a:rPr lang="ja-JP" altLang="en-US" sz="2600" b="1" dirty="0">
                <a:latin typeface="HG丸ｺﾞｼｯｸM-PRO" panose="020F0600000000000000" pitchFamily="50" charset="-128"/>
                <a:ea typeface="HG丸ｺﾞｼｯｸM-PRO" panose="020F0600000000000000" pitchFamily="50" charset="-128"/>
              </a:rPr>
              <a:t>で</a:t>
            </a:r>
            <a:r>
              <a:rPr lang="ja-JP" altLang="en-US" sz="2600" b="1" dirty="0">
                <a:latin typeface="Tahoma" pitchFamily="34" charset="0"/>
                <a:ea typeface="HG丸ｺﾞｼｯｸM-PRO" pitchFamily="50" charset="-128"/>
              </a:rPr>
              <a:t>回転。</a:t>
            </a:r>
            <a:endParaRPr lang="en-US" altLang="ja-JP" sz="2600" b="1" dirty="0">
              <a:latin typeface="Tahoma" pitchFamily="34" charset="0"/>
              <a:ea typeface="HG丸ｺﾞｼｯｸM-PRO" pitchFamily="50" charset="-128"/>
            </a:endParaRPr>
          </a:p>
          <a:p>
            <a:pPr algn="ctr"/>
            <a:r>
              <a:rPr lang="ja-JP" altLang="en-US" sz="2600" b="1" dirty="0">
                <a:latin typeface="Tahoma" pitchFamily="34" charset="0"/>
                <a:ea typeface="HG丸ｺﾞｼｯｸM-PRO" pitchFamily="50" charset="-128"/>
              </a:rPr>
              <a:t>→ガス摩擦力によりダストの</a:t>
            </a:r>
            <a:endParaRPr lang="en-US" altLang="ja-JP" sz="2600" b="1" dirty="0">
              <a:latin typeface="Tahoma" pitchFamily="34" charset="0"/>
              <a:ea typeface="HG丸ｺﾞｼｯｸM-PRO" pitchFamily="50" charset="-128"/>
            </a:endParaRPr>
          </a:p>
          <a:p>
            <a:pPr algn="ctr"/>
            <a:r>
              <a:rPr lang="ja-JP" altLang="en-US" sz="2600" b="1" dirty="0">
                <a:latin typeface="Tahoma" pitchFamily="34" charset="0"/>
                <a:ea typeface="HG丸ｺﾞｼｯｸM-PRO" pitchFamily="50" charset="-128"/>
              </a:rPr>
              <a:t>回転が遅くなり</a:t>
            </a:r>
            <a:r>
              <a:rPr lang="en-US" altLang="ja-JP" sz="2600" b="1" dirty="0">
                <a:latin typeface="HG丸ｺﾞｼｯｸM-PRO" panose="020F0600000000000000" pitchFamily="50" charset="-128"/>
                <a:ea typeface="HG丸ｺﾞｼｯｸM-PRO" panose="020F0600000000000000" pitchFamily="50" charset="-128"/>
              </a:rPr>
              <a:t>(</a:t>
            </a:r>
            <a:r>
              <a:rPr lang="ja-JP" altLang="en-US" sz="2600" b="1" dirty="0">
                <a:latin typeface="HG丸ｺﾞｼｯｸM-PRO" panose="020F0600000000000000" pitchFamily="50" charset="-128"/>
                <a:ea typeface="HG丸ｺﾞｼｯｸM-PRO" panose="020F0600000000000000" pitchFamily="50" charset="-128"/>
              </a:rPr>
              <a:t>遠心力が弱まり</a:t>
            </a:r>
            <a:r>
              <a:rPr lang="en-US" altLang="ja-JP" sz="2600" b="1" dirty="0">
                <a:latin typeface="HG丸ｺﾞｼｯｸM-PRO" panose="020F0600000000000000" pitchFamily="50" charset="-128"/>
                <a:ea typeface="HG丸ｺﾞｼｯｸM-PRO" panose="020F0600000000000000" pitchFamily="50" charset="-128"/>
              </a:rPr>
              <a:t>)</a:t>
            </a:r>
            <a:r>
              <a:rPr lang="ja-JP" altLang="en-US" sz="2600" b="1" dirty="0" err="1">
                <a:latin typeface="Tahoma" pitchFamily="34" charset="0"/>
                <a:ea typeface="HG丸ｺﾞｼｯｸM-PRO" pitchFamily="50" charset="-128"/>
              </a:rPr>
              <a:t>、</a:t>
            </a:r>
            <a:r>
              <a:rPr lang="ja-JP" altLang="en-US" sz="2600" b="1" dirty="0">
                <a:latin typeface="Tahoma" pitchFamily="34" charset="0"/>
                <a:ea typeface="HG丸ｺﾞｼｯｸM-PRO" pitchFamily="50" charset="-128"/>
              </a:rPr>
              <a:t>中心星に落下する。</a:t>
            </a:r>
            <a:endParaRPr lang="en-US" altLang="ja-JP" sz="2600" b="1" dirty="0">
              <a:latin typeface="Tahoma" pitchFamily="34" charset="0"/>
              <a:ea typeface="HG丸ｺﾞｼｯｸM-PRO" pitchFamily="50" charset="-128"/>
            </a:endParaRPr>
          </a:p>
        </p:txBody>
      </p:sp>
    </p:spTree>
    <p:extLst>
      <p:ext uri="{BB962C8B-B14F-4D97-AF65-F5344CB8AC3E}">
        <p14:creationId xmlns:p14="http://schemas.microsoft.com/office/powerpoint/2010/main" val="32331109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b="1" dirty="0">
                <a:solidFill>
                  <a:srgbClr val="333399"/>
                </a:solidFill>
                <a:latin typeface="ＭＳ Ｐゴシック" pitchFamily="50" charset="-128"/>
              </a:rPr>
              <a:t>半径方向のダストの運動</a:t>
            </a:r>
          </a:p>
        </p:txBody>
      </p:sp>
      <p:grpSp>
        <p:nvGrpSpPr>
          <p:cNvPr id="57" name="グループ化 56"/>
          <p:cNvGrpSpPr/>
          <p:nvPr/>
        </p:nvGrpSpPr>
        <p:grpSpPr>
          <a:xfrm>
            <a:off x="-12032" y="452608"/>
            <a:ext cx="4253329" cy="2599420"/>
            <a:chOff x="5071199" y="2072880"/>
            <a:chExt cx="4253329" cy="2599420"/>
          </a:xfrm>
        </p:grpSpPr>
        <p:grpSp>
          <p:nvGrpSpPr>
            <p:cNvPr id="11" name="グループ化 10"/>
            <p:cNvGrpSpPr/>
            <p:nvPr/>
          </p:nvGrpSpPr>
          <p:grpSpPr>
            <a:xfrm>
              <a:off x="6522025" y="3429000"/>
              <a:ext cx="2802503" cy="1243300"/>
              <a:chOff x="6012160" y="3885112"/>
              <a:chExt cx="2802503" cy="1243300"/>
            </a:xfrm>
          </p:grpSpPr>
          <p:sp>
            <p:nvSpPr>
              <p:cNvPr id="36" name="Rectangle 14"/>
              <p:cNvSpPr>
                <a:spLocks noChangeArrowheads="1"/>
              </p:cNvSpPr>
              <p:nvPr/>
            </p:nvSpPr>
            <p:spPr bwMode="auto">
              <a:xfrm>
                <a:off x="6012160" y="4605192"/>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重力</a:t>
                </a:r>
                <a:endParaRPr kumimoji="0"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円/楕円 36"/>
              <p:cNvSpPr/>
              <p:nvPr/>
            </p:nvSpPr>
            <p:spPr>
              <a:xfrm rot="5400000">
                <a:off x="7057286" y="4228226"/>
                <a:ext cx="504056" cy="503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8" name="直線矢印コネクタ 37"/>
              <p:cNvCxnSpPr/>
              <p:nvPr/>
            </p:nvCxnSpPr>
            <p:spPr>
              <a:xfrm rot="5400000" flipV="1">
                <a:off x="7792392" y="3943004"/>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5400000">
                <a:off x="6790006" y="4015798"/>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14"/>
              <p:cNvSpPr>
                <a:spLocks noChangeArrowheads="1"/>
              </p:cNvSpPr>
              <p:nvPr/>
            </p:nvSpPr>
            <p:spPr bwMode="auto">
              <a:xfrm>
                <a:off x="7399174" y="4605192"/>
                <a:ext cx="1277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遠心力</a:t>
                </a:r>
                <a:endParaRPr kumimoji="0"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1" name="Rectangle 14"/>
              <p:cNvSpPr>
                <a:spLocks noChangeArrowheads="1"/>
              </p:cNvSpPr>
              <p:nvPr/>
            </p:nvSpPr>
            <p:spPr bwMode="auto">
              <a:xfrm>
                <a:off x="7308304" y="3885112"/>
                <a:ext cx="1506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ダスト</a:t>
                </a:r>
                <a:endParaRPr kumimoji="0" lang="en-US" altLang="ja-JP"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8" name="グループ化 17"/>
            <p:cNvGrpSpPr/>
            <p:nvPr/>
          </p:nvGrpSpPr>
          <p:grpSpPr>
            <a:xfrm>
              <a:off x="5071199" y="2420888"/>
              <a:ext cx="3500148" cy="1171292"/>
              <a:chOff x="5239498" y="2329194"/>
              <a:chExt cx="3500148" cy="1171292"/>
            </a:xfrm>
          </p:grpSpPr>
          <p:grpSp>
            <p:nvGrpSpPr>
              <p:cNvPr id="8" name="グループ化 7"/>
              <p:cNvGrpSpPr/>
              <p:nvPr/>
            </p:nvGrpSpPr>
            <p:grpSpPr>
              <a:xfrm>
                <a:off x="5239498" y="2329194"/>
                <a:ext cx="2693217" cy="1171292"/>
                <a:chOff x="6086141" y="2363396"/>
                <a:chExt cx="2693217" cy="1171292"/>
              </a:xfrm>
            </p:grpSpPr>
            <p:sp>
              <p:nvSpPr>
                <p:cNvPr id="26" name="Rectangle 14"/>
                <p:cNvSpPr>
                  <a:spLocks noChangeArrowheads="1"/>
                </p:cNvSpPr>
                <p:nvPr/>
              </p:nvSpPr>
              <p:spPr bwMode="auto">
                <a:xfrm>
                  <a:off x="6090998" y="2999436"/>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重力</a:t>
                  </a:r>
                  <a:endParaRPr kumimoji="0"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Rectangle 14"/>
                <p:cNvSpPr>
                  <a:spLocks noChangeArrowheads="1"/>
                </p:cNvSpPr>
                <p:nvPr/>
              </p:nvSpPr>
              <p:spPr bwMode="auto">
                <a:xfrm>
                  <a:off x="6086141" y="2363396"/>
                  <a:ext cx="1031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ガス</a:t>
                  </a:r>
                  <a:endParaRPr kumimoji="0" lang="en-US" altLang="ja-JP"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円/楕円 27"/>
                <p:cNvSpPr/>
                <p:nvPr/>
              </p:nvSpPr>
              <p:spPr>
                <a:xfrm rot="5400000">
                  <a:off x="7229731" y="2850066"/>
                  <a:ext cx="252028" cy="2613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9" name="直線矢印コネクタ 28"/>
                <p:cNvCxnSpPr/>
                <p:nvPr/>
              </p:nvCxnSpPr>
              <p:spPr>
                <a:xfrm rot="5400000" flipV="1">
                  <a:off x="7818458" y="2449617"/>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6816072" y="2522411"/>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4"/>
                <p:cNvSpPr>
                  <a:spLocks noChangeArrowheads="1"/>
                </p:cNvSpPr>
                <p:nvPr/>
              </p:nvSpPr>
              <p:spPr bwMode="auto">
                <a:xfrm>
                  <a:off x="7446259" y="3011468"/>
                  <a:ext cx="1333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遠心力</a:t>
                  </a:r>
                  <a:endParaRPr kumimoji="0"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4" name="直線矢印コネクタ 43"/>
                <p:cNvCxnSpPr/>
                <p:nvPr/>
              </p:nvCxnSpPr>
              <p:spPr>
                <a:xfrm>
                  <a:off x="7458412" y="2915750"/>
                  <a:ext cx="3726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14"/>
              <p:cNvSpPr>
                <a:spLocks noChangeArrowheads="1"/>
              </p:cNvSpPr>
              <p:nvPr/>
            </p:nvSpPr>
            <p:spPr bwMode="auto">
              <a:xfrm>
                <a:off x="6630983" y="2334253"/>
                <a:ext cx="210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圧力勾配力</a:t>
                </a:r>
                <a:endParaRPr kumimoji="0" lang="en-US" altLang="ja-JP"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46" name="上矢印 45"/>
            <p:cNvSpPr/>
            <p:nvPr/>
          </p:nvSpPr>
          <p:spPr>
            <a:xfrm>
              <a:off x="7595315" y="3441216"/>
              <a:ext cx="475833" cy="332802"/>
            </a:xfrm>
            <a:prstGeom prst="up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上矢印 51"/>
            <p:cNvSpPr/>
            <p:nvPr/>
          </p:nvSpPr>
          <p:spPr>
            <a:xfrm>
              <a:off x="6102886" y="2564904"/>
              <a:ext cx="475833" cy="332802"/>
            </a:xfrm>
            <a:prstGeom prst="up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Rectangle 14"/>
            <p:cNvSpPr>
              <a:spLocks noChangeArrowheads="1"/>
            </p:cNvSpPr>
            <p:nvPr/>
          </p:nvSpPr>
          <p:spPr bwMode="auto">
            <a:xfrm>
              <a:off x="6072136" y="2072880"/>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err="1">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v</a:t>
              </a:r>
              <a:r>
                <a:rPr kumimoji="0" lang="en-US" altLang="ja-JP" sz="2800" b="1" i="0" u="none" strike="noStrike" kern="1200" cap="none" spc="0" normalizeH="0" baseline="-25000" noProof="0" dirty="0" err="1">
                  <a:ln>
                    <a:noFill/>
                  </a:ln>
                  <a:solidFill>
                    <a:srgbClr val="3333FF"/>
                  </a:solidFill>
                  <a:effectLst/>
                  <a:uLnTx/>
                  <a:uFillTx/>
                  <a:latin typeface="Symbol" panose="05050102010706020507" pitchFamily="18" charset="2"/>
                  <a:ea typeface="HG丸ｺﾞｼｯｸM-PRO" panose="020F0600000000000000" pitchFamily="50" charset="-128"/>
                  <a:cs typeface="+mn-cs"/>
                </a:rPr>
                <a:t>j</a:t>
              </a:r>
              <a:endParaRPr kumimoji="0" lang="en-US" altLang="ja-JP" sz="2800" b="1" i="0" u="none" strike="noStrike" kern="1200" cap="none" spc="0" normalizeH="0" baseline="-25000" noProof="0" dirty="0">
                <a:ln>
                  <a:noFill/>
                </a:ln>
                <a:solidFill>
                  <a:srgbClr val="3333FF"/>
                </a:solidFill>
                <a:effectLst/>
                <a:uLnTx/>
                <a:uFillTx/>
                <a:latin typeface="Symbol" panose="05050102010706020507" pitchFamily="18" charset="2"/>
                <a:ea typeface="HG丸ｺﾞｼｯｸM-PRO" panose="020F0600000000000000" pitchFamily="50" charset="-128"/>
                <a:cs typeface="+mn-cs"/>
              </a:endParaRPr>
            </a:p>
          </p:txBody>
        </p:sp>
        <p:sp>
          <p:nvSpPr>
            <p:cNvPr id="54" name="Rectangle 14"/>
            <p:cNvSpPr>
              <a:spLocks noChangeArrowheads="1"/>
            </p:cNvSpPr>
            <p:nvPr/>
          </p:nvSpPr>
          <p:spPr bwMode="auto">
            <a:xfrm>
              <a:off x="7660742" y="2949167"/>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err="1">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V</a:t>
              </a:r>
              <a:r>
                <a:rPr kumimoji="0" lang="en-US" altLang="ja-JP" sz="2800" b="1" i="0" u="none" strike="noStrike" kern="1200" cap="none" spc="0" normalizeH="0" baseline="-25000" noProof="0" dirty="0" err="1">
                  <a:ln>
                    <a:noFill/>
                  </a:ln>
                  <a:solidFill>
                    <a:srgbClr val="3333FF"/>
                  </a:solidFill>
                  <a:effectLst/>
                  <a:uLnTx/>
                  <a:uFillTx/>
                  <a:latin typeface="Symbol" panose="05050102010706020507" pitchFamily="18" charset="2"/>
                  <a:ea typeface="HG丸ｺﾞｼｯｸM-PRO" panose="020F0600000000000000" pitchFamily="50" charset="-128"/>
                  <a:cs typeface="+mn-cs"/>
                </a:rPr>
                <a:t>j</a:t>
              </a:r>
              <a:endParaRPr kumimoji="0" lang="en-US" altLang="ja-JP" sz="2800" b="1" i="0" u="none" strike="noStrike" kern="1200" cap="none" spc="0" normalizeH="0" baseline="-25000" noProof="0" dirty="0">
                <a:ln>
                  <a:noFill/>
                </a:ln>
                <a:solidFill>
                  <a:srgbClr val="3333FF"/>
                </a:solidFill>
                <a:effectLst/>
                <a:uLnTx/>
                <a:uFillTx/>
                <a:latin typeface="Symbol" panose="05050102010706020507" pitchFamily="18" charset="2"/>
                <a:ea typeface="HG丸ｺﾞｼｯｸM-PRO" panose="020F0600000000000000" pitchFamily="50" charset="-128"/>
                <a:cs typeface="+mn-cs"/>
              </a:endParaRPr>
            </a:p>
          </p:txBody>
        </p:sp>
      </p:grpSp>
      <p:sp>
        <p:nvSpPr>
          <p:cNvPr id="55" name="Rectangle 12"/>
          <p:cNvSpPr>
            <a:spLocks noChangeArrowheads="1"/>
          </p:cNvSpPr>
          <p:nvPr/>
        </p:nvSpPr>
        <p:spPr bwMode="auto">
          <a:xfrm>
            <a:off x="4159662" y="647978"/>
            <a:ext cx="5178767" cy="2492990"/>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ダストはケプラー速度で回転。</a:t>
            </a:r>
            <a:endParaRPr kumimoji="0"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ガスには圧力がかかるため、</a:t>
            </a:r>
            <a:endParaRPr kumimoji="0"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より小さな速度</a:t>
            </a:r>
            <a:r>
              <a:rPr kumimoji="0"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遠心力</a:t>
            </a:r>
            <a:r>
              <a:rPr kumimoji="0"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a:t>
            </a: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回転。</a:t>
            </a:r>
            <a:endParaRPr kumimoji="0"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→ガス摩擦力によりダストの</a:t>
            </a:r>
            <a:endParaRPr kumimoji="0"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回転が遅くなり</a:t>
            </a:r>
            <a:r>
              <a:rPr kumimoji="0"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遠心力が弱まり</a:t>
            </a:r>
            <a:r>
              <a:rPr kumimoji="0"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err="1">
                <a:ln>
                  <a:noFill/>
                </a:ln>
                <a:solidFill>
                  <a:prstClr val="black"/>
                </a:solidFill>
                <a:effectLst/>
                <a:uLnTx/>
                <a:uFillTx/>
                <a:latin typeface="Tahoma" pitchFamily="34" charset="0"/>
                <a:ea typeface="HG丸ｺﾞｼｯｸM-PRO"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中心星に落下する。</a:t>
            </a:r>
            <a:endParaRPr kumimoji="0"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cxnSp>
        <p:nvCxnSpPr>
          <p:cNvPr id="48" name="直線コネクタ 47"/>
          <p:cNvCxnSpPr/>
          <p:nvPr/>
        </p:nvCxnSpPr>
        <p:spPr>
          <a:xfrm>
            <a:off x="-47999" y="3105056"/>
            <a:ext cx="91566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5"/>
          <p:cNvSpPr>
            <a:spLocks noChangeArrowheads="1"/>
          </p:cNvSpPr>
          <p:nvPr/>
        </p:nvSpPr>
        <p:spPr bwMode="auto">
          <a:xfrm>
            <a:off x="312327" y="3202546"/>
            <a:ext cx="8543798" cy="556179"/>
          </a:xfrm>
          <a:prstGeom prst="rect">
            <a:avLst/>
          </a:prstGeom>
          <a:noFill/>
          <a:ln w="9525">
            <a:noFill/>
            <a:miter lim="800000"/>
            <a:headEnd/>
            <a:tailEnd/>
          </a:ln>
        </p:spPr>
        <p:txBody>
          <a:bodyPr wrap="square" lIns="90000" tIns="46800" rIns="90000" bIns="46800">
            <a:spAutoFit/>
          </a:bodyPr>
          <a:lstStyle/>
          <a:p>
            <a:pPr marL="0" marR="0" lvl="0" indent="0" algn="ctr" defTabSz="457200" rtl="0" eaLnBrk="0" fontAlgn="t" latinLnBrk="0" hangingPunct="0">
              <a:lnSpc>
                <a:spcPct val="100000"/>
              </a:lnSpc>
              <a:spcBef>
                <a:spcPts val="0"/>
              </a:spcBef>
              <a:spcAft>
                <a:spcPts val="0"/>
              </a:spcAft>
              <a:buClrTx/>
              <a:buSzTx/>
              <a:buFontTx/>
              <a:buNone/>
              <a:tabLst/>
              <a:defRPr/>
            </a:pPr>
            <a:r>
              <a:rPr kumimoji="0"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回転座標系 </a:t>
            </a:r>
            <a:r>
              <a:rPr kumimoji="0" lang="en-US" altLang="ja-JP"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(V=U-v</a:t>
            </a:r>
            <a:r>
              <a:rPr kumimoji="0" lang="en-US" altLang="ja-JP" sz="3000" b="0" i="0" u="none" strike="noStrike" kern="1200" cap="none" spc="0" normalizeH="0" baseline="-35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altLang="ja-JP"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v=u-</a:t>
            </a:r>
            <a:r>
              <a:rPr kumimoji="0" lang="en-US" altLang="ja-JP" sz="3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altLang="ja-JP" sz="3000" b="0" i="0" u="none" strike="noStrike" kern="1200" cap="none" spc="0" normalizeH="0" baseline="-3500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altLang="ja-JP"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rPr>
              <a:t>における運動方程式</a:t>
            </a:r>
            <a:endParaRPr kumimoji="0" lang="en-US" altLang="ja-JP" sz="3000" b="1" i="0" u="none" strike="noStrike" kern="1200" cap="none" spc="0" normalizeH="0" baseline="-35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ahoma" panose="020B0604030504040204" pitchFamily="34" charset="0"/>
            </a:endParaRPr>
          </a:p>
        </p:txBody>
      </p:sp>
      <p:graphicFrame>
        <p:nvGraphicFramePr>
          <p:cNvPr id="2" name="オブジェクト 1"/>
          <p:cNvGraphicFramePr>
            <a:graphicFrameLocks noChangeAspect="1"/>
          </p:cNvGraphicFramePr>
          <p:nvPr/>
        </p:nvGraphicFramePr>
        <p:xfrm>
          <a:off x="1109049" y="6008634"/>
          <a:ext cx="3447016" cy="887650"/>
        </p:xfrm>
        <a:graphic>
          <a:graphicData uri="http://schemas.openxmlformats.org/presentationml/2006/ole">
            <mc:AlternateContent xmlns:mc="http://schemas.openxmlformats.org/markup-compatibility/2006">
              <mc:Choice xmlns:v="urn:schemas-microsoft-com:vml" Requires="v">
                <p:oleObj name="数式" r:id="rId3" imgW="1473120" imgH="431640" progId="Equation.3">
                  <p:embed/>
                </p:oleObj>
              </mc:Choice>
              <mc:Fallback>
                <p:oleObj name="数式" r:id="rId3" imgW="1473120" imgH="431640" progId="Equation.3">
                  <p:embed/>
                  <p:pic>
                    <p:nvPicPr>
                      <p:cNvPr id="2" name="オブジェクト 1"/>
                      <p:cNvPicPr>
                        <a:picLocks noChangeAspect="1" noChangeArrowheads="1"/>
                      </p:cNvPicPr>
                      <p:nvPr/>
                    </p:nvPicPr>
                    <p:blipFill>
                      <a:blip r:embed="rId4"/>
                      <a:srcRect/>
                      <a:stretch>
                        <a:fillRect/>
                      </a:stretch>
                    </p:blipFill>
                    <p:spPr bwMode="auto">
                      <a:xfrm>
                        <a:off x="1109049" y="6008634"/>
                        <a:ext cx="3447016" cy="887650"/>
                      </a:xfrm>
                      <a:prstGeom prst="rect">
                        <a:avLst/>
                      </a:prstGeom>
                      <a:noFill/>
                      <a:ln w="28575">
                        <a:solidFill>
                          <a:srgbClr val="0000CC"/>
                        </a:solidFill>
                        <a:miter lim="800000"/>
                        <a:headEnd/>
                        <a:tailEnd/>
                      </a:ln>
                    </p:spPr>
                  </p:pic>
                </p:oleObj>
              </mc:Fallback>
            </mc:AlternateContent>
          </a:graphicData>
        </a:graphic>
      </p:graphicFrame>
      <p:graphicFrame>
        <p:nvGraphicFramePr>
          <p:cNvPr id="6" name="オブジェクト 5"/>
          <p:cNvGraphicFramePr>
            <a:graphicFrameLocks noChangeAspect="1"/>
          </p:cNvGraphicFramePr>
          <p:nvPr/>
        </p:nvGraphicFramePr>
        <p:xfrm>
          <a:off x="5417161" y="5958049"/>
          <a:ext cx="2663767" cy="936104"/>
        </p:xfrm>
        <a:graphic>
          <a:graphicData uri="http://schemas.openxmlformats.org/presentationml/2006/ole">
            <mc:AlternateContent xmlns:mc="http://schemas.openxmlformats.org/markup-compatibility/2006">
              <mc:Choice xmlns:v="urn:schemas-microsoft-com:vml" Requires="v">
                <p:oleObj name="数式" r:id="rId5" imgW="1079280" imgH="431640" progId="Equation.3">
                  <p:embed/>
                </p:oleObj>
              </mc:Choice>
              <mc:Fallback>
                <p:oleObj name="数式" r:id="rId5" imgW="1079280" imgH="431640" progId="Equation.3">
                  <p:embed/>
                  <p:pic>
                    <p:nvPicPr>
                      <p:cNvPr id="6" name="オブジェクト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7161" y="5958049"/>
                        <a:ext cx="2663767" cy="936104"/>
                      </a:xfrm>
                      <a:prstGeom prst="rect">
                        <a:avLst/>
                      </a:prstGeom>
                      <a:noFill/>
                      <a:ln>
                        <a:noFill/>
                      </a:ln>
                    </p:spPr>
                  </p:pic>
                </p:oleObj>
              </mc:Fallback>
            </mc:AlternateContent>
          </a:graphicData>
        </a:graphic>
      </p:graphicFrame>
      <p:sp>
        <p:nvSpPr>
          <p:cNvPr id="7" name="右矢印 6"/>
          <p:cNvSpPr/>
          <p:nvPr/>
        </p:nvSpPr>
        <p:spPr>
          <a:xfrm>
            <a:off x="589195" y="6381328"/>
            <a:ext cx="365764"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Rectangle 15"/>
          <p:cNvSpPr>
            <a:spLocks noChangeArrowheads="1"/>
          </p:cNvSpPr>
          <p:nvPr/>
        </p:nvSpPr>
        <p:spPr bwMode="auto">
          <a:xfrm>
            <a:off x="151106" y="3758725"/>
            <a:ext cx="1310200" cy="556179"/>
          </a:xfrm>
          <a:prstGeom prst="rect">
            <a:avLst/>
          </a:prstGeom>
          <a:noFill/>
          <a:ln w="9525">
            <a:noFill/>
            <a:miter lim="800000"/>
            <a:headEnd/>
            <a:tailEnd/>
          </a:ln>
        </p:spPr>
        <p:txBody>
          <a:bodyPr wrap="square" lIns="90000" tIns="46800" rIns="90000" bIns="46800">
            <a:spAutoFit/>
          </a:bodyPr>
          <a:lstStyle/>
          <a:p>
            <a:pPr marL="0" marR="0" lvl="0" indent="0" algn="ctr" defTabSz="457200" rtl="0" eaLnBrk="0" fontAlgn="t" latinLnBrk="0" hangingPunct="0">
              <a:lnSpc>
                <a:spcPct val="100000"/>
              </a:lnSpc>
              <a:spcBef>
                <a:spcPts val="0"/>
              </a:spcBef>
              <a:spcAft>
                <a:spcPts val="0"/>
              </a:spcAft>
              <a:buClrTx/>
              <a:buSzTx/>
              <a:buFontTx/>
              <a:buNone/>
              <a:tabLst/>
              <a:defRPr/>
            </a:pPr>
            <a:r>
              <a:rPr kumimoji="0" lang="ja-JP" altLang="en-US" sz="3000" b="1" i="0" u="none" strike="noStrike" kern="1200" cap="none" spc="0" normalizeH="0" baseline="0" noProof="0" dirty="0">
                <a:ln>
                  <a:noFill/>
                </a:ln>
                <a:solidFill>
                  <a:srgbClr val="0000CC"/>
                </a:solidFill>
                <a:effectLst/>
                <a:uLnTx/>
                <a:uFillTx/>
                <a:latin typeface="ＭＳ Ｐゴシック" panose="020B0600070205080204" pitchFamily="50" charset="-128"/>
                <a:ea typeface="ＭＳ Ｐゴシック" panose="020B0600070205080204" pitchFamily="50" charset="-128"/>
                <a:cs typeface="+mn-cs"/>
              </a:rPr>
              <a:t>ダスト</a:t>
            </a:r>
            <a:endParaRPr kumimoji="0" lang="en-US" altLang="ja-JP" sz="3000" b="1" i="0" u="none" strike="noStrike" kern="1200" cap="none" spc="0" normalizeH="0" baseline="-35000" noProof="0" dirty="0">
              <a:ln>
                <a:noFill/>
              </a:ln>
              <a:solidFill>
                <a:srgbClr val="0000CC"/>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0" name="オブジェクト 49"/>
          <p:cNvGraphicFramePr>
            <a:graphicFrameLocks noChangeAspect="1"/>
          </p:cNvGraphicFramePr>
          <p:nvPr/>
        </p:nvGraphicFramePr>
        <p:xfrm>
          <a:off x="1854200" y="3573463"/>
          <a:ext cx="6389688" cy="965200"/>
        </p:xfrm>
        <a:graphic>
          <a:graphicData uri="http://schemas.openxmlformats.org/presentationml/2006/ole">
            <mc:AlternateContent xmlns:mc="http://schemas.openxmlformats.org/markup-compatibility/2006">
              <mc:Choice xmlns:v="urn:schemas-microsoft-com:vml" Requires="v">
                <p:oleObj name="数式" r:id="rId7" imgW="2730240" imgH="469800" progId="Equation.3">
                  <p:embed/>
                </p:oleObj>
              </mc:Choice>
              <mc:Fallback>
                <p:oleObj name="数式" r:id="rId7" imgW="2730240" imgH="469800" progId="Equation.3">
                  <p:embed/>
                  <p:pic>
                    <p:nvPicPr>
                      <p:cNvPr id="50" name="オブジェクト 49"/>
                      <p:cNvPicPr>
                        <a:picLocks noChangeAspect="1" noChangeArrowheads="1"/>
                      </p:cNvPicPr>
                      <p:nvPr/>
                    </p:nvPicPr>
                    <p:blipFill>
                      <a:blip r:embed="rId8"/>
                      <a:srcRect/>
                      <a:stretch>
                        <a:fillRect/>
                      </a:stretch>
                    </p:blipFill>
                    <p:spPr bwMode="auto">
                      <a:xfrm>
                        <a:off x="1854200" y="3573463"/>
                        <a:ext cx="6389688" cy="965200"/>
                      </a:xfrm>
                      <a:prstGeom prst="rect">
                        <a:avLst/>
                      </a:prstGeom>
                      <a:noFill/>
                      <a:ln w="28575">
                        <a:noFill/>
                        <a:miter lim="800000"/>
                        <a:headEnd/>
                        <a:tailEnd/>
                      </a:ln>
                    </p:spPr>
                  </p:pic>
                </p:oleObj>
              </mc:Fallback>
            </mc:AlternateContent>
          </a:graphicData>
        </a:graphic>
      </p:graphicFrame>
      <p:graphicFrame>
        <p:nvGraphicFramePr>
          <p:cNvPr id="13" name="オブジェクト 12"/>
          <p:cNvGraphicFramePr>
            <a:graphicFrameLocks noChangeAspect="1"/>
          </p:cNvGraphicFramePr>
          <p:nvPr/>
        </p:nvGraphicFramePr>
        <p:xfrm>
          <a:off x="1315518" y="4437112"/>
          <a:ext cx="5022851" cy="912812"/>
        </p:xfrm>
        <a:graphic>
          <a:graphicData uri="http://schemas.openxmlformats.org/presentationml/2006/ole">
            <mc:AlternateContent xmlns:mc="http://schemas.openxmlformats.org/markup-compatibility/2006">
              <mc:Choice xmlns:v="urn:schemas-microsoft-com:vml" Requires="v">
                <p:oleObj name="数式" r:id="rId9" imgW="2145960" imgH="444240" progId="Equation.3">
                  <p:embed/>
                </p:oleObj>
              </mc:Choice>
              <mc:Fallback>
                <p:oleObj name="数式" r:id="rId9" imgW="2145960" imgH="444240" progId="Equation.3">
                  <p:embed/>
                  <p:pic>
                    <p:nvPicPr>
                      <p:cNvPr id="13" name="オブジェクト 12"/>
                      <p:cNvPicPr>
                        <a:picLocks noChangeAspect="1" noChangeArrowheads="1"/>
                      </p:cNvPicPr>
                      <p:nvPr/>
                    </p:nvPicPr>
                    <p:blipFill>
                      <a:blip r:embed="rId10"/>
                      <a:srcRect/>
                      <a:stretch>
                        <a:fillRect/>
                      </a:stretch>
                    </p:blipFill>
                    <p:spPr bwMode="auto">
                      <a:xfrm>
                        <a:off x="1315518" y="4437112"/>
                        <a:ext cx="5022851"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
        <p:nvSpPr>
          <p:cNvPr id="56" name="Rectangle 15"/>
          <p:cNvSpPr>
            <a:spLocks noChangeArrowheads="1"/>
          </p:cNvSpPr>
          <p:nvPr/>
        </p:nvSpPr>
        <p:spPr bwMode="auto">
          <a:xfrm>
            <a:off x="91838" y="5373216"/>
            <a:ext cx="1310200" cy="556179"/>
          </a:xfrm>
          <a:prstGeom prst="rect">
            <a:avLst/>
          </a:prstGeom>
          <a:noFill/>
          <a:ln w="9525">
            <a:noFill/>
            <a:miter lim="800000"/>
            <a:headEnd/>
            <a:tailEnd/>
          </a:ln>
        </p:spPr>
        <p:txBody>
          <a:bodyPr wrap="square" lIns="90000" tIns="46800" rIns="90000" bIns="46800">
            <a:spAutoFit/>
          </a:bodyPr>
          <a:lstStyle/>
          <a:p>
            <a:pPr marL="0" marR="0" lvl="0" indent="0" algn="ctr" defTabSz="457200" rtl="0" eaLnBrk="0" fontAlgn="t" latinLnBrk="0" hangingPunct="0">
              <a:lnSpc>
                <a:spcPct val="100000"/>
              </a:lnSpc>
              <a:spcBef>
                <a:spcPts val="0"/>
              </a:spcBef>
              <a:spcAft>
                <a:spcPts val="0"/>
              </a:spcAft>
              <a:buClrTx/>
              <a:buSzTx/>
              <a:buFontTx/>
              <a:buNone/>
              <a:tabLst/>
              <a:defRPr/>
            </a:pPr>
            <a:r>
              <a:rPr kumimoji="0" lang="ja-JP" altLang="en-US" sz="3000" b="1" i="0" u="none" strike="noStrike" kern="1200" cap="none" spc="0" normalizeH="0" baseline="0" noProof="0" dirty="0">
                <a:ln>
                  <a:noFill/>
                </a:ln>
                <a:solidFill>
                  <a:srgbClr val="0000CC"/>
                </a:solidFill>
                <a:effectLst/>
                <a:uLnTx/>
                <a:uFillTx/>
                <a:latin typeface="ＭＳ Ｐゴシック" panose="020B0600070205080204" pitchFamily="50" charset="-128"/>
                <a:ea typeface="ＭＳ Ｐゴシック" panose="020B0600070205080204" pitchFamily="50" charset="-128"/>
                <a:cs typeface="+mn-cs"/>
              </a:rPr>
              <a:t>ガス</a:t>
            </a:r>
            <a:endParaRPr kumimoji="0" lang="en-US" altLang="ja-JP" sz="3000" b="1" i="0" u="none" strike="noStrike" kern="1200" cap="none" spc="0" normalizeH="0" baseline="-35000" noProof="0" dirty="0">
              <a:ln>
                <a:noFill/>
              </a:ln>
              <a:solidFill>
                <a:srgbClr val="0000CC"/>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9" name="オブジェクト 18"/>
          <p:cNvGraphicFramePr>
            <a:graphicFrameLocks noChangeAspect="1"/>
          </p:cNvGraphicFramePr>
          <p:nvPr/>
        </p:nvGraphicFramePr>
        <p:xfrm>
          <a:off x="1720285" y="5301208"/>
          <a:ext cx="2882900" cy="577850"/>
        </p:xfrm>
        <a:graphic>
          <a:graphicData uri="http://schemas.openxmlformats.org/presentationml/2006/ole">
            <mc:AlternateContent xmlns:mc="http://schemas.openxmlformats.org/markup-compatibility/2006">
              <mc:Choice xmlns:v="urn:schemas-microsoft-com:vml" Requires="v">
                <p:oleObj name="数式" r:id="rId11" imgW="1168200" imgH="266400" progId="Equation.3">
                  <p:embed/>
                </p:oleObj>
              </mc:Choice>
              <mc:Fallback>
                <p:oleObj name="数式" r:id="rId11" imgW="1168200" imgH="266400" progId="Equation.3">
                  <p:embed/>
                  <p:pic>
                    <p:nvPicPr>
                      <p:cNvPr id="19" name="オブジェクト 18"/>
                      <p:cNvPicPr>
                        <a:picLocks noChangeAspect="1" noChangeArrowheads="1"/>
                      </p:cNvPicPr>
                      <p:nvPr/>
                    </p:nvPicPr>
                    <p:blipFill>
                      <a:blip r:embed="rId12"/>
                      <a:srcRect/>
                      <a:stretch>
                        <a:fillRect/>
                      </a:stretch>
                    </p:blipFill>
                    <p:spPr bwMode="auto">
                      <a:xfrm>
                        <a:off x="1720285" y="5301208"/>
                        <a:ext cx="2882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正方形/長方形 31"/>
          <p:cNvSpPr/>
          <p:nvPr/>
        </p:nvSpPr>
        <p:spPr>
          <a:xfrm>
            <a:off x="5580112" y="4149080"/>
            <a:ext cx="360040" cy="322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25" name="オブジェクト 24"/>
          <p:cNvGraphicFramePr>
            <a:graphicFrameLocks noChangeAspect="1"/>
          </p:cNvGraphicFramePr>
          <p:nvPr/>
        </p:nvGraphicFramePr>
        <p:xfrm>
          <a:off x="5580112" y="3980677"/>
          <a:ext cx="658812" cy="522288"/>
        </p:xfrm>
        <a:graphic>
          <a:graphicData uri="http://schemas.openxmlformats.org/presentationml/2006/ole">
            <mc:AlternateContent xmlns:mc="http://schemas.openxmlformats.org/markup-compatibility/2006">
              <mc:Choice xmlns:v="urn:schemas-microsoft-com:vml" Requires="v">
                <p:oleObj name="数式" r:id="rId13" imgW="266400" imgH="241200" progId="Equation.3">
                  <p:embed/>
                </p:oleObj>
              </mc:Choice>
              <mc:Fallback>
                <p:oleObj name="数式" r:id="rId13" imgW="266400" imgH="241200" progId="Equation.3">
                  <p:embed/>
                  <p:pic>
                    <p:nvPicPr>
                      <p:cNvPr id="25" name="オブジェクト 24"/>
                      <p:cNvPicPr>
                        <a:picLocks noChangeAspect="1" noChangeArrowheads="1"/>
                      </p:cNvPicPr>
                      <p:nvPr/>
                    </p:nvPicPr>
                    <p:blipFill>
                      <a:blip r:embed="rId14"/>
                      <a:srcRect/>
                      <a:stretch>
                        <a:fillRect/>
                      </a:stretch>
                    </p:blipFill>
                    <p:spPr bwMode="auto">
                      <a:xfrm>
                        <a:off x="5580112" y="3980677"/>
                        <a:ext cx="658812" cy="522288"/>
                      </a:xfrm>
                      <a:prstGeom prst="rect">
                        <a:avLst/>
                      </a:prstGeom>
                      <a:noFill/>
                      <a:ln>
                        <a:noFill/>
                      </a:ln>
                    </p:spPr>
                  </p:pic>
                </p:oleObj>
              </mc:Fallback>
            </mc:AlternateContent>
          </a:graphicData>
        </a:graphic>
      </p:graphicFrame>
      <p:sp>
        <p:nvSpPr>
          <p:cNvPr id="42" name="Rectangle 14">
            <a:extLst>
              <a:ext uri="{FF2B5EF4-FFF2-40B4-BE49-F238E27FC236}">
                <a16:creationId xmlns:a16="http://schemas.microsoft.com/office/drawing/2014/main" id="{2FACA784-5CD7-EAEE-6C32-25E885F814B2}"/>
              </a:ext>
            </a:extLst>
          </p:cNvPr>
          <p:cNvSpPr>
            <a:spLocks noChangeArrowheads="1"/>
          </p:cNvSpPr>
          <p:nvPr/>
        </p:nvSpPr>
        <p:spPr bwMode="auto">
          <a:xfrm>
            <a:off x="5156333" y="5599068"/>
            <a:ext cx="3145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ＭＳ Ｐゴシック" panose="020B0600070205080204" pitchFamily="50" charset="-128"/>
                <a:ea typeface="ＭＳ Ｐゴシック" panose="020B0600070205080204" pitchFamily="50" charset="-128"/>
              </a:rPr>
              <a:t>半径方向の圧力勾配</a:t>
            </a:r>
            <a:endParaRPr kumimoji="0"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571142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グループ化 10"/>
          <p:cNvGrpSpPr/>
          <p:nvPr/>
        </p:nvGrpSpPr>
        <p:grpSpPr>
          <a:xfrm>
            <a:off x="-93008" y="2561386"/>
            <a:ext cx="4560127" cy="3819942"/>
            <a:chOff x="-47792" y="2276872"/>
            <a:chExt cx="4560127" cy="3819942"/>
          </a:xfrm>
        </p:grpSpPr>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2905" y="1656175"/>
              <a:ext cx="3318734" cy="456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2"/>
            <p:cNvSpPr>
              <a:spLocks noChangeArrowheads="1"/>
            </p:cNvSpPr>
            <p:nvPr/>
          </p:nvSpPr>
          <p:spPr bwMode="auto">
            <a:xfrm>
              <a:off x="1403648" y="5635149"/>
              <a:ext cx="2411814" cy="461665"/>
            </a:xfrm>
            <a:prstGeom prst="rect">
              <a:avLst/>
            </a:prstGeom>
            <a:noFill/>
            <a:ln w="9525">
              <a:noFill/>
              <a:miter lim="800000"/>
              <a:headEnd/>
              <a:tailEnd/>
            </a:ln>
          </p:spPr>
          <p:txBody>
            <a:bodyPr wrap="none">
              <a:spAutoFit/>
            </a:bodyPr>
            <a:lstStyle/>
            <a:p>
              <a:r>
                <a:rPr lang="en-US" altLang="ja-JP" sz="2400" dirty="0">
                  <a:latin typeface="Tahoma" pitchFamily="34" charset="0"/>
                  <a:ea typeface="HG丸ｺﾞｼｯｸM-PRO" pitchFamily="50" charset="-128"/>
                </a:rPr>
                <a:t>Armitage (2010)</a:t>
              </a:r>
              <a:endParaRPr lang="en-US" altLang="ja-JP" sz="2400" b="1" dirty="0">
                <a:latin typeface="Tahoma" pitchFamily="34" charset="0"/>
                <a:ea typeface="HG丸ｺﾞｼｯｸM-PRO" pitchFamily="50" charset="-128"/>
              </a:endParaRPr>
            </a:p>
          </p:txBody>
        </p:sp>
        <p:sp>
          <p:nvSpPr>
            <p:cNvPr id="22" name="Rectangle 14"/>
            <p:cNvSpPr>
              <a:spLocks noChangeArrowheads="1"/>
            </p:cNvSpPr>
            <p:nvPr/>
          </p:nvSpPr>
          <p:spPr bwMode="auto">
            <a:xfrm>
              <a:off x="467544" y="3823304"/>
              <a:ext cx="16561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600" dirty="0">
                  <a:latin typeface="Symbol" panose="05050102010706020507" pitchFamily="18" charset="2"/>
                  <a:ea typeface="Tahoma" panose="020B0604030504040204" pitchFamily="34" charset="0"/>
                  <a:cs typeface="Tahoma" panose="020B0604030504040204" pitchFamily="34" charset="0"/>
                </a:rPr>
                <a:t>t</a:t>
              </a:r>
              <a:r>
                <a:rPr lang="en-US" altLang="ja-JP" sz="2600" baseline="-25000" dirty="0">
                  <a:latin typeface="Tahoma" panose="020B0604030504040204" pitchFamily="34" charset="0"/>
                  <a:ea typeface="Tahoma" panose="020B0604030504040204" pitchFamily="34" charset="0"/>
                  <a:cs typeface="Tahoma" panose="020B0604030504040204" pitchFamily="34" charset="0"/>
                </a:rPr>
                <a:t>fric</a:t>
              </a:r>
              <a:r>
                <a:rPr lang="en-US" altLang="ja-JP" sz="2600" dirty="0">
                  <a:latin typeface="Tahoma" panose="020B0604030504040204" pitchFamily="34" charset="0"/>
                  <a:ea typeface="Tahoma" panose="020B0604030504040204" pitchFamily="34" charset="0"/>
                  <a:cs typeface="Tahoma" panose="020B0604030504040204" pitchFamily="34" charset="0"/>
                </a:rPr>
                <a:t>&lt;&lt;</a:t>
              </a:r>
              <a:r>
                <a:rPr lang="en-US" altLang="ja-JP" sz="2600" dirty="0">
                  <a:latin typeface="Symbol" panose="05050102010706020507" pitchFamily="18" charset="2"/>
                  <a:ea typeface="Tahoma" panose="020B0604030504040204" pitchFamily="34" charset="0"/>
                  <a:cs typeface="Tahoma" panose="020B0604030504040204" pitchFamily="34" charset="0"/>
                </a:rPr>
                <a:t>t</a:t>
              </a:r>
              <a:r>
                <a:rPr lang="en-US" altLang="ja-JP" sz="2600" baseline="-25000" dirty="0">
                  <a:latin typeface="Tahoma" panose="020B0604030504040204" pitchFamily="34" charset="0"/>
                  <a:ea typeface="Tahoma" panose="020B0604030504040204" pitchFamily="34" charset="0"/>
                  <a:cs typeface="Tahoma" panose="020B0604030504040204" pitchFamily="34" charset="0"/>
                </a:rPr>
                <a:t>orb</a:t>
              </a:r>
            </a:p>
            <a:p>
              <a:pPr algn="ctr"/>
              <a:r>
                <a:rPr lang="en-US" altLang="ja-JP" sz="2600" dirty="0">
                  <a:solidFill>
                    <a:srgbClr val="3333FF"/>
                  </a:solidFill>
                  <a:latin typeface="Tahoma" panose="020B0604030504040204" pitchFamily="34" charset="0"/>
                  <a:ea typeface="Tahoma" panose="020B0604030504040204" pitchFamily="34" charset="0"/>
                  <a:cs typeface="Tahoma" panose="020B0604030504040204" pitchFamily="34" charset="0"/>
                </a:rPr>
                <a:t>V</a:t>
              </a:r>
              <a:r>
                <a:rPr lang="en-US" altLang="ja-JP" sz="2600" baseline="-25000" dirty="0">
                  <a:solidFill>
                    <a:srgbClr val="3333FF"/>
                  </a:solidFill>
                  <a:latin typeface="Tahoma" panose="020B0604030504040204" pitchFamily="34" charset="0"/>
                  <a:ea typeface="Tahoma" panose="020B0604030504040204" pitchFamily="34" charset="0"/>
                  <a:cs typeface="Tahoma" panose="020B0604030504040204" pitchFamily="34" charset="0"/>
                </a:rPr>
                <a:t>dust</a:t>
              </a:r>
              <a:r>
                <a:rPr lang="en-US" altLang="ja-JP" sz="2600" dirty="0">
                  <a:solidFill>
                    <a:srgbClr val="3333FF"/>
                  </a:solidFill>
                  <a:latin typeface="Tahoma" panose="020B0604030504040204" pitchFamily="34" charset="0"/>
                  <a:ea typeface="Tahoma" panose="020B0604030504040204" pitchFamily="34" charset="0"/>
                  <a:cs typeface="Tahoma" panose="020B0604030504040204" pitchFamily="34" charset="0"/>
                </a:rPr>
                <a:t>~v</a:t>
              </a:r>
              <a:r>
                <a:rPr lang="en-US" altLang="ja-JP" sz="2600" baseline="-25000" dirty="0">
                  <a:solidFill>
                    <a:srgbClr val="3333FF"/>
                  </a:solidFill>
                  <a:latin typeface="Tahoma" panose="020B0604030504040204" pitchFamily="34" charset="0"/>
                  <a:ea typeface="Tahoma" panose="020B0604030504040204" pitchFamily="34" charset="0"/>
                  <a:cs typeface="Tahoma" panose="020B0604030504040204" pitchFamily="34" charset="0"/>
                </a:rPr>
                <a:t>gas</a:t>
              </a:r>
            </a:p>
          </p:txBody>
        </p:sp>
        <p:sp>
          <p:nvSpPr>
            <p:cNvPr id="23" name="Rectangle 14"/>
            <p:cNvSpPr>
              <a:spLocks noChangeArrowheads="1"/>
            </p:cNvSpPr>
            <p:nvPr/>
          </p:nvSpPr>
          <p:spPr bwMode="auto">
            <a:xfrm>
              <a:off x="1115616" y="2771981"/>
              <a:ext cx="136386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600" dirty="0">
                  <a:latin typeface="Symbol" panose="05050102010706020507" pitchFamily="18" charset="2"/>
                  <a:ea typeface="Tahoma" panose="020B0604030504040204" pitchFamily="34" charset="0"/>
                  <a:cs typeface="Tahoma" panose="020B0604030504040204" pitchFamily="34" charset="0"/>
                </a:rPr>
                <a:t>t</a:t>
              </a:r>
              <a:r>
                <a:rPr lang="en-US" altLang="ja-JP" sz="2600" baseline="-25000" dirty="0">
                  <a:latin typeface="Tahoma" panose="020B0604030504040204" pitchFamily="34" charset="0"/>
                  <a:ea typeface="Tahoma" panose="020B0604030504040204" pitchFamily="34" charset="0"/>
                  <a:cs typeface="Tahoma" panose="020B0604030504040204" pitchFamily="34" charset="0"/>
                </a:rPr>
                <a:t>fric</a:t>
              </a:r>
              <a:r>
                <a:rPr lang="en-US" altLang="ja-JP" sz="2600" dirty="0">
                  <a:latin typeface="Tahoma" panose="020B0604030504040204" pitchFamily="34" charset="0"/>
                  <a:ea typeface="Tahoma" panose="020B0604030504040204" pitchFamily="34" charset="0"/>
                  <a:cs typeface="Tahoma" panose="020B0604030504040204" pitchFamily="34" charset="0"/>
                </a:rPr>
                <a:t>&lt;</a:t>
              </a:r>
              <a:r>
                <a:rPr lang="en-US" altLang="ja-JP" sz="2600" dirty="0">
                  <a:latin typeface="Symbol" panose="05050102010706020507" pitchFamily="18" charset="2"/>
                  <a:ea typeface="Tahoma" panose="020B0604030504040204" pitchFamily="34" charset="0"/>
                  <a:cs typeface="Tahoma" panose="020B0604030504040204" pitchFamily="34" charset="0"/>
                </a:rPr>
                <a:t>t</a:t>
              </a:r>
              <a:r>
                <a:rPr lang="en-US" altLang="ja-JP" sz="2600" baseline="-25000" dirty="0">
                  <a:latin typeface="Tahoma" panose="020B0604030504040204" pitchFamily="34" charset="0"/>
                  <a:ea typeface="Tahoma" panose="020B0604030504040204" pitchFamily="34" charset="0"/>
                  <a:cs typeface="Tahoma" panose="020B0604030504040204" pitchFamily="34" charset="0"/>
                </a:rPr>
                <a:t>orb</a:t>
              </a:r>
            </a:p>
            <a:p>
              <a:pPr algn="ctr"/>
              <a:r>
                <a:rPr lang="ja-JP" altLang="en-US" sz="2600"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altLang="ja-JP" sz="2600" dirty="0">
                  <a:solidFill>
                    <a:srgbClr val="3333FF"/>
                  </a:solidFill>
                  <a:latin typeface="Tahoma" panose="020B0604030504040204" pitchFamily="34" charset="0"/>
                  <a:ea typeface="Tahoma" panose="020B0604030504040204" pitchFamily="34" charset="0"/>
                  <a:cs typeface="Tahoma" panose="020B0604030504040204" pitchFamily="34" charset="0"/>
                </a:rPr>
                <a:t>St</a:t>
              </a:r>
              <a:endParaRPr lang="en-US" altLang="ja-JP" sz="2600" baseline="-25000"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14"/>
            <p:cNvSpPr>
              <a:spLocks noChangeArrowheads="1"/>
            </p:cNvSpPr>
            <p:nvPr/>
          </p:nvSpPr>
          <p:spPr bwMode="auto">
            <a:xfrm>
              <a:off x="2992110" y="2780928"/>
              <a:ext cx="136386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600" dirty="0">
                  <a:latin typeface="Symbol" panose="05050102010706020507" pitchFamily="18" charset="2"/>
                  <a:ea typeface="Tahoma" panose="020B0604030504040204" pitchFamily="34" charset="0"/>
                  <a:cs typeface="Tahoma" panose="020B0604030504040204" pitchFamily="34" charset="0"/>
                </a:rPr>
                <a:t>t</a:t>
              </a:r>
              <a:r>
                <a:rPr lang="en-US" altLang="ja-JP" sz="2600" baseline="-25000" dirty="0">
                  <a:latin typeface="Tahoma" panose="020B0604030504040204" pitchFamily="34" charset="0"/>
                  <a:ea typeface="Tahoma" panose="020B0604030504040204" pitchFamily="34" charset="0"/>
                  <a:cs typeface="Tahoma" panose="020B0604030504040204" pitchFamily="34" charset="0"/>
                </a:rPr>
                <a:t>fric</a:t>
              </a:r>
              <a:r>
                <a:rPr lang="en-US" altLang="ja-JP" sz="2600" dirty="0">
                  <a:latin typeface="Tahoma" panose="020B0604030504040204" pitchFamily="34" charset="0"/>
                  <a:ea typeface="Tahoma" panose="020B0604030504040204" pitchFamily="34" charset="0"/>
                  <a:cs typeface="Tahoma" panose="020B0604030504040204" pitchFamily="34" charset="0"/>
                </a:rPr>
                <a:t>&gt;</a:t>
              </a:r>
              <a:r>
                <a:rPr lang="en-US" altLang="ja-JP" sz="2600" dirty="0">
                  <a:latin typeface="Symbol" panose="05050102010706020507" pitchFamily="18" charset="2"/>
                  <a:ea typeface="Tahoma" panose="020B0604030504040204" pitchFamily="34" charset="0"/>
                  <a:cs typeface="Tahoma" panose="020B0604030504040204" pitchFamily="34" charset="0"/>
                </a:rPr>
                <a:t>t</a:t>
              </a:r>
              <a:r>
                <a:rPr lang="en-US" altLang="ja-JP" sz="2600" baseline="-25000" dirty="0">
                  <a:latin typeface="Tahoma" panose="020B0604030504040204" pitchFamily="34" charset="0"/>
                  <a:ea typeface="Tahoma" panose="020B0604030504040204" pitchFamily="34" charset="0"/>
                  <a:cs typeface="Tahoma" panose="020B0604030504040204" pitchFamily="34" charset="0"/>
                </a:rPr>
                <a:t>orb</a:t>
              </a:r>
            </a:p>
            <a:p>
              <a:pPr algn="ctr"/>
              <a:r>
                <a:rPr lang="ja-JP" altLang="en-US" sz="2600"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altLang="ja-JP" sz="2600" dirty="0">
                  <a:solidFill>
                    <a:srgbClr val="3333FF"/>
                  </a:solidFill>
                  <a:latin typeface="Tahoma" panose="020B0604030504040204" pitchFamily="34" charset="0"/>
                  <a:ea typeface="Tahoma" panose="020B0604030504040204" pitchFamily="34" charset="0"/>
                  <a:cs typeface="Tahoma" panose="020B0604030504040204" pitchFamily="34" charset="0"/>
                </a:rPr>
                <a:t>St</a:t>
              </a:r>
              <a:r>
                <a:rPr lang="en-US" altLang="ja-JP" sz="2600" baseline="30000" dirty="0">
                  <a:solidFill>
                    <a:srgbClr val="3333FF"/>
                  </a:solidFill>
                  <a:latin typeface="Tahoma" panose="020B0604030504040204" pitchFamily="34" charset="0"/>
                  <a:ea typeface="Tahoma" panose="020B0604030504040204" pitchFamily="34" charset="0"/>
                  <a:cs typeface="Tahoma" panose="020B0604030504040204" pitchFamily="34" charset="0"/>
                </a:rPr>
                <a:t>-1</a:t>
              </a:r>
            </a:p>
          </p:txBody>
        </p:sp>
      </p:grpSp>
      <p:sp>
        <p:nvSpPr>
          <p:cNvPr id="32770" name="Rectangle 7"/>
          <p:cNvSpPr>
            <a:spLocks noGrp="1" noChangeArrowheads="1"/>
          </p:cNvSpPr>
          <p:nvPr>
            <p:ph type="title" idx="4294967295"/>
          </p:nvPr>
        </p:nvSpPr>
        <p:spPr>
          <a:xfrm>
            <a:off x="0" y="7959"/>
            <a:ext cx="9144000" cy="762000"/>
          </a:xfrm>
          <a:noFill/>
          <a:ln>
            <a:noFill/>
          </a:ln>
        </p:spPr>
        <p:txBody>
          <a:bodyPr>
            <a:noAutofit/>
          </a:bodyPr>
          <a:lstStyle/>
          <a:p>
            <a:r>
              <a:rPr lang="ja-JP" altLang="en-US" b="1" dirty="0">
                <a:solidFill>
                  <a:srgbClr val="333399"/>
                </a:solidFill>
                <a:latin typeface="ＭＳ Ｐゴシック" pitchFamily="50" charset="-128"/>
              </a:rPr>
              <a:t>半径方向のダストの移動</a:t>
            </a:r>
          </a:p>
        </p:txBody>
      </p:sp>
      <p:graphicFrame>
        <p:nvGraphicFramePr>
          <p:cNvPr id="3" name="オブジェクト 2"/>
          <p:cNvGraphicFramePr>
            <a:graphicFrameLocks noChangeAspect="1"/>
          </p:cNvGraphicFramePr>
          <p:nvPr/>
        </p:nvGraphicFramePr>
        <p:xfrm>
          <a:off x="242888" y="981075"/>
          <a:ext cx="3802062" cy="979488"/>
        </p:xfrm>
        <a:graphic>
          <a:graphicData uri="http://schemas.openxmlformats.org/presentationml/2006/ole">
            <mc:AlternateContent xmlns:mc="http://schemas.openxmlformats.org/markup-compatibility/2006">
              <mc:Choice xmlns:v="urn:schemas-microsoft-com:vml" Requires="v">
                <p:oleObj name="数式" r:id="rId4" imgW="1473120" imgH="431640" progId="Equation.3">
                  <p:embed/>
                </p:oleObj>
              </mc:Choice>
              <mc:Fallback>
                <p:oleObj name="数式" r:id="rId4" imgW="1473120" imgH="431640" progId="Equation.3">
                  <p:embed/>
                  <p:pic>
                    <p:nvPicPr>
                      <p:cNvPr id="3" name="オブジェクト 2"/>
                      <p:cNvPicPr>
                        <a:picLocks noChangeAspect="1" noChangeArrowheads="1"/>
                      </p:cNvPicPr>
                      <p:nvPr/>
                    </p:nvPicPr>
                    <p:blipFill>
                      <a:blip r:embed="rId5"/>
                      <a:srcRect/>
                      <a:stretch>
                        <a:fillRect/>
                      </a:stretch>
                    </p:blipFill>
                    <p:spPr bwMode="auto">
                      <a:xfrm>
                        <a:off x="242888" y="981075"/>
                        <a:ext cx="3802062" cy="979488"/>
                      </a:xfrm>
                      <a:prstGeom prst="rect">
                        <a:avLst/>
                      </a:prstGeom>
                      <a:noFill/>
                      <a:ln w="28575">
                        <a:solidFill>
                          <a:srgbClr val="0000CC"/>
                        </a:solidFill>
                      </a:ln>
                      <a:effectLst/>
                    </p:spPr>
                  </p:pic>
                </p:oleObj>
              </mc:Fallback>
            </mc:AlternateContent>
          </a:graphicData>
        </a:graphic>
      </p:graphicFrame>
      <p:sp>
        <p:nvSpPr>
          <p:cNvPr id="14" name="Rectangle 14"/>
          <p:cNvSpPr>
            <a:spLocks noChangeArrowheads="1"/>
          </p:cNvSpPr>
          <p:nvPr/>
        </p:nvSpPr>
        <p:spPr bwMode="auto">
          <a:xfrm>
            <a:off x="4274591" y="4942653"/>
            <a:ext cx="496855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&gt;&gt; 1</a:t>
            </a:r>
            <a:r>
              <a:rPr lang="ja-JP" altLang="en-US" sz="3000" b="1" dirty="0">
                <a:latin typeface="HG丸ｺﾞｼｯｸM-PRO" panose="020F0600000000000000" pitchFamily="50" charset="-128"/>
                <a:ea typeface="HG丸ｺﾞｼｯｸM-PRO" panose="020F0600000000000000" pitchFamily="50" charset="-128"/>
              </a:rPr>
              <a:t>→</a:t>
            </a:r>
            <a:endParaRPr lang="en-US" altLang="ja-JP" sz="3000" b="1" dirty="0">
              <a:latin typeface="HG丸ｺﾞｼｯｸM-PRO" panose="020F0600000000000000" pitchFamily="50" charset="-128"/>
              <a:ea typeface="HG丸ｺﾞｼｯｸM-PRO" panose="020F0600000000000000" pitchFamily="50" charset="-128"/>
            </a:endParaRPr>
          </a:p>
          <a:p>
            <a:r>
              <a:rPr lang="en-US" altLang="ja-JP" sz="2800" dirty="0">
                <a:latin typeface="Tahoma" panose="020B0604030504040204" pitchFamily="34" charset="0"/>
                <a:ea typeface="Tahoma" panose="020B0604030504040204" pitchFamily="34" charset="0"/>
                <a:cs typeface="Tahoma" panose="020B0604030504040204" pitchFamily="34" charset="0"/>
              </a:rPr>
              <a:t>St</a:t>
            </a:r>
            <a:r>
              <a:rPr lang="ja-JP" altLang="en-US" sz="2800" b="1" dirty="0">
                <a:latin typeface="HG丸ｺﾞｼｯｸM-PRO" panose="020F0600000000000000" pitchFamily="50" charset="-128"/>
                <a:ea typeface="HG丸ｺﾞｼｯｸM-PRO" panose="020F0600000000000000" pitchFamily="50" charset="-128"/>
              </a:rPr>
              <a:t>↗→</a:t>
            </a:r>
            <a:endParaRPr lang="en-US" altLang="ja-JP" sz="2800" b="1" dirty="0">
              <a:latin typeface="HG丸ｺﾞｼｯｸM-PRO" panose="020F0600000000000000" pitchFamily="50" charset="-128"/>
              <a:ea typeface="HG丸ｺﾞｼｯｸM-PRO" panose="020F0600000000000000" pitchFamily="50" charset="-128"/>
            </a:endParaRPr>
          </a:p>
          <a:p>
            <a:pPr algn="ctr"/>
            <a:r>
              <a:rPr lang="ja-JP" altLang="en-US" sz="2800" b="1" dirty="0">
                <a:latin typeface="HG丸ｺﾞｼｯｸM-PRO" panose="020F0600000000000000" pitchFamily="50" charset="-128"/>
                <a:ea typeface="HG丸ｺﾞｼｯｸM-PRO" panose="020F0600000000000000" pitchFamily="50" charset="-128"/>
              </a:rPr>
              <a:t>回転方向のガス摩擦力↘→</a:t>
            </a:r>
            <a:endParaRPr lang="en-US" altLang="ja-JP" sz="2800" b="1" dirty="0">
              <a:latin typeface="HG丸ｺﾞｼｯｸM-PRO" panose="020F0600000000000000" pitchFamily="50" charset="-128"/>
              <a:ea typeface="HG丸ｺﾞｼｯｸM-PRO" panose="020F0600000000000000" pitchFamily="50" charset="-128"/>
            </a:endParaRPr>
          </a:p>
          <a:p>
            <a:pPr algn="ctr"/>
            <a:r>
              <a:rPr lang="ja-JP" altLang="en-US" sz="2800" b="1" dirty="0">
                <a:latin typeface="HG丸ｺﾞｼｯｸM-PRO" panose="020F0600000000000000" pitchFamily="50" charset="-128"/>
                <a:ea typeface="HG丸ｺﾞｼｯｸM-PRO" panose="020F0600000000000000" pitchFamily="50" charset="-128"/>
              </a:rPr>
              <a:t>角運動量損失↘→落下速度↘</a:t>
            </a:r>
            <a:endParaRPr lang="en-US" altLang="ja-JP" sz="2800" b="1"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4427984" y="692696"/>
            <a:ext cx="4428143" cy="1477328"/>
            <a:chOff x="4536345" y="946925"/>
            <a:chExt cx="4428143" cy="1477328"/>
          </a:xfrm>
        </p:grpSpPr>
        <p:sp>
          <p:nvSpPr>
            <p:cNvPr id="12" name="Rectangle 14"/>
            <p:cNvSpPr>
              <a:spLocks noChangeArrowheads="1"/>
            </p:cNvSpPr>
            <p:nvPr/>
          </p:nvSpPr>
          <p:spPr bwMode="auto">
            <a:xfrm>
              <a:off x="4536345" y="946925"/>
              <a:ext cx="44281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000"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&lt;&lt; 1</a:t>
              </a:r>
              <a:r>
                <a:rPr lang="ja-JP" altLang="en-US" sz="3000" b="1" dirty="0">
                  <a:latin typeface="HG丸ｺﾞｼｯｸM-PRO" panose="020F0600000000000000" pitchFamily="50" charset="-128"/>
                  <a:ea typeface="HG丸ｺﾞｼｯｸM-PRO" panose="020F0600000000000000" pitchFamily="50" charset="-128"/>
                </a:rPr>
                <a:t>→</a:t>
              </a:r>
              <a:endParaRPr lang="en-US" altLang="ja-JP" sz="3000" b="1" dirty="0">
                <a:latin typeface="HG丸ｺﾞｼｯｸM-PRO" panose="020F0600000000000000" pitchFamily="50" charset="-128"/>
                <a:ea typeface="HG丸ｺﾞｼｯｸM-PRO" panose="020F0600000000000000" pitchFamily="50" charset="-128"/>
              </a:endParaRPr>
            </a:p>
            <a:p>
              <a:pPr algn="ctr"/>
              <a:r>
                <a:rPr lang="ja-JP" altLang="en-US" sz="3000" b="1" dirty="0">
                  <a:latin typeface="HG丸ｺﾞｼｯｸM-PRO" panose="020F0600000000000000" pitchFamily="50" charset="-128"/>
                  <a:ea typeface="HG丸ｺﾞｼｯｸM-PRO" panose="020F0600000000000000" pitchFamily="50" charset="-128"/>
                </a:rPr>
                <a:t>摩擦力が強く、ダストはガス降着と共に落下</a:t>
              </a:r>
              <a:endParaRPr lang="en-US" altLang="ja-JP" sz="3000" b="1" dirty="0">
                <a:latin typeface="HG丸ｺﾞｼｯｸM-PRO" panose="020F0600000000000000" pitchFamily="50" charset="-128"/>
                <a:ea typeface="HG丸ｺﾞｼｯｸM-PRO" panose="020F0600000000000000" pitchFamily="50" charset="-128"/>
              </a:endParaRPr>
            </a:p>
          </p:txBody>
        </p:sp>
        <p:graphicFrame>
          <p:nvGraphicFramePr>
            <p:cNvPr id="5" name="オブジェクト 4"/>
            <p:cNvGraphicFramePr>
              <a:graphicFrameLocks noChangeAspect="1"/>
            </p:cNvGraphicFramePr>
            <p:nvPr/>
          </p:nvGraphicFramePr>
          <p:xfrm>
            <a:off x="6623716" y="1007086"/>
            <a:ext cx="2124932" cy="537858"/>
          </p:xfrm>
          <a:graphic>
            <a:graphicData uri="http://schemas.openxmlformats.org/presentationml/2006/ole">
              <mc:AlternateContent xmlns:mc="http://schemas.openxmlformats.org/markup-compatibility/2006">
                <mc:Choice xmlns:v="urn:schemas-microsoft-com:vml" Requires="v">
                  <p:oleObj name="数式" r:id="rId6" imgW="838080" imgH="241200" progId="Equation.3">
                    <p:embed/>
                  </p:oleObj>
                </mc:Choice>
                <mc:Fallback>
                  <p:oleObj name="数式" r:id="rId6" imgW="838080" imgH="241200" progId="Equation.3">
                    <p:embed/>
                    <p:pic>
                      <p:nvPicPr>
                        <p:cNvPr id="5" name="オブジェクト 4"/>
                        <p:cNvPicPr>
                          <a:picLocks noChangeAspect="1" noChangeArrowheads="1"/>
                        </p:cNvPicPr>
                        <p:nvPr/>
                      </p:nvPicPr>
                      <p:blipFill>
                        <a:blip r:embed="rId7"/>
                        <a:srcRect/>
                        <a:stretch>
                          <a:fillRect/>
                        </a:stretch>
                      </p:blipFill>
                      <p:spPr bwMode="auto">
                        <a:xfrm>
                          <a:off x="6623716" y="1007086"/>
                          <a:ext cx="2124932" cy="537858"/>
                        </a:xfrm>
                        <a:prstGeom prst="rect">
                          <a:avLst/>
                        </a:prstGeom>
                        <a:noFill/>
                        <a:ln w="28575">
                          <a:noFill/>
                          <a:miter lim="800000"/>
                          <a:headEnd/>
                          <a:tailEnd/>
                        </a:ln>
                      </p:spPr>
                    </p:pic>
                  </p:oleObj>
                </mc:Fallback>
              </mc:AlternateContent>
            </a:graphicData>
          </a:graphic>
        </p:graphicFrame>
      </p:grpSp>
      <p:grpSp>
        <p:nvGrpSpPr>
          <p:cNvPr id="7" name="グループ化 6"/>
          <p:cNvGrpSpPr/>
          <p:nvPr/>
        </p:nvGrpSpPr>
        <p:grpSpPr>
          <a:xfrm>
            <a:off x="4486821" y="2283391"/>
            <a:ext cx="4477667" cy="1344649"/>
            <a:chOff x="4486821" y="2470992"/>
            <a:chExt cx="4477667" cy="1344649"/>
          </a:xfrm>
        </p:grpSpPr>
        <p:sp>
          <p:nvSpPr>
            <p:cNvPr id="13" name="Rectangle 14"/>
            <p:cNvSpPr>
              <a:spLocks noChangeArrowheads="1"/>
            </p:cNvSpPr>
            <p:nvPr/>
          </p:nvSpPr>
          <p:spPr bwMode="auto">
            <a:xfrm>
              <a:off x="4486821" y="2470992"/>
              <a:ext cx="4477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&lt; 1,                  </a:t>
              </a:r>
              <a:r>
                <a:rPr lang="ja-JP" altLang="en-US" sz="3000" b="1" dirty="0">
                  <a:latin typeface="HG丸ｺﾞｼｯｸM-PRO" panose="020F0600000000000000" pitchFamily="50" charset="-128"/>
                  <a:ea typeface="HG丸ｺﾞｼｯｸM-PRO" panose="020F0600000000000000" pitchFamily="50" charset="-128"/>
                </a:rPr>
                <a:t>→</a:t>
              </a:r>
              <a:endParaRPr lang="en-US" altLang="ja-JP" sz="3000" b="1" dirty="0">
                <a:latin typeface="HG丸ｺﾞｼｯｸM-PRO" panose="020F0600000000000000" pitchFamily="50" charset="-128"/>
                <a:ea typeface="HG丸ｺﾞｼｯｸM-PRO" panose="020F0600000000000000" pitchFamily="50" charset="-128"/>
              </a:endParaRPr>
            </a:p>
          </p:txBody>
        </p:sp>
        <p:graphicFrame>
          <p:nvGraphicFramePr>
            <p:cNvPr id="16" name="オブジェクト 15"/>
            <p:cNvGraphicFramePr>
              <a:graphicFrameLocks noChangeAspect="1"/>
            </p:cNvGraphicFramePr>
            <p:nvPr/>
          </p:nvGraphicFramePr>
          <p:xfrm>
            <a:off x="5779409" y="2496044"/>
            <a:ext cx="2092325" cy="536575"/>
          </p:xfrm>
          <a:graphic>
            <a:graphicData uri="http://schemas.openxmlformats.org/presentationml/2006/ole">
              <mc:AlternateContent xmlns:mc="http://schemas.openxmlformats.org/markup-compatibility/2006">
                <mc:Choice xmlns:v="urn:schemas-microsoft-com:vml" Requires="v">
                  <p:oleObj name="数式" r:id="rId8" imgW="825480" imgH="241200" progId="Equation.3">
                    <p:embed/>
                  </p:oleObj>
                </mc:Choice>
                <mc:Fallback>
                  <p:oleObj name="数式" r:id="rId8" imgW="825480" imgH="241200" progId="Equation.3">
                    <p:embed/>
                    <p:pic>
                      <p:nvPicPr>
                        <p:cNvPr id="16" name="オブジェクト 15"/>
                        <p:cNvPicPr>
                          <a:picLocks noChangeAspect="1" noChangeArrowheads="1"/>
                        </p:cNvPicPr>
                        <p:nvPr/>
                      </p:nvPicPr>
                      <p:blipFill>
                        <a:blip r:embed="rId9"/>
                        <a:srcRect/>
                        <a:stretch>
                          <a:fillRect/>
                        </a:stretch>
                      </p:blipFill>
                      <p:spPr bwMode="auto">
                        <a:xfrm>
                          <a:off x="5779409" y="2496044"/>
                          <a:ext cx="2092325" cy="536575"/>
                        </a:xfrm>
                        <a:prstGeom prst="rect">
                          <a:avLst/>
                        </a:prstGeom>
                        <a:noFill/>
                        <a:ln w="28575">
                          <a:noFill/>
                          <a:miter lim="800000"/>
                          <a:headEnd/>
                          <a:tailEnd/>
                        </a:ln>
                      </p:spPr>
                    </p:pic>
                  </p:oleObj>
                </mc:Fallback>
              </mc:AlternateContent>
            </a:graphicData>
          </a:graphic>
        </p:graphicFrame>
        <p:graphicFrame>
          <p:nvGraphicFramePr>
            <p:cNvPr id="6" name="オブジェクト 5"/>
            <p:cNvGraphicFramePr>
              <a:graphicFrameLocks noChangeAspect="1"/>
            </p:cNvGraphicFramePr>
            <p:nvPr/>
          </p:nvGraphicFramePr>
          <p:xfrm>
            <a:off x="4990877" y="2968614"/>
            <a:ext cx="3541563" cy="847027"/>
          </p:xfrm>
          <a:graphic>
            <a:graphicData uri="http://schemas.openxmlformats.org/presentationml/2006/ole">
              <mc:AlternateContent xmlns:mc="http://schemas.openxmlformats.org/markup-compatibility/2006">
                <mc:Choice xmlns:v="urn:schemas-microsoft-com:vml" Requires="v">
                  <p:oleObj name="数式" r:id="rId10" imgW="1447560" imgH="393480" progId="Equation.3">
                    <p:embed/>
                  </p:oleObj>
                </mc:Choice>
                <mc:Fallback>
                  <p:oleObj name="数式" r:id="rId10" imgW="1447560" imgH="393480" progId="Equation.3">
                    <p:embed/>
                    <p:pic>
                      <p:nvPicPr>
                        <p:cNvPr id="6" name="オブジェクト 5"/>
                        <p:cNvPicPr>
                          <a:picLocks noChangeAspect="1" noChangeArrowheads="1"/>
                        </p:cNvPicPr>
                        <p:nvPr/>
                      </p:nvPicPr>
                      <p:blipFill>
                        <a:blip r:embed="rId11"/>
                        <a:srcRect/>
                        <a:stretch>
                          <a:fillRect/>
                        </a:stretch>
                      </p:blipFill>
                      <p:spPr bwMode="auto">
                        <a:xfrm>
                          <a:off x="4990877" y="2968614"/>
                          <a:ext cx="3541563" cy="847027"/>
                        </a:xfrm>
                        <a:prstGeom prst="rect">
                          <a:avLst/>
                        </a:prstGeom>
                        <a:noFill/>
                        <a:ln w="28575">
                          <a:noFill/>
                          <a:miter lim="800000"/>
                          <a:headEnd/>
                          <a:tailEnd/>
                        </a:ln>
                      </p:spPr>
                    </p:pic>
                  </p:oleObj>
                </mc:Fallback>
              </mc:AlternateContent>
            </a:graphicData>
          </a:graphic>
        </p:graphicFrame>
      </p:grpSp>
      <p:sp>
        <p:nvSpPr>
          <p:cNvPr id="19" name="Rectangle 14"/>
          <p:cNvSpPr>
            <a:spLocks noChangeArrowheads="1"/>
          </p:cNvSpPr>
          <p:nvPr/>
        </p:nvSpPr>
        <p:spPr bwMode="auto">
          <a:xfrm>
            <a:off x="4274591" y="3626901"/>
            <a:ext cx="49685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800" dirty="0">
                <a:latin typeface="Tahoma" panose="020B0604030504040204" pitchFamily="34" charset="0"/>
                <a:ea typeface="Tahoma" panose="020B0604030504040204" pitchFamily="34" charset="0"/>
                <a:cs typeface="Tahoma" panose="020B0604030504040204" pitchFamily="34" charset="0"/>
              </a:rPr>
              <a:t>St</a:t>
            </a:r>
            <a:r>
              <a:rPr lang="ja-JP" altLang="en-US" sz="2800" b="1" dirty="0">
                <a:latin typeface="HG丸ｺﾞｼｯｸM-PRO" panose="020F0600000000000000" pitchFamily="50" charset="-128"/>
                <a:ea typeface="HG丸ｺﾞｼｯｸM-PRO" panose="020F0600000000000000" pitchFamily="50" charset="-128"/>
              </a:rPr>
              <a:t>↗→回転方向の速度差↗→角運動量損失↗→落下速度↗</a:t>
            </a:r>
            <a:endParaRPr lang="en-US" altLang="ja-JP" sz="2800" b="1" dirty="0">
              <a:latin typeface="HG丸ｺﾞｼｯｸM-PRO" panose="020F0600000000000000" pitchFamily="50" charset="-128"/>
              <a:ea typeface="HG丸ｺﾞｼｯｸM-PRO" panose="020F0600000000000000" pitchFamily="50" charset="-128"/>
            </a:endParaRPr>
          </a:p>
        </p:txBody>
      </p:sp>
      <p:graphicFrame>
        <p:nvGraphicFramePr>
          <p:cNvPr id="21" name="オブジェクト 20"/>
          <p:cNvGraphicFramePr>
            <a:graphicFrameLocks noChangeAspect="1"/>
          </p:cNvGraphicFramePr>
          <p:nvPr/>
        </p:nvGraphicFramePr>
        <p:xfrm>
          <a:off x="6180942" y="4955940"/>
          <a:ext cx="2800350" cy="565150"/>
        </p:xfrm>
        <a:graphic>
          <a:graphicData uri="http://schemas.openxmlformats.org/presentationml/2006/ole">
            <mc:AlternateContent xmlns:mc="http://schemas.openxmlformats.org/markup-compatibility/2006">
              <mc:Choice xmlns:v="urn:schemas-microsoft-com:vml" Requires="v">
                <p:oleObj name="数式" r:id="rId12" imgW="1104840" imgH="253800" progId="Equation.3">
                  <p:embed/>
                </p:oleObj>
              </mc:Choice>
              <mc:Fallback>
                <p:oleObj name="数式" r:id="rId12" imgW="1104840" imgH="253800" progId="Equation.3">
                  <p:embed/>
                  <p:pic>
                    <p:nvPicPr>
                      <p:cNvPr id="21" name="オブジェクト 20"/>
                      <p:cNvPicPr>
                        <a:picLocks noChangeAspect="1" noChangeArrowheads="1"/>
                      </p:cNvPicPr>
                      <p:nvPr/>
                    </p:nvPicPr>
                    <p:blipFill>
                      <a:blip r:embed="rId13"/>
                      <a:srcRect/>
                      <a:stretch>
                        <a:fillRect/>
                      </a:stretch>
                    </p:blipFill>
                    <p:spPr bwMode="auto">
                      <a:xfrm>
                        <a:off x="6180942" y="4955940"/>
                        <a:ext cx="2800350" cy="565150"/>
                      </a:xfrm>
                      <a:prstGeom prst="rect">
                        <a:avLst/>
                      </a:prstGeom>
                      <a:noFill/>
                      <a:ln w="28575">
                        <a:noFill/>
                        <a:miter lim="800000"/>
                        <a:headEnd/>
                        <a:tailEnd/>
                      </a:ln>
                    </p:spPr>
                  </p:pic>
                </p:oleObj>
              </mc:Fallback>
            </mc:AlternateContent>
          </a:graphicData>
        </a:graphic>
      </p:graphicFrame>
      <p:cxnSp>
        <p:nvCxnSpPr>
          <p:cNvPr id="26" name="直線コネクタ 25"/>
          <p:cNvCxnSpPr/>
          <p:nvPr/>
        </p:nvCxnSpPr>
        <p:spPr>
          <a:xfrm>
            <a:off x="2613360" y="2721136"/>
            <a:ext cx="0" cy="25922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Rectangle 12"/>
          <p:cNvSpPr>
            <a:spLocks noChangeArrowheads="1"/>
          </p:cNvSpPr>
          <p:nvPr/>
        </p:nvSpPr>
        <p:spPr bwMode="auto">
          <a:xfrm>
            <a:off x="2261708" y="2309343"/>
            <a:ext cx="851515" cy="461665"/>
          </a:xfrm>
          <a:prstGeom prst="rect">
            <a:avLst/>
          </a:prstGeom>
          <a:noFill/>
          <a:ln w="9525">
            <a:noFill/>
            <a:miter lim="800000"/>
            <a:headEnd/>
            <a:tailEnd/>
          </a:ln>
        </p:spPr>
        <p:txBody>
          <a:bodyPr wrap="none">
            <a:spAutoFit/>
          </a:bodyPr>
          <a:lstStyle/>
          <a:p>
            <a:r>
              <a:rPr lang="en-US" altLang="ja-JP" sz="2400" dirty="0">
                <a:solidFill>
                  <a:srgbClr val="FF0000"/>
                </a:solidFill>
                <a:latin typeface="Tahoma" pitchFamily="34" charset="0"/>
                <a:ea typeface="HG丸ｺﾞｼｯｸM-PRO" pitchFamily="50" charset="-128"/>
              </a:rPr>
              <a:t>St=1</a:t>
            </a:r>
          </a:p>
        </p:txBody>
      </p:sp>
      <p:sp>
        <p:nvSpPr>
          <p:cNvPr id="28" name="Rectangle 12"/>
          <p:cNvSpPr>
            <a:spLocks noChangeArrowheads="1"/>
          </p:cNvSpPr>
          <p:nvPr/>
        </p:nvSpPr>
        <p:spPr bwMode="auto">
          <a:xfrm>
            <a:off x="2286441" y="5512193"/>
            <a:ext cx="555794" cy="633096"/>
          </a:xfrm>
          <a:prstGeom prst="rect">
            <a:avLst/>
          </a:prstGeom>
          <a:noFill/>
          <a:ln w="9525">
            <a:noFill/>
            <a:miter lim="800000"/>
            <a:headEnd/>
            <a:tailEnd/>
          </a:ln>
        </p:spPr>
        <p:txBody>
          <a:bodyPr wrap="none">
            <a:spAutoFit/>
          </a:bodyPr>
          <a:lstStyle/>
          <a:p>
            <a:r>
              <a:rPr lang="en-US" altLang="ja-JP" sz="2800" dirty="0">
                <a:latin typeface="Tahoma" pitchFamily="34" charset="0"/>
                <a:ea typeface="HG丸ｺﾞｼｯｸM-PRO" pitchFamily="50" charset="-128"/>
              </a:rPr>
              <a:t>St</a:t>
            </a:r>
          </a:p>
        </p:txBody>
      </p:sp>
      <p:sp>
        <p:nvSpPr>
          <p:cNvPr id="29" name="Rectangle 14"/>
          <p:cNvSpPr>
            <a:spLocks noChangeArrowheads="1"/>
          </p:cNvSpPr>
          <p:nvPr/>
        </p:nvSpPr>
        <p:spPr bwMode="auto">
          <a:xfrm rot="16200000">
            <a:off x="-1113467" y="3910803"/>
            <a:ext cx="2204380" cy="4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800" dirty="0" err="1">
                <a:latin typeface="Tahoma" panose="020B0604030504040204" pitchFamily="34" charset="0"/>
                <a:ea typeface="Tahoma" panose="020B0604030504040204" pitchFamily="34" charset="0"/>
                <a:cs typeface="Tahoma" panose="020B0604030504040204" pitchFamily="34" charset="0"/>
              </a:rPr>
              <a:t>V</a:t>
            </a:r>
            <a:r>
              <a:rPr lang="en-US" altLang="ja-JP" sz="2800" baseline="-25000" dirty="0" err="1">
                <a:latin typeface="Tahoma" panose="020B0604030504040204" pitchFamily="34" charset="0"/>
                <a:ea typeface="Tahoma" panose="020B0604030504040204" pitchFamily="34" charset="0"/>
                <a:cs typeface="Tahoma" panose="020B0604030504040204" pitchFamily="34" charset="0"/>
              </a:rPr>
              <a:t>dust</a:t>
            </a:r>
            <a:r>
              <a:rPr lang="en-US" altLang="ja-JP" sz="2800" dirty="0">
                <a:latin typeface="Tahoma" panose="020B0604030504040204" pitchFamily="34" charset="0"/>
                <a:ea typeface="Tahoma" panose="020B0604030504040204" pitchFamily="34" charset="0"/>
                <a:cs typeface="Tahoma" panose="020B0604030504040204" pitchFamily="34" charset="0"/>
              </a:rPr>
              <a:t>/</a:t>
            </a:r>
            <a:r>
              <a:rPr lang="en-US" altLang="ja-JP" sz="2800" dirty="0" err="1">
                <a:latin typeface="Tahoma" panose="020B0604030504040204" pitchFamily="34" charset="0"/>
                <a:ea typeface="Tahoma" panose="020B0604030504040204" pitchFamily="34" charset="0"/>
                <a:cs typeface="Tahoma" panose="020B0604030504040204" pitchFamily="34" charset="0"/>
              </a:rPr>
              <a:t>v</a:t>
            </a:r>
            <a:r>
              <a:rPr lang="en-US" altLang="ja-JP" sz="2800" baseline="-25000" dirty="0" err="1">
                <a:latin typeface="Tahoma" panose="020B0604030504040204" pitchFamily="34" charset="0"/>
                <a:ea typeface="Tahoma" panose="020B0604030504040204" pitchFamily="34" charset="0"/>
                <a:cs typeface="Tahoma" panose="020B0604030504040204" pitchFamily="34" charset="0"/>
              </a:rPr>
              <a:t>K</a:t>
            </a:r>
            <a:endParaRPr lang="en-US" altLang="ja-JP" sz="28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30" name="角丸四角形 29"/>
          <p:cNvSpPr/>
          <p:nvPr/>
        </p:nvSpPr>
        <p:spPr>
          <a:xfrm>
            <a:off x="6444209" y="692697"/>
            <a:ext cx="2160240"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898954" y="2771008"/>
            <a:ext cx="3633486" cy="8558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6190200" y="4860892"/>
            <a:ext cx="2774288" cy="65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44960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2" y="1196752"/>
            <a:ext cx="3267546" cy="35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7"/>
          <p:cNvSpPr>
            <a:spLocks noGrp="1" noChangeArrowheads="1"/>
          </p:cNvSpPr>
          <p:nvPr>
            <p:ph type="title" idx="4294967295"/>
          </p:nvPr>
        </p:nvSpPr>
        <p:spPr>
          <a:xfrm>
            <a:off x="2915816" y="188640"/>
            <a:ext cx="6372200" cy="836712"/>
          </a:xfrm>
          <a:noFill/>
          <a:ln>
            <a:noFill/>
          </a:ln>
        </p:spPr>
        <p:txBody>
          <a:bodyPr>
            <a:noAutofit/>
          </a:bodyPr>
          <a:lstStyle/>
          <a:p>
            <a:r>
              <a:rPr lang="ja-JP" altLang="en-US" b="1" dirty="0">
                <a:solidFill>
                  <a:srgbClr val="333399"/>
                </a:solidFill>
                <a:latin typeface="ＭＳ Ｐゴシック" pitchFamily="50" charset="-128"/>
              </a:rPr>
              <a:t>円盤内ダスト進化の</a:t>
            </a:r>
            <a:br>
              <a:rPr lang="en-US" altLang="ja-JP" b="1" dirty="0">
                <a:solidFill>
                  <a:srgbClr val="333399"/>
                </a:solidFill>
                <a:latin typeface="ＭＳ Ｐゴシック" pitchFamily="50" charset="-128"/>
              </a:rPr>
            </a:br>
            <a:r>
              <a:rPr lang="ja-JP" altLang="en-US" b="1" dirty="0">
                <a:solidFill>
                  <a:srgbClr val="333399"/>
                </a:solidFill>
                <a:latin typeface="ＭＳ Ｐゴシック" pitchFamily="50" charset="-128"/>
              </a:rPr>
              <a:t>観測的証拠</a:t>
            </a:r>
          </a:p>
        </p:txBody>
      </p:sp>
      <p:pic>
        <p:nvPicPr>
          <p:cNvPr id="1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8925"/>
            <a:ext cx="2699792" cy="691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3"/>
          <p:cNvPicPr>
            <a:picLocks noChangeAspect="1" noChangeArrowheads="1"/>
          </p:cNvPicPr>
          <p:nvPr/>
        </p:nvPicPr>
        <p:blipFill rotWithShape="1">
          <a:blip r:embed="rId5">
            <a:extLst>
              <a:ext uri="{28A0092B-C50C-407E-A947-70E740481C1C}">
                <a14:useLocalDpi xmlns:a14="http://schemas.microsoft.com/office/drawing/2010/main" val="0"/>
              </a:ext>
            </a:extLst>
          </a:blip>
          <a:srcRect r="63219"/>
          <a:stretch/>
        </p:blipFill>
        <p:spPr bwMode="auto">
          <a:xfrm>
            <a:off x="2483767" y="1875431"/>
            <a:ext cx="3137339" cy="310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539552" y="716760"/>
            <a:ext cx="1866216" cy="830997"/>
          </a:xfrm>
          <a:prstGeom prst="rect">
            <a:avLst/>
          </a:prstGeom>
          <a:noFill/>
          <a:ln w="9525">
            <a:noFill/>
            <a:miter lim="800000"/>
            <a:headEnd/>
            <a:tailEnd/>
          </a:ln>
        </p:spPr>
        <p:txBody>
          <a:bodyPr wrap="none">
            <a:spAutoFit/>
          </a:bodyPr>
          <a:lstStyle/>
          <a:p>
            <a:pPr algn="r"/>
            <a:r>
              <a:rPr lang="ja-JP" altLang="en-US" sz="2400" b="1" dirty="0">
                <a:solidFill>
                  <a:schemeClr val="bg1"/>
                </a:solidFill>
                <a:latin typeface="Tahoma" pitchFamily="34" charset="0"/>
                <a:ea typeface="HG丸ｺﾞｼｯｸM-PRO" pitchFamily="50" charset="-128"/>
              </a:rPr>
              <a:t>ダスト放射</a:t>
            </a:r>
            <a:endParaRPr lang="en-US" altLang="ja-JP" sz="2400" b="1" dirty="0">
              <a:solidFill>
                <a:schemeClr val="bg1"/>
              </a:solidFill>
              <a:latin typeface="Tahoma" pitchFamily="34" charset="0"/>
              <a:ea typeface="HG丸ｺﾞｼｯｸM-PRO" pitchFamily="50" charset="-128"/>
            </a:endParaRPr>
          </a:p>
          <a:p>
            <a:pPr algn="r"/>
            <a:r>
              <a:rPr lang="en-US" altLang="ja-JP" sz="2400" dirty="0">
                <a:solidFill>
                  <a:schemeClr val="bg1"/>
                </a:solidFill>
                <a:latin typeface="Tahoma" pitchFamily="34" charset="0"/>
                <a:ea typeface="HG丸ｺﾞｼｯｸM-PRO" pitchFamily="50" charset="-128"/>
              </a:rPr>
              <a:t>(mm</a:t>
            </a:r>
            <a:r>
              <a:rPr lang="ja-JP" altLang="en-US" sz="2400" b="1" dirty="0">
                <a:solidFill>
                  <a:schemeClr val="bg1"/>
                </a:solidFill>
                <a:latin typeface="Tahoma" pitchFamily="34" charset="0"/>
                <a:ea typeface="HG丸ｺﾞｼｯｸM-PRO" pitchFamily="50" charset="-128"/>
              </a:rPr>
              <a:t>サイズ</a:t>
            </a:r>
            <a:r>
              <a:rPr lang="en-US" altLang="ja-JP" sz="2400" dirty="0">
                <a:solidFill>
                  <a:schemeClr val="bg1"/>
                </a:solidFill>
                <a:latin typeface="Tahoma" pitchFamily="34" charset="0"/>
                <a:ea typeface="HG丸ｺﾞｼｯｸM-PRO" pitchFamily="50" charset="-128"/>
              </a:rPr>
              <a:t>)</a:t>
            </a:r>
          </a:p>
        </p:txBody>
      </p:sp>
      <p:sp>
        <p:nvSpPr>
          <p:cNvPr id="9" name="Rectangle 12"/>
          <p:cNvSpPr>
            <a:spLocks noChangeArrowheads="1"/>
          </p:cNvSpPr>
          <p:nvPr/>
        </p:nvSpPr>
        <p:spPr bwMode="auto">
          <a:xfrm>
            <a:off x="486327" y="2168028"/>
            <a:ext cx="944489" cy="461665"/>
          </a:xfrm>
          <a:prstGeom prst="rect">
            <a:avLst/>
          </a:prstGeom>
          <a:noFill/>
          <a:ln w="9525">
            <a:noFill/>
            <a:miter lim="800000"/>
            <a:headEnd/>
            <a:tailEnd/>
          </a:ln>
        </p:spPr>
        <p:txBody>
          <a:bodyPr wrap="none">
            <a:spAutoFit/>
          </a:bodyPr>
          <a:lstStyle/>
          <a:p>
            <a:pPr algn="r"/>
            <a:r>
              <a:rPr lang="en-US" altLang="ja-JP" sz="2400" dirty="0">
                <a:solidFill>
                  <a:schemeClr val="bg1"/>
                </a:solidFill>
                <a:latin typeface="Tahoma" pitchFamily="34" charset="0"/>
                <a:ea typeface="HG丸ｺﾞｼｯｸM-PRO" pitchFamily="50" charset="-128"/>
              </a:rPr>
              <a:t>ALMA</a:t>
            </a:r>
          </a:p>
        </p:txBody>
      </p:sp>
      <p:sp>
        <p:nvSpPr>
          <p:cNvPr id="14" name="Rectangle 12"/>
          <p:cNvSpPr>
            <a:spLocks noChangeArrowheads="1"/>
          </p:cNvSpPr>
          <p:nvPr/>
        </p:nvSpPr>
        <p:spPr bwMode="auto">
          <a:xfrm>
            <a:off x="791996" y="2657461"/>
            <a:ext cx="1415772" cy="461665"/>
          </a:xfrm>
          <a:prstGeom prst="rect">
            <a:avLst/>
          </a:prstGeom>
          <a:noFill/>
          <a:ln w="9525">
            <a:noFill/>
            <a:miter lim="800000"/>
            <a:headEnd/>
            <a:tailEnd/>
          </a:ln>
        </p:spPr>
        <p:txBody>
          <a:bodyPr wrap="none">
            <a:spAutoFit/>
          </a:bodyPr>
          <a:lstStyle/>
          <a:p>
            <a:pPr algn="r"/>
            <a:r>
              <a:rPr lang="ja-JP" altLang="en-US" sz="2400" b="1" dirty="0">
                <a:solidFill>
                  <a:schemeClr val="bg1"/>
                </a:solidFill>
                <a:latin typeface="Tahoma" pitchFamily="34" charset="0"/>
                <a:ea typeface="HG丸ｺﾞｼｯｸM-PRO" pitchFamily="50" charset="-128"/>
              </a:rPr>
              <a:t>回転運動</a:t>
            </a:r>
            <a:endParaRPr lang="en-US" altLang="ja-JP" sz="2400" b="1" dirty="0">
              <a:solidFill>
                <a:schemeClr val="bg1"/>
              </a:solidFill>
              <a:latin typeface="Tahoma" pitchFamily="34" charset="0"/>
              <a:ea typeface="HG丸ｺﾞｼｯｸM-PRO" pitchFamily="50" charset="-128"/>
            </a:endParaRPr>
          </a:p>
        </p:txBody>
      </p:sp>
      <p:sp>
        <p:nvSpPr>
          <p:cNvPr id="16" name="Rectangle 12"/>
          <p:cNvSpPr>
            <a:spLocks noChangeArrowheads="1"/>
          </p:cNvSpPr>
          <p:nvPr/>
        </p:nvSpPr>
        <p:spPr bwMode="auto">
          <a:xfrm>
            <a:off x="589599" y="4244968"/>
            <a:ext cx="1786065" cy="830997"/>
          </a:xfrm>
          <a:prstGeom prst="rect">
            <a:avLst/>
          </a:prstGeom>
          <a:noFill/>
          <a:ln w="9525">
            <a:noFill/>
            <a:miter lim="800000"/>
            <a:headEnd/>
            <a:tailEnd/>
          </a:ln>
        </p:spPr>
        <p:txBody>
          <a:bodyPr wrap="none">
            <a:spAutoFit/>
          </a:bodyPr>
          <a:lstStyle/>
          <a:p>
            <a:pPr algn="r"/>
            <a:r>
              <a:rPr lang="ja-JP" altLang="en-US" sz="2400" b="1" dirty="0">
                <a:solidFill>
                  <a:schemeClr val="bg1"/>
                </a:solidFill>
                <a:latin typeface="Tahoma" pitchFamily="34" charset="0"/>
                <a:ea typeface="HG丸ｺﾞｼｯｸM-PRO" pitchFamily="50" charset="-128"/>
              </a:rPr>
              <a:t>ダスト放射</a:t>
            </a:r>
            <a:endParaRPr lang="en-US" altLang="ja-JP" sz="2400" b="1" dirty="0">
              <a:solidFill>
                <a:schemeClr val="bg1"/>
              </a:solidFill>
              <a:latin typeface="Tahoma" pitchFamily="34" charset="0"/>
              <a:ea typeface="HG丸ｺﾞｼｯｸM-PRO" pitchFamily="50" charset="-128"/>
            </a:endParaRPr>
          </a:p>
          <a:p>
            <a:pPr algn="r"/>
            <a:r>
              <a:rPr lang="en-US" altLang="ja-JP" sz="2400" dirty="0">
                <a:solidFill>
                  <a:schemeClr val="bg1"/>
                </a:solidFill>
                <a:latin typeface="Tahoma" pitchFamily="34" charset="0"/>
                <a:ea typeface="HG丸ｺﾞｼｯｸM-PRO" pitchFamily="50" charset="-128"/>
              </a:rPr>
              <a:t>(</a:t>
            </a:r>
            <a:r>
              <a:rPr lang="en-US" altLang="ja-JP" sz="2400" dirty="0">
                <a:solidFill>
                  <a:schemeClr val="bg1"/>
                </a:solidFill>
                <a:latin typeface="Symbol" panose="05050102010706020507" pitchFamily="18" charset="2"/>
                <a:ea typeface="HG丸ｺﾞｼｯｸM-PRO" pitchFamily="50" charset="-128"/>
              </a:rPr>
              <a:t>m</a:t>
            </a:r>
            <a:r>
              <a:rPr lang="en-US" altLang="ja-JP" sz="2400" dirty="0">
                <a:solidFill>
                  <a:schemeClr val="bg1"/>
                </a:solidFill>
                <a:latin typeface="Tahoma" pitchFamily="34" charset="0"/>
                <a:ea typeface="HG丸ｺﾞｼｯｸM-PRO" pitchFamily="50" charset="-128"/>
              </a:rPr>
              <a:t>m</a:t>
            </a:r>
            <a:r>
              <a:rPr lang="ja-JP" altLang="en-US" sz="2400" b="1" dirty="0">
                <a:solidFill>
                  <a:schemeClr val="bg1"/>
                </a:solidFill>
                <a:latin typeface="Tahoma" pitchFamily="34" charset="0"/>
                <a:ea typeface="HG丸ｺﾞｼｯｸM-PRO" pitchFamily="50" charset="-128"/>
              </a:rPr>
              <a:t>サイズ</a:t>
            </a:r>
            <a:r>
              <a:rPr lang="en-US" altLang="ja-JP" sz="2400" dirty="0">
                <a:solidFill>
                  <a:schemeClr val="bg1"/>
                </a:solidFill>
                <a:latin typeface="Tahoma" pitchFamily="34" charset="0"/>
                <a:ea typeface="HG丸ｺﾞｼｯｸM-PRO" pitchFamily="50" charset="-128"/>
              </a:rPr>
              <a:t>)</a:t>
            </a:r>
          </a:p>
        </p:txBody>
      </p:sp>
      <p:sp>
        <p:nvSpPr>
          <p:cNvPr id="20" name="Rectangle 12"/>
          <p:cNvSpPr>
            <a:spLocks noChangeArrowheads="1"/>
          </p:cNvSpPr>
          <p:nvPr/>
        </p:nvSpPr>
        <p:spPr bwMode="auto">
          <a:xfrm>
            <a:off x="5291214" y="4750194"/>
            <a:ext cx="3852786" cy="461665"/>
          </a:xfrm>
          <a:prstGeom prst="rect">
            <a:avLst/>
          </a:prstGeom>
          <a:noFill/>
          <a:ln w="9525">
            <a:noFill/>
            <a:miter lim="800000"/>
            <a:headEnd/>
            <a:tailEnd/>
          </a:ln>
        </p:spPr>
        <p:txBody>
          <a:bodyPr wrap="none">
            <a:spAutoFit/>
          </a:bodyPr>
          <a:lstStyle/>
          <a:p>
            <a:pPr algn="ctr"/>
            <a:r>
              <a:rPr lang="en-US" altLang="ja-JP" sz="2400" dirty="0">
                <a:latin typeface="Tahoma" pitchFamily="34" charset="0"/>
                <a:ea typeface="HG丸ｺﾞｼｯｸM-PRO" pitchFamily="50" charset="-128"/>
              </a:rPr>
              <a:t>van der Marel et al. (2013)</a:t>
            </a:r>
          </a:p>
        </p:txBody>
      </p:sp>
      <p:sp>
        <p:nvSpPr>
          <p:cNvPr id="10" name="Rectangle 15"/>
          <p:cNvSpPr>
            <a:spLocks noChangeArrowheads="1"/>
          </p:cNvSpPr>
          <p:nvPr/>
        </p:nvSpPr>
        <p:spPr bwMode="auto">
          <a:xfrm>
            <a:off x="2375664" y="5301208"/>
            <a:ext cx="6722012" cy="1387176"/>
          </a:xfrm>
          <a:prstGeom prst="rect">
            <a:avLst/>
          </a:prstGeom>
          <a:noFill/>
          <a:ln w="9525">
            <a:noFill/>
            <a:miter lim="800000"/>
            <a:headEnd/>
            <a:tailEnd/>
          </a:ln>
        </p:spPr>
        <p:txBody>
          <a:bodyPr wrap="square" lIns="90000" tIns="46800" rIns="90000" bIns="46800">
            <a:spAutoFit/>
          </a:bodyPr>
          <a:lstStyle/>
          <a:p>
            <a:pPr algn="ctr" eaLnBrk="0" fontAlgn="t" hangingPunct="0">
              <a:defRPr/>
            </a:pPr>
            <a:r>
              <a:rPr lang="ja-JP" altLang="en-US" sz="2800" b="1" dirty="0">
                <a:solidFill>
                  <a:prstClr val="black"/>
                </a:solidFill>
                <a:latin typeface="ＭＳ Ｐゴシック"/>
              </a:rPr>
              <a:t>円盤内縁の惑星によりガスのバンプが生成→</a:t>
            </a:r>
            <a:r>
              <a:rPr lang="en-US" altLang="ja-JP" sz="2800" b="1" dirty="0">
                <a:solidFill>
                  <a:prstClr val="black"/>
                </a:solidFill>
                <a:latin typeface="ＭＳ Ｐゴシック"/>
              </a:rPr>
              <a:t>mm</a:t>
            </a:r>
            <a:r>
              <a:rPr lang="ja-JP" altLang="en-US" sz="2800" b="1" dirty="0">
                <a:solidFill>
                  <a:prstClr val="black"/>
                </a:solidFill>
                <a:latin typeface="ＭＳ Ｐゴシック"/>
              </a:rPr>
              <a:t>サイズのダスト</a:t>
            </a:r>
            <a:r>
              <a:rPr lang="en-US" altLang="ja-JP" sz="2800" b="1" dirty="0">
                <a:solidFill>
                  <a:prstClr val="black"/>
                </a:solidFill>
                <a:latin typeface="ＭＳ Ｐゴシック"/>
              </a:rPr>
              <a:t>(St</a:t>
            </a:r>
            <a:r>
              <a:rPr lang="en-US" altLang="ja-JP" sz="28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altLang="ja-JP" sz="2800" b="1" dirty="0">
                <a:solidFill>
                  <a:prstClr val="black"/>
                </a:solidFill>
                <a:latin typeface="ＭＳ Ｐゴシック"/>
              </a:rPr>
              <a:t>1</a:t>
            </a:r>
            <a:r>
              <a:rPr lang="ja-JP" altLang="en-US" sz="2800" b="1" dirty="0">
                <a:solidFill>
                  <a:prstClr val="black"/>
                </a:solidFill>
                <a:latin typeface="ＭＳ Ｐゴシック"/>
              </a:rPr>
              <a:t>のダスト</a:t>
            </a:r>
            <a:r>
              <a:rPr lang="en-US" altLang="ja-JP" sz="2800" b="1" dirty="0">
                <a:solidFill>
                  <a:prstClr val="black"/>
                </a:solidFill>
                <a:latin typeface="ＭＳ Ｐゴシック"/>
              </a:rPr>
              <a:t>)</a:t>
            </a:r>
            <a:r>
              <a:rPr lang="ja-JP" altLang="en-US" sz="2800" b="1" dirty="0">
                <a:solidFill>
                  <a:prstClr val="black"/>
                </a:solidFill>
                <a:latin typeface="ＭＳ Ｐゴシック"/>
              </a:rPr>
              <a:t>が</a:t>
            </a:r>
            <a:endParaRPr lang="en-US" altLang="ja-JP" sz="2800" b="1" dirty="0">
              <a:solidFill>
                <a:prstClr val="black"/>
              </a:solidFill>
              <a:latin typeface="ＭＳ Ｐゴシック"/>
            </a:endParaRPr>
          </a:p>
          <a:p>
            <a:pPr algn="ctr" eaLnBrk="0" fontAlgn="t" hangingPunct="0">
              <a:defRPr/>
            </a:pPr>
            <a:r>
              <a:rPr lang="ja-JP" altLang="en-US" sz="2800" b="1" dirty="0">
                <a:solidFill>
                  <a:prstClr val="black"/>
                </a:solidFill>
                <a:latin typeface="ＭＳ Ｐゴシック"/>
              </a:rPr>
              <a:t>バンプに集積する</a:t>
            </a:r>
            <a:endParaRPr lang="en-US" altLang="ja-JP" sz="2800" b="1" dirty="0">
              <a:solidFill>
                <a:prstClr val="black"/>
              </a:solidFill>
              <a:latin typeface="ＭＳ Ｐゴシック"/>
            </a:endParaRPr>
          </a:p>
        </p:txBody>
      </p:sp>
    </p:spTree>
    <p:extLst>
      <p:ext uri="{BB962C8B-B14F-4D97-AF65-F5344CB8AC3E}">
        <p14:creationId xmlns:p14="http://schemas.microsoft.com/office/powerpoint/2010/main" val="2782538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0" y="0"/>
            <a:ext cx="9180513" cy="762000"/>
          </a:xfrm>
        </p:spPr>
        <p:txBody>
          <a:bodyPr>
            <a:noAutofit/>
          </a:bodyPr>
          <a:lstStyle/>
          <a:p>
            <a:pPr eaLnBrk="1" hangingPunct="1">
              <a:defRPr/>
            </a:pPr>
            <a:r>
              <a:rPr lang="ja-JP" altLang="en-US" b="1" dirty="0">
                <a:solidFill>
                  <a:srgbClr val="0000CC"/>
                </a:solidFill>
                <a:latin typeface="+mj-ea"/>
              </a:rPr>
              <a:t>ダスト分布の偏りの生成過程</a:t>
            </a:r>
            <a:endParaRPr lang="en-US" altLang="ja-JP" b="1" dirty="0">
              <a:solidFill>
                <a:srgbClr val="0000CC"/>
              </a:solidFill>
              <a:latin typeface="+mj-ea"/>
            </a:endParaRPr>
          </a:p>
        </p:txBody>
      </p:sp>
      <p:sp>
        <p:nvSpPr>
          <p:cNvPr id="27651" name="Rectangle 14"/>
          <p:cNvSpPr>
            <a:spLocks noChangeArrowheads="1"/>
          </p:cNvSpPr>
          <p:nvPr/>
        </p:nvSpPr>
        <p:spPr bwMode="auto">
          <a:xfrm>
            <a:off x="2085975" y="2185988"/>
            <a:ext cx="414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1600" b="1">
                <a:latin typeface="HG丸ｺﾞｼｯｸM-PRO" pitchFamily="50" charset="-128"/>
                <a:ea typeface="HG丸ｺﾞｼｯｸM-PRO" pitchFamily="50" charset="-128"/>
              </a:rPr>
              <a:t>●</a:t>
            </a:r>
            <a:endParaRPr lang="en-US" altLang="ja-JP" sz="1600" b="1">
              <a:latin typeface="HG丸ｺﾞｼｯｸM-PRO" pitchFamily="50" charset="-128"/>
              <a:ea typeface="HG丸ｺﾞｼｯｸM-PRO" pitchFamily="50" charset="-128"/>
            </a:endParaRPr>
          </a:p>
        </p:txBody>
      </p:sp>
      <p:sp>
        <p:nvSpPr>
          <p:cNvPr id="27652" name="Rectangle 14"/>
          <p:cNvSpPr>
            <a:spLocks noChangeArrowheads="1"/>
          </p:cNvSpPr>
          <p:nvPr/>
        </p:nvSpPr>
        <p:spPr bwMode="auto">
          <a:xfrm>
            <a:off x="2049463" y="1800225"/>
            <a:ext cx="4873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600" b="1">
                <a:solidFill>
                  <a:srgbClr val="FF0000"/>
                </a:solidFill>
                <a:latin typeface="HG丸ｺﾞｼｯｸM-PRO" pitchFamily="50" charset="-128"/>
                <a:ea typeface="HG丸ｺﾞｼｯｸM-PRO" pitchFamily="50" charset="-128"/>
              </a:rPr>
              <a:t>★</a:t>
            </a:r>
            <a:endParaRPr lang="en-US" altLang="ja-JP" sz="2600" b="1">
              <a:solidFill>
                <a:srgbClr val="FF0000"/>
              </a:solidFill>
              <a:latin typeface="HG丸ｺﾞｼｯｸM-PRO" pitchFamily="50" charset="-128"/>
              <a:ea typeface="HG丸ｺﾞｼｯｸM-PRO" pitchFamily="50" charset="-128"/>
            </a:endParaRPr>
          </a:p>
        </p:txBody>
      </p:sp>
      <p:sp>
        <p:nvSpPr>
          <p:cNvPr id="4" name="円/楕円 3"/>
          <p:cNvSpPr/>
          <p:nvPr/>
        </p:nvSpPr>
        <p:spPr>
          <a:xfrm>
            <a:off x="430213" y="1214438"/>
            <a:ext cx="3727450" cy="172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4" name="グループ化 23"/>
          <p:cNvGrpSpPr>
            <a:grpSpLocks/>
          </p:cNvGrpSpPr>
          <p:nvPr/>
        </p:nvGrpSpPr>
        <p:grpSpPr bwMode="auto">
          <a:xfrm>
            <a:off x="4413250" y="1192213"/>
            <a:ext cx="4324350" cy="1727200"/>
            <a:chOff x="4412994" y="1191897"/>
            <a:chExt cx="4323895" cy="1728192"/>
          </a:xfrm>
        </p:grpSpPr>
        <p:sp>
          <p:nvSpPr>
            <p:cNvPr id="3" name="右矢印 2"/>
            <p:cNvSpPr/>
            <p:nvPr/>
          </p:nvSpPr>
          <p:spPr>
            <a:xfrm>
              <a:off x="4412994" y="1936862"/>
              <a:ext cx="323816" cy="3335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7712" name="グループ化 5"/>
            <p:cNvGrpSpPr>
              <a:grpSpLocks/>
            </p:cNvGrpSpPr>
            <p:nvPr/>
          </p:nvGrpSpPr>
          <p:grpSpPr bwMode="auto">
            <a:xfrm>
              <a:off x="5009316" y="1191897"/>
              <a:ext cx="3727573" cy="1728192"/>
              <a:chOff x="5009316" y="1191897"/>
              <a:chExt cx="3727573" cy="1728192"/>
            </a:xfrm>
          </p:grpSpPr>
          <p:sp>
            <p:nvSpPr>
              <p:cNvPr id="27713" name="Rectangle 14"/>
              <p:cNvSpPr>
                <a:spLocks noChangeArrowheads="1"/>
              </p:cNvSpPr>
              <p:nvPr/>
            </p:nvSpPr>
            <p:spPr bwMode="auto">
              <a:xfrm>
                <a:off x="6687482" y="2168032"/>
                <a:ext cx="415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1600" b="1">
                    <a:latin typeface="HG丸ｺﾞｼｯｸM-PRO" pitchFamily="50" charset="-128"/>
                    <a:ea typeface="HG丸ｺﾞｼｯｸM-PRO" pitchFamily="50" charset="-128"/>
                  </a:rPr>
                  <a:t>●</a:t>
                </a:r>
                <a:endParaRPr lang="en-US" altLang="ja-JP" sz="1600" b="1">
                  <a:latin typeface="HG丸ｺﾞｼｯｸM-PRO" pitchFamily="50" charset="-128"/>
                  <a:ea typeface="HG丸ｺﾞｼｯｸM-PRO" pitchFamily="50" charset="-128"/>
                </a:endParaRPr>
              </a:p>
            </p:txBody>
          </p:sp>
          <p:sp>
            <p:nvSpPr>
              <p:cNvPr id="27714" name="Rectangle 14"/>
              <p:cNvSpPr>
                <a:spLocks noChangeArrowheads="1"/>
              </p:cNvSpPr>
              <p:nvPr/>
            </p:nvSpPr>
            <p:spPr bwMode="auto">
              <a:xfrm>
                <a:off x="6629607" y="1778748"/>
                <a:ext cx="4869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600" b="1">
                    <a:solidFill>
                      <a:srgbClr val="FF0000"/>
                    </a:solidFill>
                    <a:latin typeface="HG丸ｺﾞｼｯｸM-PRO" pitchFamily="50" charset="-128"/>
                    <a:ea typeface="HG丸ｺﾞｼｯｸM-PRO" pitchFamily="50" charset="-128"/>
                  </a:rPr>
                  <a:t>★</a:t>
                </a:r>
                <a:endParaRPr lang="en-US" altLang="ja-JP" sz="2600" b="1">
                  <a:solidFill>
                    <a:srgbClr val="FF0000"/>
                  </a:solidFill>
                  <a:latin typeface="HG丸ｺﾞｼｯｸM-PRO" pitchFamily="50" charset="-128"/>
                  <a:ea typeface="HG丸ｺﾞｼｯｸM-PRO" pitchFamily="50" charset="-128"/>
                </a:endParaRPr>
              </a:p>
            </p:txBody>
          </p:sp>
          <p:sp>
            <p:nvSpPr>
              <p:cNvPr id="21" name="円/楕円 20"/>
              <p:cNvSpPr/>
              <p:nvPr/>
            </p:nvSpPr>
            <p:spPr>
              <a:xfrm>
                <a:off x="5009831" y="1191897"/>
                <a:ext cx="3727058" cy="17281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円/楕円 21"/>
              <p:cNvSpPr/>
              <p:nvPr/>
            </p:nvSpPr>
            <p:spPr>
              <a:xfrm>
                <a:off x="5949532" y="1647771"/>
                <a:ext cx="1874641" cy="8307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p:cNvSpPr/>
              <p:nvPr/>
            </p:nvSpPr>
            <p:spPr>
              <a:xfrm>
                <a:off x="6444780" y="2495983"/>
                <a:ext cx="934940" cy="246204"/>
              </a:xfrm>
              <a:prstGeom prst="ellips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38" name="グループ化 37"/>
          <p:cNvGrpSpPr>
            <a:grpSpLocks/>
          </p:cNvGrpSpPr>
          <p:nvPr/>
        </p:nvGrpSpPr>
        <p:grpSpPr bwMode="auto">
          <a:xfrm>
            <a:off x="4284663" y="3735388"/>
            <a:ext cx="4830762" cy="2913062"/>
            <a:chOff x="4283968" y="3735038"/>
            <a:chExt cx="4831415" cy="2913416"/>
          </a:xfrm>
        </p:grpSpPr>
        <p:sp>
          <p:nvSpPr>
            <p:cNvPr id="27691" name="Rectangle 14"/>
            <p:cNvSpPr>
              <a:spLocks noChangeArrowheads="1"/>
            </p:cNvSpPr>
            <p:nvPr/>
          </p:nvSpPr>
          <p:spPr bwMode="auto">
            <a:xfrm>
              <a:off x="4283968" y="5694347"/>
              <a:ext cx="48314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800" b="1">
                  <a:latin typeface="HG丸ｺﾞｼｯｸM-PRO" pitchFamily="50" charset="-128"/>
                  <a:ea typeface="HG丸ｺﾞｼｯｸM-PRO" pitchFamily="50" charset="-128"/>
                </a:rPr>
                <a:t>小さいダストと大きな</a:t>
              </a:r>
              <a:endParaRPr lang="en-US" altLang="ja-JP" sz="2800" b="1">
                <a:latin typeface="HG丸ｺﾞｼｯｸM-PRO" pitchFamily="50" charset="-128"/>
                <a:ea typeface="HG丸ｺﾞｼｯｸM-PRO" pitchFamily="50" charset="-128"/>
              </a:endParaRPr>
            </a:p>
            <a:p>
              <a:pPr algn="ctr" eaLnBrk="1" hangingPunct="1"/>
              <a:r>
                <a:rPr lang="ja-JP" altLang="en-US" sz="2800" b="1">
                  <a:latin typeface="HG丸ｺﾞｼｯｸM-PRO" pitchFamily="50" charset="-128"/>
                  <a:ea typeface="HG丸ｺﾞｼｯｸM-PRO" pitchFamily="50" charset="-128"/>
                </a:rPr>
                <a:t>ダストの分布に差が生じる</a:t>
              </a:r>
              <a:endParaRPr lang="en-US" altLang="ja-JP" sz="2800" b="1">
                <a:latin typeface="HG丸ｺﾞｼｯｸM-PRO" pitchFamily="50" charset="-128"/>
                <a:ea typeface="HG丸ｺﾞｼｯｸM-PRO" pitchFamily="50" charset="-128"/>
              </a:endParaRPr>
            </a:p>
          </p:txBody>
        </p:sp>
        <p:sp>
          <p:nvSpPr>
            <p:cNvPr id="64" name="右矢印 63"/>
            <p:cNvSpPr/>
            <p:nvPr/>
          </p:nvSpPr>
          <p:spPr>
            <a:xfrm>
              <a:off x="4414161" y="4532060"/>
              <a:ext cx="322306" cy="3334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7693" name="グループ化 32"/>
            <p:cNvGrpSpPr>
              <a:grpSpLocks/>
            </p:cNvGrpSpPr>
            <p:nvPr/>
          </p:nvGrpSpPr>
          <p:grpSpPr bwMode="auto">
            <a:xfrm>
              <a:off x="5009315" y="3735038"/>
              <a:ext cx="3727573" cy="1742150"/>
              <a:chOff x="5009315" y="3735038"/>
              <a:chExt cx="3727573" cy="1742150"/>
            </a:xfrm>
          </p:grpSpPr>
          <p:sp>
            <p:nvSpPr>
              <p:cNvPr id="66" name="円/楕円 65"/>
              <p:cNvSpPr/>
              <p:nvPr/>
            </p:nvSpPr>
            <p:spPr>
              <a:xfrm>
                <a:off x="5009553" y="3735038"/>
                <a:ext cx="3727954" cy="1727410"/>
              </a:xfrm>
              <a:prstGeom prst="ellipse">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円/楕円 67"/>
              <p:cNvSpPr/>
              <p:nvPr/>
            </p:nvSpPr>
            <p:spPr>
              <a:xfrm>
                <a:off x="5949480" y="4190705"/>
                <a:ext cx="1875092" cy="8303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696" name="Rectangle 14"/>
              <p:cNvSpPr>
                <a:spLocks noChangeArrowheads="1"/>
              </p:cNvSpPr>
              <p:nvPr/>
            </p:nvSpPr>
            <p:spPr bwMode="auto">
              <a:xfrm>
                <a:off x="6687481" y="4711173"/>
                <a:ext cx="415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1600" b="1">
                    <a:latin typeface="HG丸ｺﾞｼｯｸM-PRO" pitchFamily="50" charset="-128"/>
                    <a:ea typeface="HG丸ｺﾞｼｯｸM-PRO" pitchFamily="50" charset="-128"/>
                  </a:rPr>
                  <a:t>●</a:t>
                </a:r>
                <a:endParaRPr lang="en-US" altLang="ja-JP" sz="1600" b="1">
                  <a:latin typeface="HG丸ｺﾞｼｯｸM-PRO" pitchFamily="50" charset="-128"/>
                  <a:ea typeface="HG丸ｺﾞｼｯｸM-PRO" pitchFamily="50" charset="-128"/>
                </a:endParaRPr>
              </a:p>
            </p:txBody>
          </p:sp>
          <p:sp>
            <p:nvSpPr>
              <p:cNvPr id="27697" name="Rectangle 14"/>
              <p:cNvSpPr>
                <a:spLocks noChangeArrowheads="1"/>
              </p:cNvSpPr>
              <p:nvPr/>
            </p:nvSpPr>
            <p:spPr bwMode="auto">
              <a:xfrm>
                <a:off x="6629606" y="4321889"/>
                <a:ext cx="4869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600" b="1">
                    <a:solidFill>
                      <a:srgbClr val="FF0000"/>
                    </a:solidFill>
                    <a:latin typeface="HG丸ｺﾞｼｯｸM-PRO" pitchFamily="50" charset="-128"/>
                    <a:ea typeface="HG丸ｺﾞｼｯｸM-PRO" pitchFamily="50" charset="-128"/>
                  </a:rPr>
                  <a:t>★</a:t>
                </a:r>
                <a:endParaRPr lang="en-US" altLang="ja-JP" sz="2600" b="1">
                  <a:solidFill>
                    <a:srgbClr val="FF0000"/>
                  </a:solidFill>
                  <a:latin typeface="HG丸ｺﾞｼｯｸM-PRO" pitchFamily="50" charset="-128"/>
                  <a:ea typeface="HG丸ｺﾞｼｯｸM-PRO" pitchFamily="50" charset="-128"/>
                </a:endParaRPr>
              </a:p>
            </p:txBody>
          </p:sp>
          <p:sp>
            <p:nvSpPr>
              <p:cNvPr id="72" name="円/楕円 71"/>
              <p:cNvSpPr/>
              <p:nvPr/>
            </p:nvSpPr>
            <p:spPr>
              <a:xfrm>
                <a:off x="6444847" y="5038534"/>
                <a:ext cx="935164" cy="246093"/>
              </a:xfrm>
              <a:prstGeom prst="ellips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699" name="Rectangle 14"/>
              <p:cNvSpPr>
                <a:spLocks noChangeArrowheads="1"/>
              </p:cNvSpPr>
              <p:nvPr/>
            </p:nvSpPr>
            <p:spPr bwMode="auto">
              <a:xfrm>
                <a:off x="6629607" y="5212012"/>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0" name="Rectangle 14"/>
              <p:cNvSpPr>
                <a:spLocks noChangeArrowheads="1"/>
              </p:cNvSpPr>
              <p:nvPr/>
            </p:nvSpPr>
            <p:spPr bwMode="auto">
              <a:xfrm rot="1537236">
                <a:off x="6559653" y="5063202"/>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1" name="Rectangle 14"/>
              <p:cNvSpPr>
                <a:spLocks noChangeArrowheads="1"/>
              </p:cNvSpPr>
              <p:nvPr/>
            </p:nvSpPr>
            <p:spPr bwMode="auto">
              <a:xfrm rot="3488047">
                <a:off x="6895215" y="5006021"/>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2" name="Rectangle 14"/>
              <p:cNvSpPr>
                <a:spLocks noChangeArrowheads="1"/>
              </p:cNvSpPr>
              <p:nvPr/>
            </p:nvSpPr>
            <p:spPr bwMode="auto">
              <a:xfrm rot="-4057899">
                <a:off x="6958024" y="5147278"/>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3" name="Rectangle 14"/>
              <p:cNvSpPr>
                <a:spLocks noChangeArrowheads="1"/>
              </p:cNvSpPr>
              <p:nvPr/>
            </p:nvSpPr>
            <p:spPr bwMode="auto">
              <a:xfrm>
                <a:off x="7165757" y="5087095"/>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4" name="Rectangle 14"/>
              <p:cNvSpPr>
                <a:spLocks noChangeArrowheads="1"/>
              </p:cNvSpPr>
              <p:nvPr/>
            </p:nvSpPr>
            <p:spPr bwMode="auto">
              <a:xfrm rot="1212716">
                <a:off x="6371395" y="5152267"/>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5" name="Rectangle 14"/>
              <p:cNvSpPr>
                <a:spLocks noChangeArrowheads="1"/>
              </p:cNvSpPr>
              <p:nvPr/>
            </p:nvSpPr>
            <p:spPr bwMode="auto">
              <a:xfrm rot="-3174694">
                <a:off x="6769777" y="5106917"/>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6" name="Rectangle 14"/>
              <p:cNvSpPr>
                <a:spLocks noChangeArrowheads="1"/>
              </p:cNvSpPr>
              <p:nvPr/>
            </p:nvSpPr>
            <p:spPr bwMode="auto">
              <a:xfrm rot="3935140">
                <a:off x="6437375" y="500903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7" name="Rectangle 14"/>
              <p:cNvSpPr>
                <a:spLocks noChangeArrowheads="1"/>
              </p:cNvSpPr>
              <p:nvPr/>
            </p:nvSpPr>
            <p:spPr bwMode="auto">
              <a:xfrm rot="1212716">
                <a:off x="6090919" y="5152267"/>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8" name="Rectangle 14"/>
              <p:cNvSpPr>
                <a:spLocks noChangeArrowheads="1"/>
              </p:cNvSpPr>
              <p:nvPr/>
            </p:nvSpPr>
            <p:spPr bwMode="auto">
              <a:xfrm rot="-4057899">
                <a:off x="7382408" y="5161734"/>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09" name="Rectangle 14"/>
              <p:cNvSpPr>
                <a:spLocks noChangeArrowheads="1"/>
              </p:cNvSpPr>
              <p:nvPr/>
            </p:nvSpPr>
            <p:spPr bwMode="auto">
              <a:xfrm rot="-4057899">
                <a:off x="7289094" y="4978916"/>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sp>
            <p:nvSpPr>
              <p:cNvPr id="27710" name="Rectangle 14"/>
              <p:cNvSpPr>
                <a:spLocks noChangeArrowheads="1"/>
              </p:cNvSpPr>
              <p:nvPr/>
            </p:nvSpPr>
            <p:spPr bwMode="auto">
              <a:xfrm rot="-4057899">
                <a:off x="6196641" y="4998411"/>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grpSp>
      </p:grpSp>
      <p:grpSp>
        <p:nvGrpSpPr>
          <p:cNvPr id="104" name="グループ化 103"/>
          <p:cNvGrpSpPr>
            <a:grpSpLocks/>
          </p:cNvGrpSpPr>
          <p:nvPr/>
        </p:nvGrpSpPr>
        <p:grpSpPr bwMode="auto">
          <a:xfrm>
            <a:off x="-36513" y="2932113"/>
            <a:ext cx="4860926" cy="3952875"/>
            <a:chOff x="-36307" y="2931708"/>
            <a:chExt cx="4860080" cy="3953676"/>
          </a:xfrm>
        </p:grpSpPr>
        <p:sp>
          <p:nvSpPr>
            <p:cNvPr id="27658" name="Rectangle 14"/>
            <p:cNvSpPr>
              <a:spLocks noChangeArrowheads="1"/>
            </p:cNvSpPr>
            <p:nvPr/>
          </p:nvSpPr>
          <p:spPr bwMode="auto">
            <a:xfrm>
              <a:off x="-36307" y="5500389"/>
              <a:ext cx="44498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800" b="1">
                  <a:latin typeface="HG丸ｺﾞｼｯｸM-PRO" pitchFamily="50" charset="-128"/>
                  <a:ea typeface="HG丸ｺﾞｼｯｸM-PRO" pitchFamily="50" charset="-128"/>
                </a:rPr>
                <a:t>大きなダストは圧力</a:t>
              </a:r>
              <a:endParaRPr lang="en-US" altLang="ja-JP" sz="2800" b="1">
                <a:latin typeface="HG丸ｺﾞｼｯｸM-PRO" pitchFamily="50" charset="-128"/>
                <a:ea typeface="HG丸ｺﾞｼｯｸM-PRO" pitchFamily="50" charset="-128"/>
              </a:endParaRPr>
            </a:p>
            <a:p>
              <a:pPr algn="ctr" eaLnBrk="1" hangingPunct="1"/>
              <a:r>
                <a:rPr lang="ja-JP" altLang="en-US" sz="2800" b="1">
                  <a:latin typeface="HG丸ｺﾞｼｯｸM-PRO" pitchFamily="50" charset="-128"/>
                  <a:ea typeface="HG丸ｺﾞｼｯｸM-PRO" pitchFamily="50" charset="-128"/>
                </a:rPr>
                <a:t>バンプの中心方向に移動</a:t>
              </a:r>
              <a:endParaRPr lang="en-US" altLang="ja-JP" sz="2800" b="1">
                <a:latin typeface="HG丸ｺﾞｼｯｸM-PRO" pitchFamily="50" charset="-128"/>
                <a:ea typeface="HG丸ｺﾞｼｯｸM-PRO" pitchFamily="50" charset="-128"/>
              </a:endParaRPr>
            </a:p>
            <a:p>
              <a:pPr algn="ctr" eaLnBrk="1" hangingPunct="1"/>
              <a:r>
                <a:rPr lang="en-US" altLang="ja-JP" sz="2800" b="1">
                  <a:latin typeface="HG丸ｺﾞｼｯｸM-PRO" pitchFamily="50" charset="-128"/>
                  <a:ea typeface="HG丸ｺﾞｼｯｸM-PRO" pitchFamily="50" charset="-128"/>
                </a:rPr>
                <a:t>(</a:t>
              </a:r>
              <a:r>
                <a:rPr lang="ja-JP" altLang="en-US" sz="2800" b="1">
                  <a:latin typeface="HG丸ｺﾞｼｯｸM-PRO" pitchFamily="50" charset="-128"/>
                  <a:ea typeface="HG丸ｺﾞｼｯｸM-PRO" pitchFamily="50" charset="-128"/>
                </a:rPr>
                <a:t>小さいダストは移動せず</a:t>
              </a:r>
              <a:r>
                <a:rPr lang="en-US" altLang="ja-JP" sz="2800" b="1">
                  <a:latin typeface="HG丸ｺﾞｼｯｸM-PRO" pitchFamily="50" charset="-128"/>
                  <a:ea typeface="HG丸ｺﾞｼｯｸM-PRO" pitchFamily="50" charset="-128"/>
                </a:rPr>
                <a:t>)</a:t>
              </a:r>
            </a:p>
          </p:txBody>
        </p:sp>
        <p:sp>
          <p:nvSpPr>
            <p:cNvPr id="23" name="右矢印 22"/>
            <p:cNvSpPr/>
            <p:nvPr/>
          </p:nvSpPr>
          <p:spPr>
            <a:xfrm rot="20009496" flipH="1">
              <a:off x="4190470" y="3731970"/>
              <a:ext cx="633303" cy="3350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7660" name="グループ化 102"/>
            <p:cNvGrpSpPr>
              <a:grpSpLocks/>
            </p:cNvGrpSpPr>
            <p:nvPr/>
          </p:nvGrpSpPr>
          <p:grpSpPr bwMode="auto">
            <a:xfrm>
              <a:off x="251521" y="2931708"/>
              <a:ext cx="3874088" cy="2513602"/>
              <a:chOff x="251521" y="2931708"/>
              <a:chExt cx="3874088" cy="2513602"/>
            </a:xfrm>
          </p:grpSpPr>
          <p:sp>
            <p:nvSpPr>
              <p:cNvPr id="29" name="円/楕円 28"/>
              <p:cNvSpPr/>
              <p:nvPr/>
            </p:nvSpPr>
            <p:spPr>
              <a:xfrm>
                <a:off x="331930" y="2931708"/>
                <a:ext cx="3726802" cy="2513521"/>
              </a:xfrm>
              <a:prstGeom prst="ellipse">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1323944" y="3860583"/>
                <a:ext cx="1874512" cy="8304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663" name="Rectangle 14"/>
              <p:cNvSpPr>
                <a:spLocks noChangeArrowheads="1"/>
              </p:cNvSpPr>
              <p:nvPr/>
            </p:nvSpPr>
            <p:spPr bwMode="auto">
              <a:xfrm>
                <a:off x="2076201" y="4398165"/>
                <a:ext cx="415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1600" b="1">
                    <a:latin typeface="HG丸ｺﾞｼｯｸM-PRO" pitchFamily="50" charset="-128"/>
                    <a:ea typeface="HG丸ｺﾞｼｯｸM-PRO" pitchFamily="50" charset="-128"/>
                  </a:rPr>
                  <a:t>●</a:t>
                </a:r>
                <a:endParaRPr lang="en-US" altLang="ja-JP" sz="1600" b="1">
                  <a:latin typeface="HG丸ｺﾞｼｯｸM-PRO" pitchFamily="50" charset="-128"/>
                  <a:ea typeface="HG丸ｺﾞｼｯｸM-PRO" pitchFamily="50" charset="-128"/>
                </a:endParaRPr>
              </a:p>
            </p:txBody>
          </p:sp>
          <p:sp>
            <p:nvSpPr>
              <p:cNvPr id="27664" name="Rectangle 14"/>
              <p:cNvSpPr>
                <a:spLocks noChangeArrowheads="1"/>
              </p:cNvSpPr>
              <p:nvPr/>
            </p:nvSpPr>
            <p:spPr bwMode="auto">
              <a:xfrm>
                <a:off x="2018326" y="4069576"/>
                <a:ext cx="4869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600" b="1">
                    <a:solidFill>
                      <a:srgbClr val="FF0000"/>
                    </a:solidFill>
                    <a:latin typeface="HG丸ｺﾞｼｯｸM-PRO" pitchFamily="50" charset="-128"/>
                    <a:ea typeface="HG丸ｺﾞｼｯｸM-PRO" pitchFamily="50" charset="-128"/>
                  </a:rPr>
                  <a:t>★</a:t>
                </a:r>
                <a:endParaRPr lang="en-US" altLang="ja-JP" sz="2600" b="1">
                  <a:solidFill>
                    <a:srgbClr val="FF0000"/>
                  </a:solidFill>
                  <a:latin typeface="HG丸ｺﾞｼｯｸM-PRO" pitchFamily="50" charset="-128"/>
                  <a:ea typeface="HG丸ｺﾞｼｯｸM-PRO" pitchFamily="50" charset="-128"/>
                </a:endParaRPr>
              </a:p>
            </p:txBody>
          </p:sp>
          <p:sp>
            <p:nvSpPr>
              <p:cNvPr id="31" name="円/楕円 30"/>
              <p:cNvSpPr/>
              <p:nvPr/>
            </p:nvSpPr>
            <p:spPr>
              <a:xfrm>
                <a:off x="1835031" y="4748176"/>
                <a:ext cx="936462" cy="246112"/>
              </a:xfrm>
              <a:prstGeom prst="ellips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7666" name="グループ化 13"/>
              <p:cNvGrpSpPr>
                <a:grpSpLocks/>
              </p:cNvGrpSpPr>
              <p:nvPr/>
            </p:nvGrpSpPr>
            <p:grpSpPr bwMode="auto">
              <a:xfrm rot="10637580">
                <a:off x="2205214" y="5022758"/>
                <a:ext cx="415465" cy="411153"/>
                <a:chOff x="3347864" y="4185129"/>
                <a:chExt cx="415465" cy="411153"/>
              </a:xfrm>
            </p:grpSpPr>
            <p:sp>
              <p:nvSpPr>
                <p:cNvPr id="27689"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8" name="直線矢印コネクタ 7"/>
                <p:cNvCxnSpPr/>
                <p:nvPr/>
              </p:nvCxnSpPr>
              <p:spPr>
                <a:xfrm>
                  <a:off x="3556392" y="4292996"/>
                  <a:ext cx="0" cy="303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7" name="グループ化 40"/>
              <p:cNvGrpSpPr>
                <a:grpSpLocks/>
              </p:cNvGrpSpPr>
              <p:nvPr/>
            </p:nvGrpSpPr>
            <p:grpSpPr bwMode="auto">
              <a:xfrm>
                <a:off x="2500351" y="4509120"/>
                <a:ext cx="415465" cy="411153"/>
                <a:chOff x="3347864" y="4185129"/>
                <a:chExt cx="415465" cy="411153"/>
              </a:xfrm>
            </p:grpSpPr>
            <p:sp>
              <p:nvSpPr>
                <p:cNvPr id="27687"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44" name="直線矢印コネクタ 43"/>
                <p:cNvCxnSpPr/>
                <p:nvPr/>
              </p:nvCxnSpPr>
              <p:spPr>
                <a:xfrm>
                  <a:off x="3555517" y="4292395"/>
                  <a:ext cx="0" cy="303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8" name="グループ化 44"/>
              <p:cNvGrpSpPr>
                <a:grpSpLocks/>
              </p:cNvGrpSpPr>
              <p:nvPr/>
            </p:nvGrpSpPr>
            <p:grpSpPr bwMode="auto">
              <a:xfrm rot="10800000">
                <a:off x="2500351" y="4962063"/>
                <a:ext cx="415465" cy="411153"/>
                <a:chOff x="3347864" y="4185129"/>
                <a:chExt cx="415465" cy="411153"/>
              </a:xfrm>
            </p:grpSpPr>
            <p:sp>
              <p:nvSpPr>
                <p:cNvPr id="27685"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47" name="直線矢印コネクタ 46"/>
                <p:cNvCxnSpPr/>
                <p:nvPr/>
              </p:nvCxnSpPr>
              <p:spPr>
                <a:xfrm>
                  <a:off x="3555676" y="4292540"/>
                  <a:ext cx="0" cy="303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9" name="グループ化 47"/>
              <p:cNvGrpSpPr>
                <a:grpSpLocks/>
              </p:cNvGrpSpPr>
              <p:nvPr/>
            </p:nvGrpSpPr>
            <p:grpSpPr bwMode="auto">
              <a:xfrm rot="10800000">
                <a:off x="1654397" y="4927338"/>
                <a:ext cx="415465" cy="411153"/>
                <a:chOff x="3347864" y="4185129"/>
                <a:chExt cx="415465" cy="411153"/>
              </a:xfrm>
            </p:grpSpPr>
            <p:sp>
              <p:nvSpPr>
                <p:cNvPr id="27683"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50" name="直線矢印コネクタ 49"/>
                <p:cNvCxnSpPr/>
                <p:nvPr/>
              </p:nvCxnSpPr>
              <p:spPr>
                <a:xfrm>
                  <a:off x="3555712" y="4292747"/>
                  <a:ext cx="0" cy="303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70" name="グループ化 50"/>
              <p:cNvGrpSpPr>
                <a:grpSpLocks/>
              </p:cNvGrpSpPr>
              <p:nvPr/>
            </p:nvGrpSpPr>
            <p:grpSpPr bwMode="auto">
              <a:xfrm>
                <a:off x="1619672" y="4509120"/>
                <a:ext cx="415465" cy="411153"/>
                <a:chOff x="3347864" y="4185129"/>
                <a:chExt cx="415465" cy="411153"/>
              </a:xfrm>
            </p:grpSpPr>
            <p:sp>
              <p:nvSpPr>
                <p:cNvPr id="27681"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53" name="直線矢印コネクタ 52"/>
                <p:cNvCxnSpPr/>
                <p:nvPr/>
              </p:nvCxnSpPr>
              <p:spPr>
                <a:xfrm>
                  <a:off x="3555287" y="4292395"/>
                  <a:ext cx="0" cy="303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71" name="グループ化 53"/>
              <p:cNvGrpSpPr>
                <a:grpSpLocks/>
              </p:cNvGrpSpPr>
              <p:nvPr/>
            </p:nvGrpSpPr>
            <p:grpSpPr bwMode="auto">
              <a:xfrm rot="10800000">
                <a:off x="1907705" y="4869160"/>
                <a:ext cx="415465" cy="411153"/>
                <a:chOff x="3347864" y="4185129"/>
                <a:chExt cx="415465" cy="411153"/>
              </a:xfrm>
            </p:grpSpPr>
            <p:sp>
              <p:nvSpPr>
                <p:cNvPr id="27679"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56" name="直線矢印コネクタ 55"/>
                <p:cNvCxnSpPr/>
                <p:nvPr/>
              </p:nvCxnSpPr>
              <p:spPr>
                <a:xfrm>
                  <a:off x="3555064" y="4293319"/>
                  <a:ext cx="0" cy="303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72" name="グループ化 56"/>
              <p:cNvGrpSpPr>
                <a:grpSpLocks/>
              </p:cNvGrpSpPr>
              <p:nvPr/>
            </p:nvGrpSpPr>
            <p:grpSpPr bwMode="auto">
              <a:xfrm>
                <a:off x="2339752" y="4620746"/>
                <a:ext cx="415465" cy="411153"/>
                <a:chOff x="3347864" y="4185129"/>
                <a:chExt cx="415465" cy="411153"/>
              </a:xfrm>
            </p:grpSpPr>
            <p:sp>
              <p:nvSpPr>
                <p:cNvPr id="27677"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59" name="直線矢印コネクタ 58"/>
                <p:cNvCxnSpPr/>
                <p:nvPr/>
              </p:nvCxnSpPr>
              <p:spPr>
                <a:xfrm>
                  <a:off x="3555807" y="4293505"/>
                  <a:ext cx="0" cy="303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73" name="グループ化 59"/>
              <p:cNvGrpSpPr>
                <a:grpSpLocks/>
              </p:cNvGrpSpPr>
              <p:nvPr/>
            </p:nvGrpSpPr>
            <p:grpSpPr bwMode="auto">
              <a:xfrm>
                <a:off x="1780271" y="4608754"/>
                <a:ext cx="415465" cy="411153"/>
                <a:chOff x="3347864" y="4185129"/>
                <a:chExt cx="415465" cy="411153"/>
              </a:xfrm>
            </p:grpSpPr>
            <p:sp>
              <p:nvSpPr>
                <p:cNvPr id="27675" name="Rectangle 14"/>
                <p:cNvSpPr>
                  <a:spLocks noChangeArrowheads="1"/>
                </p:cNvSpPr>
                <p:nvPr/>
              </p:nvSpPr>
              <p:spPr bwMode="auto">
                <a:xfrm>
                  <a:off x="3347864" y="4185129"/>
                  <a:ext cx="415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800" b="1">
                      <a:latin typeface="HG丸ｺﾞｼｯｸM-PRO" pitchFamily="50" charset="-128"/>
                      <a:ea typeface="HG丸ｺﾞｼｯｸM-PRO" pitchFamily="50" charset="-128"/>
                    </a:rPr>
                    <a:t>●</a:t>
                  </a:r>
                  <a:endParaRPr lang="en-US" altLang="ja-JP" sz="800" b="1">
                    <a:latin typeface="HG丸ｺﾞｼｯｸM-PRO" pitchFamily="50" charset="-128"/>
                    <a:ea typeface="HG丸ｺﾞｼｯｸM-PRO" pitchFamily="50" charset="-128"/>
                  </a:endParaRPr>
                </a:p>
              </p:txBody>
            </p:sp>
            <p:cxnSp>
              <p:nvCxnSpPr>
                <p:cNvPr id="62" name="直線矢印コネクタ 61"/>
                <p:cNvCxnSpPr/>
                <p:nvPr/>
              </p:nvCxnSpPr>
              <p:spPr>
                <a:xfrm>
                  <a:off x="3554997" y="4292795"/>
                  <a:ext cx="0" cy="303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2" name="正方形/長方形 101"/>
              <p:cNvSpPr/>
              <p:nvPr/>
            </p:nvSpPr>
            <p:spPr>
              <a:xfrm>
                <a:off x="250981" y="2965052"/>
                <a:ext cx="3874414" cy="957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27657" name="Rectangle 14"/>
          <p:cNvSpPr>
            <a:spLocks noChangeArrowheads="1"/>
          </p:cNvSpPr>
          <p:nvPr/>
        </p:nvSpPr>
        <p:spPr bwMode="auto">
          <a:xfrm>
            <a:off x="34925" y="3068638"/>
            <a:ext cx="9145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800" b="1">
                <a:latin typeface="HG丸ｺﾞｼｯｸM-PRO" pitchFamily="50" charset="-128"/>
                <a:ea typeface="HG丸ｺﾞｼｯｸM-PRO" pitchFamily="50" charset="-128"/>
              </a:rPr>
              <a:t>惑星形成に伴い円盤内にギャップと圧力バンプが生じる</a:t>
            </a:r>
            <a:endParaRPr lang="en-US" altLang="ja-JP" sz="2800" b="1">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016836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dissolve">
                                      <p:cBhvr>
                                        <p:cTn id="12" dur="500"/>
                                        <p:tgtEl>
                                          <p:spTgt spid="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0" y="7959"/>
            <a:ext cx="9144000" cy="762000"/>
          </a:xfrm>
          <a:noFill/>
          <a:ln>
            <a:noFill/>
          </a:ln>
        </p:spPr>
        <p:txBody>
          <a:bodyPr>
            <a:noAutofit/>
          </a:bodyPr>
          <a:lstStyle/>
          <a:p>
            <a:r>
              <a:rPr lang="ja-JP" altLang="en-US" b="1" dirty="0">
                <a:solidFill>
                  <a:srgbClr val="333399"/>
                </a:solidFill>
                <a:latin typeface="ＭＳ Ｐゴシック" pitchFamily="50" charset="-128"/>
              </a:rPr>
              <a:t>ダストの合体成長</a:t>
            </a:r>
          </a:p>
        </p:txBody>
      </p:sp>
      <p:graphicFrame>
        <p:nvGraphicFramePr>
          <p:cNvPr id="3" name="オブジェクト 2"/>
          <p:cNvGraphicFramePr>
            <a:graphicFrameLocks noChangeAspect="1"/>
          </p:cNvGraphicFramePr>
          <p:nvPr/>
        </p:nvGraphicFramePr>
        <p:xfrm>
          <a:off x="1403648" y="1536994"/>
          <a:ext cx="4966741" cy="1054165"/>
        </p:xfrm>
        <a:graphic>
          <a:graphicData uri="http://schemas.openxmlformats.org/presentationml/2006/ole">
            <mc:AlternateContent xmlns:mc="http://schemas.openxmlformats.org/markup-compatibility/2006">
              <mc:Choice xmlns:v="urn:schemas-microsoft-com:vml" Requires="v">
                <p:oleObj name="数式" r:id="rId3" imgW="2260440" imgH="545760" progId="Equation.3">
                  <p:embed/>
                </p:oleObj>
              </mc:Choice>
              <mc:Fallback>
                <p:oleObj name="数式" r:id="rId3" imgW="2260440" imgH="545760" progId="Equation.3">
                  <p:embed/>
                  <p:pic>
                    <p:nvPicPr>
                      <p:cNvPr id="3" name="オブジェクト 2"/>
                      <p:cNvPicPr>
                        <a:picLocks noChangeAspect="1" noChangeArrowheads="1"/>
                      </p:cNvPicPr>
                      <p:nvPr/>
                    </p:nvPicPr>
                    <p:blipFill>
                      <a:blip r:embed="rId4"/>
                      <a:srcRect/>
                      <a:stretch>
                        <a:fillRect/>
                      </a:stretch>
                    </p:blipFill>
                    <p:spPr bwMode="auto">
                      <a:xfrm>
                        <a:off x="1403648" y="1536994"/>
                        <a:ext cx="4966741" cy="1054165"/>
                      </a:xfrm>
                      <a:prstGeom prst="rect">
                        <a:avLst/>
                      </a:prstGeom>
                      <a:noFill/>
                      <a:ln w="28575">
                        <a:noFill/>
                      </a:ln>
                      <a:effectLst/>
                    </p:spPr>
                  </p:pic>
                </p:oleObj>
              </mc:Fallback>
            </mc:AlternateContent>
          </a:graphicData>
        </a:graphic>
      </p:graphicFrame>
      <p:graphicFrame>
        <p:nvGraphicFramePr>
          <p:cNvPr id="21" name="オブジェクト 20"/>
          <p:cNvGraphicFramePr>
            <a:graphicFrameLocks noChangeAspect="1"/>
          </p:cNvGraphicFramePr>
          <p:nvPr/>
        </p:nvGraphicFramePr>
        <p:xfrm>
          <a:off x="210218" y="5412705"/>
          <a:ext cx="3154362" cy="536575"/>
        </p:xfrm>
        <a:graphic>
          <a:graphicData uri="http://schemas.openxmlformats.org/presentationml/2006/ole">
            <mc:AlternateContent xmlns:mc="http://schemas.openxmlformats.org/markup-compatibility/2006">
              <mc:Choice xmlns:v="urn:schemas-microsoft-com:vml" Requires="v">
                <p:oleObj name="数式" r:id="rId5" imgW="1244520" imgH="241200" progId="Equation.3">
                  <p:embed/>
                </p:oleObj>
              </mc:Choice>
              <mc:Fallback>
                <p:oleObj name="数式" r:id="rId5" imgW="1244520" imgH="241200" progId="Equation.3">
                  <p:embed/>
                  <p:pic>
                    <p:nvPicPr>
                      <p:cNvPr id="21" name="オブジェクト 20"/>
                      <p:cNvPicPr>
                        <a:picLocks noChangeAspect="1" noChangeArrowheads="1"/>
                      </p:cNvPicPr>
                      <p:nvPr/>
                    </p:nvPicPr>
                    <p:blipFill>
                      <a:blip r:embed="rId6"/>
                      <a:srcRect/>
                      <a:stretch>
                        <a:fillRect/>
                      </a:stretch>
                    </p:blipFill>
                    <p:spPr bwMode="auto">
                      <a:xfrm>
                        <a:off x="210218" y="5412705"/>
                        <a:ext cx="3154362" cy="536575"/>
                      </a:xfrm>
                      <a:prstGeom prst="rect">
                        <a:avLst/>
                      </a:prstGeom>
                      <a:noFill/>
                      <a:ln w="28575">
                        <a:noFill/>
                        <a:miter lim="800000"/>
                        <a:headEnd/>
                        <a:tailEnd/>
                      </a:ln>
                    </p:spPr>
                  </p:pic>
                </p:oleObj>
              </mc:Fallback>
            </mc:AlternateContent>
          </a:graphicData>
        </a:graphic>
      </p:graphicFrame>
      <p:sp>
        <p:nvSpPr>
          <p:cNvPr id="25" name="Text Box 13"/>
          <p:cNvSpPr txBox="1">
            <a:spLocks noChangeArrowheads="1"/>
          </p:cNvSpPr>
          <p:nvPr/>
        </p:nvSpPr>
        <p:spPr bwMode="auto">
          <a:xfrm>
            <a:off x="186407" y="1209149"/>
            <a:ext cx="27294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ブラウン運動</a:t>
            </a:r>
          </a:p>
        </p:txBody>
      </p:sp>
      <p:sp>
        <p:nvSpPr>
          <p:cNvPr id="30" name="Rectangle 5"/>
          <p:cNvSpPr>
            <a:spLocks noChangeArrowheads="1"/>
          </p:cNvSpPr>
          <p:nvPr/>
        </p:nvSpPr>
        <p:spPr bwMode="auto">
          <a:xfrm>
            <a:off x="680964" y="620688"/>
            <a:ext cx="7851476" cy="61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400" b="1" i="0" u="none" strike="noStrike" kern="1200" cap="none" spc="0" normalizeH="0" baseline="0" noProof="0" dirty="0">
                <a:ln>
                  <a:noFill/>
                </a:ln>
                <a:solidFill>
                  <a:srgbClr val="00B050"/>
                </a:solidFill>
                <a:effectLst/>
                <a:uLnTx/>
                <a:uFillTx/>
                <a:latin typeface="HG丸ｺﾞｼｯｸM-PRO" pitchFamily="49" charset="-128"/>
                <a:ea typeface="HG丸ｺﾞｼｯｸM-PRO" pitchFamily="49" charset="-128"/>
                <a:cs typeface="+mn-cs"/>
              </a:rPr>
              <a:t>ダスト粒子間の速度差による合体成長</a:t>
            </a:r>
          </a:p>
        </p:txBody>
      </p:sp>
      <p:sp>
        <p:nvSpPr>
          <p:cNvPr id="31" name="Text Box 13"/>
          <p:cNvSpPr txBox="1">
            <a:spLocks noChangeArrowheads="1"/>
          </p:cNvSpPr>
          <p:nvPr/>
        </p:nvSpPr>
        <p:spPr bwMode="auto">
          <a:xfrm>
            <a:off x="35496" y="2963041"/>
            <a:ext cx="31781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鉛直方向の運動</a:t>
            </a:r>
          </a:p>
        </p:txBody>
      </p:sp>
      <p:sp>
        <p:nvSpPr>
          <p:cNvPr id="32" name="Rectangle 14"/>
          <p:cNvSpPr>
            <a:spLocks noChangeArrowheads="1"/>
          </p:cNvSpPr>
          <p:nvPr/>
        </p:nvSpPr>
        <p:spPr bwMode="auto">
          <a:xfrm>
            <a:off x="605894" y="2492896"/>
            <a:ext cx="74722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＊ダストの成長に伴い、ブラウン運動は弱まる</a:t>
            </a:r>
            <a:endParaRPr kumimoji="1"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オブジェクト 1"/>
          <p:cNvGraphicFramePr>
            <a:graphicFrameLocks noChangeAspect="1"/>
          </p:cNvGraphicFramePr>
          <p:nvPr/>
        </p:nvGraphicFramePr>
        <p:xfrm>
          <a:off x="480946" y="3547816"/>
          <a:ext cx="2797175" cy="584200"/>
        </p:xfrm>
        <a:graphic>
          <a:graphicData uri="http://schemas.openxmlformats.org/presentationml/2006/ole">
            <mc:AlternateContent xmlns:mc="http://schemas.openxmlformats.org/markup-compatibility/2006">
              <mc:Choice xmlns:v="urn:schemas-microsoft-com:vml" Requires="v">
                <p:oleObj name="数式" r:id="rId7" imgW="1244520" imgH="241200" progId="Equation.3">
                  <p:embed/>
                </p:oleObj>
              </mc:Choice>
              <mc:Fallback>
                <p:oleObj name="数式" r:id="rId7" imgW="1244520" imgH="241200" progId="Equation.3">
                  <p:embed/>
                  <p:pic>
                    <p:nvPicPr>
                      <p:cNvPr id="2" name="オブジェクト 1"/>
                      <p:cNvPicPr>
                        <a:picLocks noChangeAspect="1" noChangeArrowheads="1"/>
                      </p:cNvPicPr>
                      <p:nvPr/>
                    </p:nvPicPr>
                    <p:blipFill>
                      <a:blip r:embed="rId8"/>
                      <a:srcRect/>
                      <a:stretch>
                        <a:fillRect/>
                      </a:stretch>
                    </p:blipFill>
                    <p:spPr bwMode="auto">
                      <a:xfrm>
                        <a:off x="480946" y="3547816"/>
                        <a:ext cx="279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ctangle 39"/>
          <p:cNvSpPr>
            <a:spLocks noChangeArrowheads="1"/>
          </p:cNvSpPr>
          <p:nvPr/>
        </p:nvSpPr>
        <p:spPr bwMode="auto">
          <a:xfrm>
            <a:off x="3436001" y="3547816"/>
            <a:ext cx="906017" cy="52322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より</a:t>
            </a:r>
            <a:endParaRPr kumimoji="1" lang="en-US" altLang="ja-JP"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graphicFrame>
        <p:nvGraphicFramePr>
          <p:cNvPr id="34" name="オブジェクト 33"/>
          <p:cNvGraphicFramePr>
            <a:graphicFrameLocks noChangeAspect="1"/>
          </p:cNvGraphicFramePr>
          <p:nvPr/>
        </p:nvGraphicFramePr>
        <p:xfrm>
          <a:off x="4491700" y="3284984"/>
          <a:ext cx="3454400" cy="1076325"/>
        </p:xfrm>
        <a:graphic>
          <a:graphicData uri="http://schemas.openxmlformats.org/presentationml/2006/ole">
            <mc:AlternateContent xmlns:mc="http://schemas.openxmlformats.org/markup-compatibility/2006">
              <mc:Choice xmlns:v="urn:schemas-microsoft-com:vml" Requires="v">
                <p:oleObj name="数式" r:id="rId9" imgW="1536480" imgH="444240" progId="Equation.3">
                  <p:embed/>
                </p:oleObj>
              </mc:Choice>
              <mc:Fallback>
                <p:oleObj name="数式" r:id="rId9" imgW="1536480" imgH="444240" progId="Equation.3">
                  <p:embed/>
                  <p:pic>
                    <p:nvPicPr>
                      <p:cNvPr id="34" name="オブジェクト 33"/>
                      <p:cNvPicPr>
                        <a:picLocks noChangeAspect="1" noChangeArrowheads="1"/>
                      </p:cNvPicPr>
                      <p:nvPr/>
                    </p:nvPicPr>
                    <p:blipFill>
                      <a:blip r:embed="rId10"/>
                      <a:srcRect/>
                      <a:stretch>
                        <a:fillRect/>
                      </a:stretch>
                    </p:blipFill>
                    <p:spPr bwMode="auto">
                      <a:xfrm>
                        <a:off x="4491700" y="3284984"/>
                        <a:ext cx="3454400" cy="1076325"/>
                      </a:xfrm>
                      <a:prstGeom prst="rect">
                        <a:avLst/>
                      </a:prstGeom>
                      <a:noFill/>
                      <a:ln>
                        <a:noFill/>
                      </a:ln>
                    </p:spPr>
                  </p:pic>
                </p:oleObj>
              </mc:Fallback>
            </mc:AlternateContent>
          </a:graphicData>
        </a:graphic>
      </p:graphicFrame>
      <p:sp>
        <p:nvSpPr>
          <p:cNvPr id="35" name="Text Box 13"/>
          <p:cNvSpPr txBox="1">
            <a:spLocks noChangeArrowheads="1"/>
          </p:cNvSpPr>
          <p:nvPr/>
        </p:nvSpPr>
        <p:spPr bwMode="auto">
          <a:xfrm>
            <a:off x="1611" y="4652711"/>
            <a:ext cx="31781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半径方向の運動</a:t>
            </a:r>
          </a:p>
        </p:txBody>
      </p:sp>
      <p:sp>
        <p:nvSpPr>
          <p:cNvPr id="36" name="Rectangle 14"/>
          <p:cNvSpPr>
            <a:spLocks noChangeArrowheads="1"/>
          </p:cNvSpPr>
          <p:nvPr/>
        </p:nvSpPr>
        <p:spPr bwMode="auto">
          <a:xfrm>
            <a:off x="605893" y="4157822"/>
            <a:ext cx="7472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ダストサイズが異なると速度差が生じる</a:t>
            </a:r>
            <a:endParaRPr kumimoji="1" lang="en-US" altLang="ja-JP"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Rectangle 39"/>
          <p:cNvSpPr>
            <a:spLocks noChangeArrowheads="1"/>
          </p:cNvSpPr>
          <p:nvPr/>
        </p:nvSpPr>
        <p:spPr bwMode="auto">
          <a:xfrm>
            <a:off x="3436000" y="5373216"/>
            <a:ext cx="906017" cy="52322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より</a:t>
            </a:r>
            <a:endParaRPr kumimoji="1" lang="en-US" altLang="ja-JP"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graphicFrame>
        <p:nvGraphicFramePr>
          <p:cNvPr id="4" name="オブジェクト 3"/>
          <p:cNvGraphicFramePr>
            <a:graphicFrameLocks noChangeAspect="1"/>
          </p:cNvGraphicFramePr>
          <p:nvPr/>
        </p:nvGraphicFramePr>
        <p:xfrm>
          <a:off x="4572000" y="5160987"/>
          <a:ext cx="3910013" cy="1076325"/>
        </p:xfrm>
        <a:graphic>
          <a:graphicData uri="http://schemas.openxmlformats.org/presentationml/2006/ole">
            <mc:AlternateContent xmlns:mc="http://schemas.openxmlformats.org/markup-compatibility/2006">
              <mc:Choice xmlns:v="urn:schemas-microsoft-com:vml" Requires="v">
                <p:oleObj name="数式" r:id="rId11" imgW="1739880" imgH="444240" progId="Equation.3">
                  <p:embed/>
                </p:oleObj>
              </mc:Choice>
              <mc:Fallback>
                <p:oleObj name="数式" r:id="rId11" imgW="1739880" imgH="444240" progId="Equation.3">
                  <p:embed/>
                  <p:pic>
                    <p:nvPicPr>
                      <p:cNvPr id="4" name="オブジェクト 3"/>
                      <p:cNvPicPr>
                        <a:picLocks noChangeAspect="1" noChangeArrowheads="1"/>
                      </p:cNvPicPr>
                      <p:nvPr/>
                    </p:nvPicPr>
                    <p:blipFill>
                      <a:blip r:embed="rId12"/>
                      <a:srcRect/>
                      <a:stretch>
                        <a:fillRect/>
                      </a:stretch>
                    </p:blipFill>
                    <p:spPr bwMode="auto">
                      <a:xfrm>
                        <a:off x="4572000" y="5160987"/>
                        <a:ext cx="39100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Rectangle 14"/>
          <p:cNvSpPr>
            <a:spLocks noChangeArrowheads="1"/>
          </p:cNvSpPr>
          <p:nvPr/>
        </p:nvSpPr>
        <p:spPr bwMode="auto">
          <a:xfrm>
            <a:off x="186408" y="6158046"/>
            <a:ext cx="88500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6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ガスの乱流運動</a:t>
            </a:r>
            <a:r>
              <a:rPr kumimoji="1"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にダストが引きずられる場合も同様</a:t>
            </a:r>
            <a:endParaRPr kumimoji="1"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9" name="Rectangle 14"/>
          <p:cNvSpPr>
            <a:spLocks noChangeArrowheads="1"/>
          </p:cNvSpPr>
          <p:nvPr/>
        </p:nvSpPr>
        <p:spPr bwMode="auto">
          <a:xfrm>
            <a:off x="7612785" y="1268760"/>
            <a:ext cx="135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ダスト粒子</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1" name="直線矢印コネクタ 40"/>
          <p:cNvCxnSpPr/>
          <p:nvPr/>
        </p:nvCxnSpPr>
        <p:spPr>
          <a:xfrm flipH="1" flipV="1">
            <a:off x="6520917" y="1892213"/>
            <a:ext cx="144127" cy="2668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14"/>
          <p:cNvSpPr>
            <a:spLocks noChangeArrowheads="1"/>
          </p:cNvSpPr>
          <p:nvPr/>
        </p:nvSpPr>
        <p:spPr bwMode="auto">
          <a:xfrm>
            <a:off x="7892348" y="2078823"/>
            <a:ext cx="638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v</a:t>
            </a:r>
            <a:r>
              <a:rPr kumimoji="1" lang="en-US" altLang="ja-JP" sz="2800" b="1" i="0" u="none" strike="noStrike" kern="1200" cap="none" spc="0" normalizeH="0" baseline="-2500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B</a:t>
            </a:r>
            <a:endParaRPr kumimoji="1" lang="en-US" altLang="ja-JP" sz="2800" b="1" i="0" u="none" strike="noStrike" kern="1200" cap="none" spc="0" normalizeH="0" baseline="-25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4" name="直線矢印コネクタ 43"/>
          <p:cNvCxnSpPr/>
          <p:nvPr/>
        </p:nvCxnSpPr>
        <p:spPr>
          <a:xfrm>
            <a:off x="7460688" y="1398559"/>
            <a:ext cx="129512" cy="3143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6684020" y="2229391"/>
            <a:ext cx="339971" cy="150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7077702" y="2208242"/>
            <a:ext cx="169985" cy="247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flipV="1">
            <a:off x="7569686" y="1844280"/>
            <a:ext cx="125993" cy="2345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7460688" y="2215000"/>
            <a:ext cx="339971" cy="150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6711442" y="1443369"/>
            <a:ext cx="235123" cy="2695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6992708" y="1810585"/>
            <a:ext cx="339971" cy="150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7008959" y="1395165"/>
            <a:ext cx="323720" cy="181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8122532" y="3873574"/>
            <a:ext cx="312848" cy="1182042"/>
            <a:chOff x="4488509" y="2450640"/>
            <a:chExt cx="312848" cy="1182042"/>
          </a:xfrm>
        </p:grpSpPr>
        <p:sp>
          <p:nvSpPr>
            <p:cNvPr id="57" name="円/楕円 56"/>
            <p:cNvSpPr/>
            <p:nvPr/>
          </p:nvSpPr>
          <p:spPr>
            <a:xfrm>
              <a:off x="4488509" y="2450640"/>
              <a:ext cx="312848" cy="373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9" name="直線矢印コネクタ 58"/>
            <p:cNvCxnSpPr/>
            <p:nvPr/>
          </p:nvCxnSpPr>
          <p:spPr>
            <a:xfrm>
              <a:off x="4626958" y="2727952"/>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8460432" y="4221088"/>
            <a:ext cx="820811" cy="609591"/>
            <a:chOff x="3875760" y="3140151"/>
            <a:chExt cx="820811" cy="609591"/>
          </a:xfrm>
        </p:grpSpPr>
        <p:grpSp>
          <p:nvGrpSpPr>
            <p:cNvPr id="62" name="グループ化 61"/>
            <p:cNvGrpSpPr/>
            <p:nvPr/>
          </p:nvGrpSpPr>
          <p:grpSpPr>
            <a:xfrm>
              <a:off x="3891073" y="3165762"/>
              <a:ext cx="156424" cy="583980"/>
              <a:chOff x="4488509" y="2564646"/>
              <a:chExt cx="156424" cy="583980"/>
            </a:xfrm>
          </p:grpSpPr>
          <p:sp>
            <p:nvSpPr>
              <p:cNvPr id="64" name="円/楕円 63"/>
              <p:cNvSpPr/>
              <p:nvPr/>
            </p:nvSpPr>
            <p:spPr>
              <a:xfrm>
                <a:off x="4488509" y="2564646"/>
                <a:ext cx="156424" cy="1633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65" name="直線矢印コネクタ 64"/>
              <p:cNvCxnSpPr/>
              <p:nvPr/>
            </p:nvCxnSpPr>
            <p:spPr>
              <a:xfrm>
                <a:off x="4565092" y="2693770"/>
                <a:ext cx="0" cy="4548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3" name="Rectangle 14"/>
            <p:cNvSpPr>
              <a:spLocks noChangeArrowheads="1"/>
            </p:cNvSpPr>
            <p:nvPr/>
          </p:nvSpPr>
          <p:spPr bwMode="auto">
            <a:xfrm>
              <a:off x="3875760" y="3140151"/>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v</a:t>
              </a:r>
              <a:r>
                <a:rPr kumimoji="1" lang="en-US" altLang="ja-JP" sz="2800" b="1" i="0" u="none" strike="noStrike" kern="1200" cap="none" spc="0" normalizeH="0" baseline="-2500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z</a:t>
              </a:r>
            </a:p>
          </p:txBody>
        </p:sp>
      </p:grpSp>
    </p:spTree>
    <p:extLst>
      <p:ext uri="{BB962C8B-B14F-4D97-AF65-F5344CB8AC3E}">
        <p14:creationId xmlns:p14="http://schemas.microsoft.com/office/powerpoint/2010/main" val="632353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5265408" y="3255367"/>
            <a:ext cx="3375283"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Nakagawa et al. (1986)</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95" y="200093"/>
            <a:ext cx="4417363" cy="395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5"/>
          <p:cNvSpPr>
            <a:spLocks noChangeArrowheads="1"/>
          </p:cNvSpPr>
          <p:nvPr/>
        </p:nvSpPr>
        <p:spPr bwMode="auto">
          <a:xfrm>
            <a:off x="-11287" y="692696"/>
            <a:ext cx="3218037" cy="556179"/>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乱流なしの場合</a:t>
            </a:r>
            <a:endParaRPr kumimoji="1" lang="en-US" altLang="ja-JP" sz="3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b="1" dirty="0">
                <a:solidFill>
                  <a:srgbClr val="333399"/>
                </a:solidFill>
                <a:latin typeface="ＭＳ Ｐゴシック" pitchFamily="50" charset="-128"/>
              </a:rPr>
              <a:t>ダスト成長＆鉛直・半径方向の運動</a:t>
            </a:r>
          </a:p>
        </p:txBody>
      </p:sp>
      <p:sp>
        <p:nvSpPr>
          <p:cNvPr id="24" name="Rectangle 12"/>
          <p:cNvSpPr>
            <a:spLocks noChangeArrowheads="1"/>
          </p:cNvSpPr>
          <p:nvPr/>
        </p:nvSpPr>
        <p:spPr bwMode="auto">
          <a:xfrm>
            <a:off x="3995936" y="3288465"/>
            <a:ext cx="407484"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R</a:t>
            </a:r>
          </a:p>
        </p:txBody>
      </p:sp>
      <p:sp>
        <p:nvSpPr>
          <p:cNvPr id="25" name="Rectangle 12"/>
          <p:cNvSpPr>
            <a:spLocks noChangeArrowheads="1"/>
          </p:cNvSpPr>
          <p:nvPr/>
        </p:nvSpPr>
        <p:spPr bwMode="auto">
          <a:xfrm>
            <a:off x="-23447" y="1294621"/>
            <a:ext cx="385042"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Z</a:t>
            </a:r>
          </a:p>
        </p:txBody>
      </p:sp>
      <p:sp>
        <p:nvSpPr>
          <p:cNvPr id="26" name="Rectangle 12"/>
          <p:cNvSpPr>
            <a:spLocks noChangeArrowheads="1"/>
          </p:cNvSpPr>
          <p:nvPr/>
        </p:nvSpPr>
        <p:spPr bwMode="auto">
          <a:xfrm>
            <a:off x="902152" y="1588037"/>
            <a:ext cx="188384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gas</a:t>
            </a:r>
            <a:r>
              <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rPr>
              <a:t> &gt; </a:t>
            </a: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dust</a:t>
            </a:r>
            <a:endPar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endParaRPr>
          </a:p>
        </p:txBody>
      </p:sp>
      <p:sp>
        <p:nvSpPr>
          <p:cNvPr id="27" name="Rectangle 12"/>
          <p:cNvSpPr>
            <a:spLocks noChangeArrowheads="1"/>
          </p:cNvSpPr>
          <p:nvPr/>
        </p:nvSpPr>
        <p:spPr bwMode="auto">
          <a:xfrm>
            <a:off x="2885827" y="1310430"/>
            <a:ext cx="1446230"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a:ln>
                  <a:noFill/>
                </a:ln>
                <a:solidFill>
                  <a:srgbClr val="FF0000"/>
                </a:solidFill>
                <a:effectLst/>
                <a:uLnTx/>
                <a:uFillTx/>
                <a:latin typeface="Tahoma" pitchFamily="34" charset="0"/>
                <a:ea typeface="HG丸ｺﾞｼｯｸM-PRO" pitchFamily="50" charset="-128"/>
                <a:cs typeface="+mn-cs"/>
              </a:rPr>
              <a:t>z</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&gt; </a:t>
            </a:r>
            <a:r>
              <a:rPr kumimoji="1" lang="en-US" altLang="ja-JP" sz="2800" b="0" i="0" u="none" strike="noStrike" kern="1200" cap="none" spc="0" normalizeH="0" baseline="0" noProof="0" dirty="0" err="1">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err="1">
                <a:ln>
                  <a:noFill/>
                </a:ln>
                <a:solidFill>
                  <a:srgbClr val="FF0000"/>
                </a:solidFill>
                <a:effectLst/>
                <a:uLnTx/>
                <a:uFillTx/>
                <a:latin typeface="Tahoma" pitchFamily="34" charset="0"/>
                <a:ea typeface="HG丸ｺﾞｼｯｸM-PRO" pitchFamily="50" charset="-128"/>
                <a:cs typeface="+mn-cs"/>
              </a:rPr>
              <a:t>r</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a:t>
            </a:r>
          </a:p>
        </p:txBody>
      </p:sp>
      <p:sp>
        <p:nvSpPr>
          <p:cNvPr id="28" name="Rectangle 12"/>
          <p:cNvSpPr>
            <a:spLocks noChangeArrowheads="1"/>
          </p:cNvSpPr>
          <p:nvPr/>
        </p:nvSpPr>
        <p:spPr bwMode="auto">
          <a:xfrm>
            <a:off x="2616143" y="2812822"/>
            <a:ext cx="188384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gas</a:t>
            </a:r>
            <a:r>
              <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rPr>
              <a:t> &lt; </a:t>
            </a: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dust</a:t>
            </a:r>
            <a:endPar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endParaRPr>
          </a:p>
        </p:txBody>
      </p:sp>
      <p:sp>
        <p:nvSpPr>
          <p:cNvPr id="29" name="Rectangle 12"/>
          <p:cNvSpPr>
            <a:spLocks noChangeArrowheads="1"/>
          </p:cNvSpPr>
          <p:nvPr/>
        </p:nvSpPr>
        <p:spPr bwMode="auto">
          <a:xfrm>
            <a:off x="1547664" y="2401724"/>
            <a:ext cx="1446230"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a:ln>
                  <a:noFill/>
                </a:ln>
                <a:solidFill>
                  <a:srgbClr val="FF0000"/>
                </a:solidFill>
                <a:effectLst/>
                <a:uLnTx/>
                <a:uFillTx/>
                <a:latin typeface="Tahoma" pitchFamily="34" charset="0"/>
                <a:ea typeface="HG丸ｺﾞｼｯｸM-PRO" pitchFamily="50" charset="-128"/>
                <a:cs typeface="+mn-cs"/>
              </a:rPr>
              <a:t>z</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&lt; </a:t>
            </a:r>
            <a:r>
              <a:rPr kumimoji="1" lang="en-US" altLang="ja-JP" sz="2800" b="0" i="0" u="none" strike="noStrike" kern="1200" cap="none" spc="0" normalizeH="0" baseline="0" noProof="0" dirty="0" err="1">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err="1">
                <a:ln>
                  <a:noFill/>
                </a:ln>
                <a:solidFill>
                  <a:srgbClr val="FF0000"/>
                </a:solidFill>
                <a:effectLst/>
                <a:uLnTx/>
                <a:uFillTx/>
                <a:latin typeface="Tahoma" pitchFamily="34" charset="0"/>
                <a:ea typeface="HG丸ｺﾞｼｯｸM-PRO" pitchFamily="50" charset="-128"/>
                <a:cs typeface="+mn-cs"/>
              </a:rPr>
              <a:t>r</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a:t>
            </a:r>
          </a:p>
        </p:txBody>
      </p:sp>
      <p:sp>
        <p:nvSpPr>
          <p:cNvPr id="31" name="Rectangle 12"/>
          <p:cNvSpPr>
            <a:spLocks noChangeArrowheads="1"/>
          </p:cNvSpPr>
          <p:nvPr/>
        </p:nvSpPr>
        <p:spPr bwMode="auto">
          <a:xfrm>
            <a:off x="558534" y="3093896"/>
            <a:ext cx="1446230"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a:ln>
                  <a:noFill/>
                </a:ln>
                <a:solidFill>
                  <a:srgbClr val="FF0000"/>
                </a:solidFill>
                <a:effectLst/>
                <a:uLnTx/>
                <a:uFillTx/>
                <a:latin typeface="Tahoma" pitchFamily="34" charset="0"/>
                <a:ea typeface="HG丸ｺﾞｼｯｸM-PRO" pitchFamily="50" charset="-128"/>
                <a:cs typeface="+mn-cs"/>
              </a:rPr>
              <a:t>z</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&gt; </a:t>
            </a:r>
            <a:r>
              <a:rPr kumimoji="1" lang="en-US" altLang="ja-JP" sz="2800" b="0" i="0" u="none" strike="noStrike" kern="1200" cap="none" spc="0" normalizeH="0" baseline="0" noProof="0" dirty="0" err="1">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err="1">
                <a:ln>
                  <a:noFill/>
                </a:ln>
                <a:solidFill>
                  <a:srgbClr val="FF0000"/>
                </a:solidFill>
                <a:effectLst/>
                <a:uLnTx/>
                <a:uFillTx/>
                <a:latin typeface="Tahoma" pitchFamily="34" charset="0"/>
                <a:ea typeface="HG丸ｺﾞｼｯｸM-PRO" pitchFamily="50" charset="-128"/>
                <a:cs typeface="+mn-cs"/>
              </a:rPr>
              <a:t>r</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a:t>
            </a:r>
          </a:p>
        </p:txBody>
      </p:sp>
      <p:sp>
        <p:nvSpPr>
          <p:cNvPr id="32" name="Rectangle 12"/>
          <p:cNvSpPr>
            <a:spLocks noChangeArrowheads="1"/>
          </p:cNvSpPr>
          <p:nvPr/>
        </p:nvSpPr>
        <p:spPr bwMode="auto">
          <a:xfrm>
            <a:off x="4619444" y="770730"/>
            <a:ext cx="4273035" cy="107721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各円盤半径でのダストサイズと成長時間</a:t>
            </a:r>
            <a:endParaRPr kumimoji="1" lang="en-US" altLang="ja-JP" sz="32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endParaRPr>
          </a:p>
        </p:txBody>
      </p:sp>
    </p:spTree>
    <p:extLst>
      <p:ext uri="{BB962C8B-B14F-4D97-AF65-F5344CB8AC3E}">
        <p14:creationId xmlns:p14="http://schemas.microsoft.com/office/powerpoint/2010/main" val="8951866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429000" y="26495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666633"/>
              </a:solidFill>
              <a:effectLst/>
              <a:uLnTx/>
              <a:uFillTx/>
              <a:latin typeface="Comic Sans MS" pitchFamily="66" charset="0"/>
              <a:ea typeface="ＭＳ Ｐゴシック" panose="020B0600070205080204" pitchFamily="50" charset="-128"/>
              <a:cs typeface="+mn-cs"/>
            </a:endParaRPr>
          </a:p>
        </p:txBody>
      </p:sp>
      <p:sp>
        <p:nvSpPr>
          <p:cNvPr id="6147" name="Text Box 3"/>
          <p:cNvSpPr txBox="1">
            <a:spLocks noChangeArrowheads="1"/>
          </p:cNvSpPr>
          <p:nvPr/>
        </p:nvSpPr>
        <p:spPr bwMode="auto">
          <a:xfrm>
            <a:off x="5105400" y="3105150"/>
            <a:ext cx="4038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地球型惑星形成</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ガス惑星形成</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ガス円盤の散逸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Comic Sans MS" pitchFamily="66" charset="0"/>
                <a:ea typeface="HG丸ｺﾞｼｯｸM-PRO" pitchFamily="50" charset="-128"/>
                <a:cs typeface="+mn-cs"/>
              </a:rPr>
              <a:t>→ 惑星系形成</a:t>
            </a:r>
            <a:endParaRPr kumimoji="1" lang="ja-JP" altLang="en-US"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148" name="Rectangle 4"/>
          <p:cNvSpPr>
            <a:spLocks noGrp="1" noChangeArrowheads="1"/>
          </p:cNvSpPr>
          <p:nvPr>
            <p:ph type="title" idx="4294967295"/>
          </p:nvPr>
        </p:nvSpPr>
        <p:spPr>
          <a:xfrm>
            <a:off x="0" y="0"/>
            <a:ext cx="9144000" cy="762000"/>
          </a:xfrm>
        </p:spPr>
        <p:txBody>
          <a:bodyPr/>
          <a:lstStyle/>
          <a:p>
            <a:pPr eaLnBrk="1" hangingPunct="1"/>
            <a:r>
              <a:rPr lang="ja-JP" altLang="en-US" b="1" dirty="0">
                <a:solidFill>
                  <a:srgbClr val="9900CC"/>
                </a:solidFill>
                <a:latin typeface="HG丸ｺﾞｼｯｸM-PRO" pitchFamily="50" charset="-128"/>
                <a:ea typeface="HG丸ｺﾞｼｯｸM-PRO" pitchFamily="50" charset="-128"/>
              </a:rPr>
              <a:t>原始惑星系円盤から惑星系へ</a:t>
            </a:r>
          </a:p>
        </p:txBody>
      </p:sp>
      <p:sp>
        <p:nvSpPr>
          <p:cNvPr id="6149" name="Rectangle 5"/>
          <p:cNvSpPr>
            <a:spLocks noChangeArrowheads="1"/>
          </p:cNvSpPr>
          <p:nvPr/>
        </p:nvSpPr>
        <p:spPr bwMode="auto">
          <a:xfrm>
            <a:off x="5105400" y="1114425"/>
            <a:ext cx="40386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a:ln>
                  <a:noFill/>
                </a:ln>
                <a:solidFill>
                  <a:prstClr val="black"/>
                </a:solidFill>
                <a:effectLst/>
                <a:uLnTx/>
                <a:uFillTx/>
                <a:latin typeface="Comic Sans MS" pitchFamily="66" charset="0"/>
                <a:ea typeface="HG丸ｺﾞｼｯｸM-PRO" pitchFamily="50" charset="-128"/>
                <a:cs typeface="+mn-cs"/>
              </a:rPr>
              <a:t>ダストの成長・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a:ln>
                  <a:noFill/>
                </a:ln>
                <a:solidFill>
                  <a:prstClr val="black"/>
                </a:solidFill>
                <a:effectLst/>
                <a:uLnTx/>
                <a:uFillTx/>
                <a:latin typeface="Comic Sans MS" pitchFamily="66" charset="0"/>
                <a:ea typeface="HG丸ｺﾞｼｯｸM-PRO" pitchFamily="50" charset="-128"/>
                <a:cs typeface="+mn-cs"/>
              </a:rPr>
              <a:t>赤道面への沈殿</a:t>
            </a:r>
            <a:endParaRPr kumimoji="1" lang="ja-JP" altLang="en-US" sz="2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a:ln>
                  <a:noFill/>
                </a:ln>
                <a:solidFill>
                  <a:prstClr val="black"/>
                </a:solidFill>
                <a:effectLst/>
                <a:uLnTx/>
                <a:uFillTx/>
                <a:latin typeface="Comic Sans MS" pitchFamily="66" charset="0"/>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a:ln>
                  <a:noFill/>
                </a:ln>
                <a:solidFill>
                  <a:prstClr val="black"/>
                </a:solidFill>
                <a:effectLst/>
                <a:uLnTx/>
                <a:uFillTx/>
                <a:latin typeface="Comic Sans MS" pitchFamily="66" charset="0"/>
                <a:ea typeface="HG丸ｺﾞｼｯｸM-PRO" pitchFamily="50" charset="-128"/>
                <a:cs typeface="+mn-cs"/>
              </a:rPr>
              <a:t>微惑星形成</a:t>
            </a:r>
            <a:endParaRPr kumimoji="1" lang="ja-JP" altLang="en-US" sz="2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endParaRPr>
          </a:p>
        </p:txBody>
      </p:sp>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11615" r="14842"/>
          <a:stretch>
            <a:fillRect/>
          </a:stretch>
        </p:blipFill>
        <p:spPr bwMode="auto">
          <a:xfrm>
            <a:off x="152400" y="942975"/>
            <a:ext cx="495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ChangeArrowheads="1"/>
          </p:cNvSpPr>
          <p:nvPr/>
        </p:nvSpPr>
        <p:spPr bwMode="auto">
          <a:xfrm>
            <a:off x="623888" y="900113"/>
            <a:ext cx="4002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2600" b="0" i="0" u="none" strike="noStrike" kern="1200" cap="none" spc="0" normalizeH="0" baseline="0" noProof="0">
                <a:ln>
                  <a:noFill/>
                </a:ln>
                <a:solidFill>
                  <a:prstClr val="white"/>
                </a:solidFill>
                <a:effectLst/>
                <a:uLnTx/>
                <a:uFillTx/>
                <a:latin typeface="Tahoma" pitchFamily="34" charset="0"/>
                <a:ea typeface="HG丸ｺﾞｼｯｸM-PRO" pitchFamily="50" charset="-128"/>
                <a:cs typeface="+mn-cs"/>
              </a:rPr>
              <a:t>(e.g., Hayashi et al. 1985)</a:t>
            </a:r>
          </a:p>
        </p:txBody>
      </p:sp>
      <p:sp>
        <p:nvSpPr>
          <p:cNvPr id="6152" name="Rectangle 8"/>
          <p:cNvSpPr>
            <a:spLocks noChangeArrowheads="1"/>
          </p:cNvSpPr>
          <p:nvPr/>
        </p:nvSpPr>
        <p:spPr bwMode="auto">
          <a:xfrm>
            <a:off x="2919413" y="6384925"/>
            <a:ext cx="2152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Tahoma" pitchFamily="34" charset="0"/>
                <a:ea typeface="HG丸ｺﾞｼｯｸM-PRO" pitchFamily="50" charset="-128"/>
                <a:cs typeface="Tahoma" pitchFamily="34" charset="0"/>
              </a:rPr>
              <a:t>(C) Newton Press</a:t>
            </a:r>
          </a:p>
        </p:txBody>
      </p:sp>
    </p:spTree>
    <p:extLst>
      <p:ext uri="{BB962C8B-B14F-4D97-AF65-F5344CB8AC3E}">
        <p14:creationId xmlns:p14="http://schemas.microsoft.com/office/powerpoint/2010/main" val="3063476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5265408" y="3255367"/>
            <a:ext cx="3375283"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Nakagawa et al. (1986)</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95" y="200093"/>
            <a:ext cx="4417363" cy="395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5"/>
          <p:cNvSpPr>
            <a:spLocks noChangeArrowheads="1"/>
          </p:cNvSpPr>
          <p:nvPr/>
        </p:nvSpPr>
        <p:spPr bwMode="auto">
          <a:xfrm>
            <a:off x="-52383" y="692696"/>
            <a:ext cx="3218037" cy="556179"/>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乱流なしの場合</a:t>
            </a:r>
            <a:endParaRPr kumimoji="1" lang="en-US" altLang="ja-JP" sz="3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b="1" dirty="0">
                <a:solidFill>
                  <a:srgbClr val="333399"/>
                </a:solidFill>
                <a:latin typeface="ＭＳ Ｐゴシック" pitchFamily="50" charset="-128"/>
              </a:rPr>
              <a:t>ダスト成長＆鉛直・半径方向の運動</a:t>
            </a:r>
          </a:p>
        </p:txBody>
      </p:sp>
      <p:grpSp>
        <p:nvGrpSpPr>
          <p:cNvPr id="5" name="グループ化 4"/>
          <p:cNvGrpSpPr/>
          <p:nvPr/>
        </p:nvGrpSpPr>
        <p:grpSpPr>
          <a:xfrm>
            <a:off x="4406613" y="1844824"/>
            <a:ext cx="4695353" cy="1395008"/>
            <a:chOff x="4816611" y="1832776"/>
            <a:chExt cx="4695353" cy="1395008"/>
          </a:xfrm>
        </p:grpSpPr>
        <p:sp>
          <p:nvSpPr>
            <p:cNvPr id="18" name="Rectangle 12"/>
            <p:cNvSpPr>
              <a:spLocks noChangeArrowheads="1"/>
            </p:cNvSpPr>
            <p:nvPr/>
          </p:nvSpPr>
          <p:spPr bwMode="auto">
            <a:xfrm>
              <a:off x="4816611" y="1935122"/>
              <a:ext cx="4687502" cy="129266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1AU(E): ~10cm @ ~2x10</a:t>
              </a:r>
              <a:r>
                <a:rPr kumimoji="1" lang="en-US" altLang="ja-JP" sz="26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3</a:t>
              </a:r>
              <a:r>
                <a:rPr kumimoji="1" lang="en-US" altLang="ja-JP" sz="26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yr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5AU(J): ~5cm @ ~ 4x10</a:t>
              </a:r>
              <a:r>
                <a:rPr kumimoji="1" lang="en-US" altLang="ja-JP" sz="26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3</a:t>
              </a:r>
              <a:r>
                <a:rPr kumimoji="1" lang="en-US" altLang="ja-JP" sz="26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yr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6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30AU(N): ~0.5cm @ ~2x10</a:t>
              </a:r>
              <a:r>
                <a:rPr kumimoji="1" lang="en-US" altLang="ja-JP" sz="26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4</a:t>
              </a:r>
              <a:r>
                <a:rPr kumimoji="1" lang="en-US" altLang="ja-JP" sz="26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yr</a:t>
              </a:r>
            </a:p>
          </p:txBody>
        </p:sp>
        <p:sp>
          <p:nvSpPr>
            <p:cNvPr id="2" name="正方形/長方形 1"/>
            <p:cNvSpPr/>
            <p:nvPr/>
          </p:nvSpPr>
          <p:spPr>
            <a:xfrm>
              <a:off x="4816611" y="1832776"/>
              <a:ext cx="4695353" cy="1395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 name="グループ化 3"/>
          <p:cNvGrpSpPr/>
          <p:nvPr/>
        </p:nvGrpSpPr>
        <p:grpSpPr>
          <a:xfrm>
            <a:off x="4512518" y="3717032"/>
            <a:ext cx="3803898" cy="3163589"/>
            <a:chOff x="4519196" y="3361754"/>
            <a:chExt cx="4172163" cy="3451622"/>
          </a:xfrm>
        </p:grpSpPr>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196" y="3361754"/>
              <a:ext cx="4172163" cy="345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2"/>
            <p:cNvSpPr>
              <a:spLocks noChangeArrowheads="1"/>
            </p:cNvSpPr>
            <p:nvPr/>
          </p:nvSpPr>
          <p:spPr bwMode="auto">
            <a:xfrm>
              <a:off x="5545927" y="3630463"/>
              <a:ext cx="36901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p>
          </p:txBody>
        </p:sp>
        <p:sp>
          <p:nvSpPr>
            <p:cNvPr id="11" name="Rectangle 12"/>
            <p:cNvSpPr>
              <a:spLocks noChangeArrowheads="1"/>
            </p:cNvSpPr>
            <p:nvPr/>
          </p:nvSpPr>
          <p:spPr bwMode="auto">
            <a:xfrm>
              <a:off x="5599391" y="4092128"/>
              <a:ext cx="36901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B</a:t>
              </a:r>
            </a:p>
          </p:txBody>
        </p:sp>
        <p:sp>
          <p:nvSpPr>
            <p:cNvPr id="12" name="Rectangle 12"/>
            <p:cNvSpPr>
              <a:spLocks noChangeArrowheads="1"/>
            </p:cNvSpPr>
            <p:nvPr/>
          </p:nvSpPr>
          <p:spPr bwMode="auto">
            <a:xfrm>
              <a:off x="5730433" y="4702778"/>
              <a:ext cx="36901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C</a:t>
              </a:r>
            </a:p>
          </p:txBody>
        </p:sp>
        <p:sp>
          <p:nvSpPr>
            <p:cNvPr id="13" name="Rectangle 12"/>
            <p:cNvSpPr>
              <a:spLocks noChangeArrowheads="1"/>
            </p:cNvSpPr>
            <p:nvPr/>
          </p:nvSpPr>
          <p:spPr bwMode="auto">
            <a:xfrm>
              <a:off x="5771875" y="5415901"/>
              <a:ext cx="393056"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a:t>
              </a:r>
            </a:p>
          </p:txBody>
        </p:sp>
      </p:grpSp>
      <p:grpSp>
        <p:nvGrpSpPr>
          <p:cNvPr id="3" name="グループ化 2"/>
          <p:cNvGrpSpPr/>
          <p:nvPr/>
        </p:nvGrpSpPr>
        <p:grpSpPr>
          <a:xfrm>
            <a:off x="459411" y="3570918"/>
            <a:ext cx="3752549" cy="3217406"/>
            <a:chOff x="387403" y="3212976"/>
            <a:chExt cx="4112589" cy="3505438"/>
          </a:xfrm>
        </p:grpSpPr>
        <p:pic>
          <p:nvPicPr>
            <p:cNvPr id="7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03" y="3212976"/>
              <a:ext cx="4112589" cy="350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2"/>
            <p:cNvSpPr>
              <a:spLocks noChangeArrowheads="1"/>
            </p:cNvSpPr>
            <p:nvPr/>
          </p:nvSpPr>
          <p:spPr bwMode="auto">
            <a:xfrm>
              <a:off x="1403648" y="3501008"/>
              <a:ext cx="36901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p>
          </p:txBody>
        </p:sp>
        <p:sp>
          <p:nvSpPr>
            <p:cNvPr id="15" name="Rectangle 12"/>
            <p:cNvSpPr>
              <a:spLocks noChangeArrowheads="1"/>
            </p:cNvSpPr>
            <p:nvPr/>
          </p:nvSpPr>
          <p:spPr bwMode="auto">
            <a:xfrm>
              <a:off x="1957166" y="3962673"/>
              <a:ext cx="36901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B</a:t>
              </a:r>
            </a:p>
          </p:txBody>
        </p:sp>
        <p:sp>
          <p:nvSpPr>
            <p:cNvPr id="16" name="Rectangle 12"/>
            <p:cNvSpPr>
              <a:spLocks noChangeArrowheads="1"/>
            </p:cNvSpPr>
            <p:nvPr/>
          </p:nvSpPr>
          <p:spPr bwMode="auto">
            <a:xfrm>
              <a:off x="2385922" y="4424338"/>
              <a:ext cx="36901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C</a:t>
              </a:r>
            </a:p>
          </p:txBody>
        </p:sp>
        <p:sp>
          <p:nvSpPr>
            <p:cNvPr id="17" name="Rectangle 12"/>
            <p:cNvSpPr>
              <a:spLocks noChangeArrowheads="1"/>
            </p:cNvSpPr>
            <p:nvPr/>
          </p:nvSpPr>
          <p:spPr bwMode="auto">
            <a:xfrm>
              <a:off x="2442406" y="5307129"/>
              <a:ext cx="393056"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a:t>
              </a:r>
            </a:p>
          </p:txBody>
        </p:sp>
      </p:grpSp>
      <p:sp>
        <p:nvSpPr>
          <p:cNvPr id="21" name="Rectangle 12"/>
          <p:cNvSpPr>
            <a:spLocks noChangeArrowheads="1"/>
          </p:cNvSpPr>
          <p:nvPr/>
        </p:nvSpPr>
        <p:spPr bwMode="auto">
          <a:xfrm>
            <a:off x="3339731" y="6356276"/>
            <a:ext cx="1116011"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a[cm]</a:t>
            </a:r>
          </a:p>
        </p:txBody>
      </p:sp>
      <p:sp>
        <p:nvSpPr>
          <p:cNvPr id="22" name="Rectangle 14"/>
          <p:cNvSpPr>
            <a:spLocks noChangeArrowheads="1"/>
          </p:cNvSpPr>
          <p:nvPr/>
        </p:nvSpPr>
        <p:spPr bwMode="auto">
          <a:xfrm rot="16200000">
            <a:off x="-135415" y="4753067"/>
            <a:ext cx="10051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Z/H</a:t>
            </a:r>
            <a:endParaRPr kumimoji="1" lang="en-US" altLang="ja-JP" sz="2800" b="0" i="0" u="none" strike="noStrike" kern="1200" cap="none" spc="0" normalizeH="0" baseline="-2500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12"/>
          <p:cNvSpPr>
            <a:spLocks noChangeArrowheads="1"/>
          </p:cNvSpPr>
          <p:nvPr/>
        </p:nvSpPr>
        <p:spPr bwMode="auto">
          <a:xfrm>
            <a:off x="7754320" y="6357402"/>
            <a:ext cx="889987"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t[</a:t>
            </a:r>
            <a:r>
              <a:rPr kumimoji="1" lang="en-US" altLang="ja-JP" sz="2800" b="0" i="0" u="none" strike="noStrike" kern="1200" cap="none" spc="0" normalizeH="0" baseline="0" noProof="0" dirty="0" err="1">
                <a:ln>
                  <a:noFill/>
                </a:ln>
                <a:solidFill>
                  <a:prstClr val="black"/>
                </a:solidFill>
                <a:effectLst/>
                <a:uLnTx/>
                <a:uFillTx/>
                <a:latin typeface="Tahoma" pitchFamily="34" charset="0"/>
                <a:ea typeface="HG丸ｺﾞｼｯｸM-PRO" pitchFamily="50" charset="-128"/>
                <a:cs typeface="+mn-cs"/>
              </a:rPr>
              <a:t>yr</a:t>
            </a: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t>
            </a:r>
          </a:p>
        </p:txBody>
      </p:sp>
      <p:sp>
        <p:nvSpPr>
          <p:cNvPr id="24" name="Rectangle 12"/>
          <p:cNvSpPr>
            <a:spLocks noChangeArrowheads="1"/>
          </p:cNvSpPr>
          <p:nvPr/>
        </p:nvSpPr>
        <p:spPr bwMode="auto">
          <a:xfrm>
            <a:off x="3995936" y="3288465"/>
            <a:ext cx="407484"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R</a:t>
            </a:r>
          </a:p>
        </p:txBody>
      </p:sp>
      <p:sp>
        <p:nvSpPr>
          <p:cNvPr id="25" name="Rectangle 12"/>
          <p:cNvSpPr>
            <a:spLocks noChangeArrowheads="1"/>
          </p:cNvSpPr>
          <p:nvPr/>
        </p:nvSpPr>
        <p:spPr bwMode="auto">
          <a:xfrm>
            <a:off x="-23447" y="1294621"/>
            <a:ext cx="385042"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Z</a:t>
            </a:r>
          </a:p>
        </p:txBody>
      </p:sp>
      <p:sp>
        <p:nvSpPr>
          <p:cNvPr id="26" name="Rectangle 12"/>
          <p:cNvSpPr>
            <a:spLocks noChangeArrowheads="1"/>
          </p:cNvSpPr>
          <p:nvPr/>
        </p:nvSpPr>
        <p:spPr bwMode="auto">
          <a:xfrm>
            <a:off x="902152" y="1588037"/>
            <a:ext cx="188384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gas</a:t>
            </a:r>
            <a:r>
              <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rPr>
              <a:t> &gt; </a:t>
            </a: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dust</a:t>
            </a:r>
            <a:endPar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endParaRPr>
          </a:p>
        </p:txBody>
      </p:sp>
      <p:sp>
        <p:nvSpPr>
          <p:cNvPr id="27" name="Rectangle 12"/>
          <p:cNvSpPr>
            <a:spLocks noChangeArrowheads="1"/>
          </p:cNvSpPr>
          <p:nvPr/>
        </p:nvSpPr>
        <p:spPr bwMode="auto">
          <a:xfrm>
            <a:off x="2885827" y="1310430"/>
            <a:ext cx="1446230"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a:ln>
                  <a:noFill/>
                </a:ln>
                <a:solidFill>
                  <a:srgbClr val="FF0000"/>
                </a:solidFill>
                <a:effectLst/>
                <a:uLnTx/>
                <a:uFillTx/>
                <a:latin typeface="Tahoma" pitchFamily="34" charset="0"/>
                <a:ea typeface="HG丸ｺﾞｼｯｸM-PRO" pitchFamily="50" charset="-128"/>
                <a:cs typeface="+mn-cs"/>
              </a:rPr>
              <a:t>z</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&gt; </a:t>
            </a:r>
            <a:r>
              <a:rPr kumimoji="1" lang="en-US" altLang="ja-JP" sz="2800" b="0" i="0" u="none" strike="noStrike" kern="1200" cap="none" spc="0" normalizeH="0" baseline="0" noProof="0" dirty="0" err="1">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err="1">
                <a:ln>
                  <a:noFill/>
                </a:ln>
                <a:solidFill>
                  <a:srgbClr val="FF0000"/>
                </a:solidFill>
                <a:effectLst/>
                <a:uLnTx/>
                <a:uFillTx/>
                <a:latin typeface="Tahoma" pitchFamily="34" charset="0"/>
                <a:ea typeface="HG丸ｺﾞｼｯｸM-PRO" pitchFamily="50" charset="-128"/>
                <a:cs typeface="+mn-cs"/>
              </a:rPr>
              <a:t>r</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a:t>
            </a:r>
          </a:p>
        </p:txBody>
      </p:sp>
      <p:sp>
        <p:nvSpPr>
          <p:cNvPr id="28" name="Rectangle 12"/>
          <p:cNvSpPr>
            <a:spLocks noChangeArrowheads="1"/>
          </p:cNvSpPr>
          <p:nvPr/>
        </p:nvSpPr>
        <p:spPr bwMode="auto">
          <a:xfrm>
            <a:off x="2616143" y="2812822"/>
            <a:ext cx="188384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gas</a:t>
            </a:r>
            <a:r>
              <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rPr>
              <a:t> &lt; </a:t>
            </a:r>
            <a:r>
              <a:rPr kumimoji="1" lang="en-US" altLang="ja-JP" sz="2800" b="0" i="0" u="none" strike="noStrike" kern="1200" cap="none" spc="0" normalizeH="0" baseline="0" noProof="0" dirty="0" err="1">
                <a:ln>
                  <a:noFill/>
                </a:ln>
                <a:solidFill>
                  <a:srgbClr val="00B050"/>
                </a:solidFill>
                <a:effectLst/>
                <a:uLnTx/>
                <a:uFillTx/>
                <a:latin typeface="Symbol" panose="05050102010706020507" pitchFamily="18" charset="2"/>
                <a:ea typeface="HG丸ｺﾞｼｯｸM-PRO" pitchFamily="50" charset="-128"/>
                <a:cs typeface="+mn-cs"/>
              </a:rPr>
              <a:t>r</a:t>
            </a:r>
            <a:r>
              <a:rPr kumimoji="1" lang="en-US" altLang="ja-JP" sz="2800" b="0" i="0" u="none" strike="noStrike" kern="1200" cap="none" spc="0" normalizeH="0" baseline="-25000" noProof="0" dirty="0" err="1">
                <a:ln>
                  <a:noFill/>
                </a:ln>
                <a:solidFill>
                  <a:srgbClr val="00B050"/>
                </a:solidFill>
                <a:effectLst/>
                <a:uLnTx/>
                <a:uFillTx/>
                <a:latin typeface="Tahoma" pitchFamily="34" charset="0"/>
                <a:ea typeface="HG丸ｺﾞｼｯｸM-PRO" pitchFamily="50" charset="-128"/>
                <a:cs typeface="+mn-cs"/>
              </a:rPr>
              <a:t>dust</a:t>
            </a:r>
            <a:endParaRPr kumimoji="1" lang="en-US" altLang="ja-JP" sz="2800" b="0" i="0" u="none" strike="noStrike" kern="1200" cap="none" spc="0" normalizeH="0" baseline="0" noProof="0" dirty="0">
              <a:ln>
                <a:noFill/>
              </a:ln>
              <a:solidFill>
                <a:srgbClr val="00B050"/>
              </a:solidFill>
              <a:effectLst/>
              <a:uLnTx/>
              <a:uFillTx/>
              <a:latin typeface="Tahoma" pitchFamily="34" charset="0"/>
              <a:ea typeface="HG丸ｺﾞｼｯｸM-PRO" pitchFamily="50" charset="-128"/>
              <a:cs typeface="+mn-cs"/>
            </a:endParaRPr>
          </a:p>
        </p:txBody>
      </p:sp>
      <p:sp>
        <p:nvSpPr>
          <p:cNvPr id="29" name="Rectangle 12"/>
          <p:cNvSpPr>
            <a:spLocks noChangeArrowheads="1"/>
          </p:cNvSpPr>
          <p:nvPr/>
        </p:nvSpPr>
        <p:spPr bwMode="auto">
          <a:xfrm>
            <a:off x="1547664" y="2401724"/>
            <a:ext cx="1446230"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a:ln>
                  <a:noFill/>
                </a:ln>
                <a:solidFill>
                  <a:srgbClr val="FF0000"/>
                </a:solidFill>
                <a:effectLst/>
                <a:uLnTx/>
                <a:uFillTx/>
                <a:latin typeface="Tahoma" pitchFamily="34" charset="0"/>
                <a:ea typeface="HG丸ｺﾞｼｯｸM-PRO" pitchFamily="50" charset="-128"/>
                <a:cs typeface="+mn-cs"/>
              </a:rPr>
              <a:t>z</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&lt; </a:t>
            </a:r>
            <a:r>
              <a:rPr kumimoji="1" lang="en-US" altLang="ja-JP" sz="2800" b="0" i="0" u="none" strike="noStrike" kern="1200" cap="none" spc="0" normalizeH="0" baseline="0" noProof="0" dirty="0" err="1">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err="1">
                <a:ln>
                  <a:noFill/>
                </a:ln>
                <a:solidFill>
                  <a:srgbClr val="FF0000"/>
                </a:solidFill>
                <a:effectLst/>
                <a:uLnTx/>
                <a:uFillTx/>
                <a:latin typeface="Tahoma" pitchFamily="34" charset="0"/>
                <a:ea typeface="HG丸ｺﾞｼｯｸM-PRO" pitchFamily="50" charset="-128"/>
                <a:cs typeface="+mn-cs"/>
              </a:rPr>
              <a:t>r</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a:t>
            </a:r>
          </a:p>
        </p:txBody>
      </p:sp>
      <p:sp>
        <p:nvSpPr>
          <p:cNvPr id="31" name="Rectangle 12"/>
          <p:cNvSpPr>
            <a:spLocks noChangeArrowheads="1"/>
          </p:cNvSpPr>
          <p:nvPr/>
        </p:nvSpPr>
        <p:spPr bwMode="auto">
          <a:xfrm>
            <a:off x="558534" y="3093896"/>
            <a:ext cx="1446230"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a:ln>
                  <a:noFill/>
                </a:ln>
                <a:solidFill>
                  <a:srgbClr val="FF0000"/>
                </a:solidFill>
                <a:effectLst/>
                <a:uLnTx/>
                <a:uFillTx/>
                <a:latin typeface="Tahoma" pitchFamily="34" charset="0"/>
                <a:ea typeface="HG丸ｺﾞｼｯｸM-PRO" pitchFamily="50" charset="-128"/>
                <a:cs typeface="+mn-cs"/>
              </a:rPr>
              <a:t>z</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&gt; </a:t>
            </a:r>
            <a:r>
              <a:rPr kumimoji="1" lang="en-US" altLang="ja-JP" sz="2800" b="0" i="0" u="none" strike="noStrike" kern="1200" cap="none" spc="0" normalizeH="0" baseline="0" noProof="0" dirty="0" err="1">
                <a:ln>
                  <a:noFill/>
                </a:ln>
                <a:solidFill>
                  <a:srgbClr val="FF0000"/>
                </a:solidFill>
                <a:effectLst/>
                <a:uLnTx/>
                <a:uFillTx/>
                <a:latin typeface="Tahoma" pitchFamily="34" charset="0"/>
                <a:ea typeface="HG丸ｺﾞｼｯｸM-PRO" pitchFamily="50" charset="-128"/>
                <a:cs typeface="+mn-cs"/>
              </a:rPr>
              <a:t>v</a:t>
            </a:r>
            <a:r>
              <a:rPr kumimoji="1" lang="en-US" altLang="ja-JP" sz="2800" b="0" i="0" u="none" strike="noStrike" kern="1200" cap="none" spc="0" normalizeH="0" baseline="-25000" noProof="0" dirty="0" err="1">
                <a:ln>
                  <a:noFill/>
                </a:ln>
                <a:solidFill>
                  <a:srgbClr val="FF0000"/>
                </a:solidFill>
                <a:effectLst/>
                <a:uLnTx/>
                <a:uFillTx/>
                <a:latin typeface="Tahoma" pitchFamily="34" charset="0"/>
                <a:ea typeface="HG丸ｺﾞｼｯｸM-PRO" pitchFamily="50" charset="-128"/>
                <a:cs typeface="+mn-cs"/>
              </a:rPr>
              <a:t>r</a:t>
            </a:r>
            <a:r>
              <a:rPr kumimoji="1" lang="en-US" altLang="ja-JP" sz="28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  </a:t>
            </a:r>
          </a:p>
        </p:txBody>
      </p:sp>
      <p:sp>
        <p:nvSpPr>
          <p:cNvPr id="32" name="Rectangle 12"/>
          <p:cNvSpPr>
            <a:spLocks noChangeArrowheads="1"/>
          </p:cNvSpPr>
          <p:nvPr/>
        </p:nvSpPr>
        <p:spPr bwMode="auto">
          <a:xfrm>
            <a:off x="4619444" y="770730"/>
            <a:ext cx="4273035" cy="107721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各円盤半径でのダストサイズと成長時間</a:t>
            </a:r>
            <a:endParaRPr kumimoji="1" lang="en-US" altLang="ja-JP" sz="32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endParaRPr>
          </a:p>
        </p:txBody>
      </p:sp>
      <p:sp>
        <p:nvSpPr>
          <p:cNvPr id="33" name="Rectangle 12"/>
          <p:cNvSpPr>
            <a:spLocks noChangeArrowheads="1"/>
          </p:cNvSpPr>
          <p:nvPr/>
        </p:nvSpPr>
        <p:spPr bwMode="auto">
          <a:xfrm>
            <a:off x="1631366" y="3486199"/>
            <a:ext cx="2868626"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ダストサイズ</a:t>
            </a:r>
            <a:endPar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endParaRPr>
          </a:p>
        </p:txBody>
      </p:sp>
      <p:sp>
        <p:nvSpPr>
          <p:cNvPr id="34" name="Rectangle 12"/>
          <p:cNvSpPr>
            <a:spLocks noChangeArrowheads="1"/>
          </p:cNvSpPr>
          <p:nvPr/>
        </p:nvSpPr>
        <p:spPr bwMode="auto">
          <a:xfrm>
            <a:off x="6216736" y="3841884"/>
            <a:ext cx="2171688"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成長時間</a:t>
            </a:r>
            <a:endPar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endParaRPr>
          </a:p>
        </p:txBody>
      </p:sp>
    </p:spTree>
    <p:extLst>
      <p:ext uri="{BB962C8B-B14F-4D97-AF65-F5344CB8AC3E}">
        <p14:creationId xmlns:p14="http://schemas.microsoft.com/office/powerpoint/2010/main" val="28998312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sz="4300" b="1" dirty="0">
                <a:solidFill>
                  <a:srgbClr val="9900CC"/>
                </a:solidFill>
                <a:latin typeface="Tahoma" pitchFamily="34" charset="0"/>
                <a:ea typeface="HG丸ｺﾞｼｯｸM-PRO" pitchFamily="50" charset="-128"/>
              </a:rPr>
              <a:t>円盤内ダスト成長の観測量への影響</a:t>
            </a:r>
            <a:endParaRPr lang="ja-JP" altLang="en-US" sz="4300" b="1" dirty="0">
              <a:solidFill>
                <a:srgbClr val="333399"/>
              </a:solidFill>
              <a:latin typeface="ＭＳ Ｐゴシック" pitchFamily="50" charset="-128"/>
            </a:endParaRPr>
          </a:p>
        </p:txBody>
      </p:sp>
      <p:sp>
        <p:nvSpPr>
          <p:cNvPr id="7" name="Rectangle 15"/>
          <p:cNvSpPr>
            <a:spLocks noChangeArrowheads="1"/>
          </p:cNvSpPr>
          <p:nvPr/>
        </p:nvSpPr>
        <p:spPr bwMode="auto">
          <a:xfrm>
            <a:off x="1800845" y="784589"/>
            <a:ext cx="5075412" cy="61773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rPr>
              <a:t>ダスト吸収係数への影響</a:t>
            </a:r>
            <a:endParaRPr kumimoji="1" lang="en-US" altLang="ja-JP" sz="34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Rectangle 15"/>
          <p:cNvSpPr>
            <a:spLocks noChangeArrowheads="1"/>
          </p:cNvSpPr>
          <p:nvPr/>
        </p:nvSpPr>
        <p:spPr bwMode="auto">
          <a:xfrm>
            <a:off x="32543" y="1561196"/>
            <a:ext cx="3536603" cy="556179"/>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サイズパラメータ</a:t>
            </a:r>
            <a:endPar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Rectangle 12"/>
          <p:cNvSpPr>
            <a:spLocks noChangeArrowheads="1"/>
          </p:cNvSpPr>
          <p:nvPr/>
        </p:nvSpPr>
        <p:spPr bwMode="auto">
          <a:xfrm>
            <a:off x="4609727" y="6381328"/>
            <a:ext cx="3922713" cy="46196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Miyake &amp; Nakagawa (1993)</a:t>
            </a:r>
          </a:p>
        </p:txBody>
      </p:sp>
      <p:graphicFrame>
        <p:nvGraphicFramePr>
          <p:cNvPr id="2" name="オブジェクト 1"/>
          <p:cNvGraphicFramePr>
            <a:graphicFrameLocks noChangeAspect="1"/>
          </p:cNvGraphicFramePr>
          <p:nvPr/>
        </p:nvGraphicFramePr>
        <p:xfrm>
          <a:off x="1073088" y="2117375"/>
          <a:ext cx="1455514" cy="941359"/>
        </p:xfrm>
        <a:graphic>
          <a:graphicData uri="http://schemas.openxmlformats.org/presentationml/2006/ole">
            <mc:AlternateContent xmlns:mc="http://schemas.openxmlformats.org/markup-compatibility/2006">
              <mc:Choice xmlns:v="urn:schemas-microsoft-com:vml" Requires="v">
                <p:oleObj name="数式" r:id="rId3" imgW="571320" imgH="393480" progId="Equation.3">
                  <p:embed/>
                </p:oleObj>
              </mc:Choice>
              <mc:Fallback>
                <p:oleObj name="数式" r:id="rId3" imgW="571320" imgH="393480" progId="Equation.3">
                  <p:embed/>
                  <p:pic>
                    <p:nvPicPr>
                      <p:cNvPr id="2" name="オブジェクト 1"/>
                      <p:cNvPicPr>
                        <a:picLocks noChangeAspect="1" noChangeArrowheads="1"/>
                      </p:cNvPicPr>
                      <p:nvPr/>
                    </p:nvPicPr>
                    <p:blipFill>
                      <a:blip r:embed="rId4"/>
                      <a:srcRect/>
                      <a:stretch>
                        <a:fillRect/>
                      </a:stretch>
                    </p:blipFill>
                    <p:spPr bwMode="auto">
                      <a:xfrm>
                        <a:off x="1073088" y="2117375"/>
                        <a:ext cx="1455514" cy="941359"/>
                      </a:xfrm>
                      <a:prstGeom prst="rect">
                        <a:avLst/>
                      </a:prstGeom>
                      <a:noFill/>
                      <a:ln>
                        <a:noFill/>
                      </a:ln>
                      <a:effectLst/>
                    </p:spPr>
                  </p:pic>
                </p:oleObj>
              </mc:Fallback>
            </mc:AlternateContent>
          </a:graphicData>
        </a:graphic>
      </p:graphicFrame>
      <p:sp>
        <p:nvSpPr>
          <p:cNvPr id="11" name="角丸四角形 10"/>
          <p:cNvSpPr/>
          <p:nvPr/>
        </p:nvSpPr>
        <p:spPr>
          <a:xfrm>
            <a:off x="1043608" y="2069249"/>
            <a:ext cx="1534494" cy="1079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Rectangle 15"/>
          <p:cNvSpPr>
            <a:spLocks noChangeArrowheads="1"/>
          </p:cNvSpPr>
          <p:nvPr/>
        </p:nvSpPr>
        <p:spPr bwMode="auto">
          <a:xfrm>
            <a:off x="161207" y="3284906"/>
            <a:ext cx="3536603" cy="101784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srgbClr val="0000CC"/>
                </a:solidFill>
                <a:effectLst/>
                <a:uLnTx/>
                <a:uFillTx/>
                <a:latin typeface="ＭＳ Ｐゴシック" panose="020B0600070205080204" pitchFamily="50" charset="-128"/>
                <a:ea typeface="ＭＳ Ｐゴシック" panose="020B0600070205080204" pitchFamily="50" charset="-128"/>
                <a:cs typeface="+mn-cs"/>
              </a:rPr>
              <a:t>X &lt;&lt; 1</a:t>
            </a:r>
            <a:r>
              <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レイリー限界</a:t>
            </a:r>
            <a:r>
              <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3000" b="1" i="0" u="none" strike="noStrike" kern="1200" cap="none" spc="0" normalizeH="0" baseline="0" noProof="0" dirty="0">
                <a:ln>
                  <a:noFill/>
                </a:ln>
                <a:solidFill>
                  <a:prstClr val="black"/>
                </a:solidFill>
                <a:effectLst/>
                <a:uLnTx/>
                <a:uFillTx/>
                <a:latin typeface="Symbol" panose="05050102010706020507" pitchFamily="18" charset="2"/>
                <a:ea typeface="ＭＳ Ｐゴシック" panose="020B0600070205080204" pitchFamily="50" charset="-128"/>
                <a:cs typeface="+mn-cs"/>
              </a:rPr>
              <a:t>n</a:t>
            </a:r>
            <a:r>
              <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3000" b="1" i="0" u="none" strike="noStrike" kern="1200" cap="none" spc="0" normalizeH="0" baseline="0" noProof="0" dirty="0">
                <a:ln>
                  <a:noFill/>
                </a:ln>
                <a:solidFill>
                  <a:prstClr val="black"/>
                </a:solidFill>
                <a:effectLst/>
                <a:uLnTx/>
                <a:uFillTx/>
                <a:latin typeface="Symbol" panose="05050102010706020507" pitchFamily="18" charset="2"/>
                <a:ea typeface="ＭＳ Ｐゴシック" panose="020B0600070205080204" pitchFamily="50" charset="-128"/>
                <a:cs typeface="+mn-cs"/>
              </a:rPr>
              <a:t>k</a:t>
            </a:r>
            <a:r>
              <a:rPr kumimoji="1" lang="en-US" altLang="ja-JP" sz="3000" b="1" i="0" u="none" strike="noStrike" kern="1200" cap="none" spc="0" normalizeH="0" baseline="-40000" noProof="0" dirty="0">
                <a:ln>
                  <a:noFill/>
                </a:ln>
                <a:solidFill>
                  <a:prstClr val="black"/>
                </a:solidFill>
                <a:effectLst/>
                <a:uLnTx/>
                <a:uFillTx/>
                <a:latin typeface="Symbol" panose="05050102010706020507" pitchFamily="18" charset="2"/>
                <a:ea typeface="ＭＳ Ｐゴシック" panose="020B0600070205080204" pitchFamily="50" charset="-128"/>
                <a:cs typeface="+mn-cs"/>
              </a:rPr>
              <a:t>n</a:t>
            </a:r>
          </a:p>
        </p:txBody>
      </p:sp>
      <p:cxnSp>
        <p:nvCxnSpPr>
          <p:cNvPr id="4" name="直線矢印コネクタ 3"/>
          <p:cNvCxnSpPr/>
          <p:nvPr/>
        </p:nvCxnSpPr>
        <p:spPr>
          <a:xfrm>
            <a:off x="1549741" y="3839194"/>
            <a:ext cx="381845" cy="4154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677987" y="3851892"/>
            <a:ext cx="381845" cy="4154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rrowheads="1"/>
          </p:cNvSpPr>
          <p:nvPr/>
        </p:nvSpPr>
        <p:spPr bwMode="auto">
          <a:xfrm>
            <a:off x="182694" y="4643404"/>
            <a:ext cx="2686216" cy="556179"/>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X </a:t>
            </a:r>
            <a:r>
              <a:rPr kumimoji="1" lang="en-US" altLang="ja-JP" sz="3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1" lang="en-US" altLang="ja-JP" sz="3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1</a:t>
            </a: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Mie</a:t>
            </a: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散乱</a:t>
            </a:r>
            <a:endParaRPr kumimoji="1" lang="en-US" altLang="ja-JP" sz="3000" b="1" i="0" u="none" strike="noStrike" kern="1200" cap="none" spc="0" normalizeH="0" baseline="-40000" noProof="0" dirty="0">
              <a:ln>
                <a:noFill/>
              </a:ln>
              <a:solidFill>
                <a:prstClr val="black"/>
              </a:solidFill>
              <a:effectLst/>
              <a:uLnTx/>
              <a:uFillTx/>
              <a:latin typeface="Symbol" panose="05050102010706020507" pitchFamily="18" charset="2"/>
              <a:ea typeface="ＭＳ Ｐゴシック" panose="020B0600070205080204" pitchFamily="50" charset="-128"/>
              <a:cs typeface="+mn-cs"/>
            </a:endParaRPr>
          </a:p>
        </p:txBody>
      </p:sp>
      <p:sp>
        <p:nvSpPr>
          <p:cNvPr id="17" name="Rectangle 15"/>
          <p:cNvSpPr>
            <a:spLocks noChangeArrowheads="1"/>
          </p:cNvSpPr>
          <p:nvPr/>
        </p:nvSpPr>
        <p:spPr bwMode="auto">
          <a:xfrm>
            <a:off x="35496" y="5507500"/>
            <a:ext cx="4005328" cy="101784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rPr>
              <a:t>X &gt;&gt; 1</a:t>
            </a: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：幾何光学近似</a:t>
            </a:r>
            <a:endPar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prstClr val="black"/>
                </a:solidFill>
                <a:effectLst/>
                <a:uLnTx/>
                <a:uFillTx/>
                <a:latin typeface="Symbol" panose="05050102010706020507" pitchFamily="18" charset="2"/>
                <a:ea typeface="ＭＳ Ｐゴシック" panose="020B0600070205080204" pitchFamily="50" charset="-128"/>
                <a:cs typeface="+mn-cs"/>
              </a:rPr>
              <a:t>          k</a:t>
            </a:r>
            <a:r>
              <a:rPr kumimoji="1" lang="en-US" altLang="ja-JP" sz="3000" b="1" i="0" u="none" strike="noStrike" kern="1200" cap="none" spc="0" normalizeH="0" baseline="-40000" noProof="0" dirty="0">
                <a:ln>
                  <a:noFill/>
                </a:ln>
                <a:solidFill>
                  <a:prstClr val="black"/>
                </a:solidFill>
                <a:effectLst/>
                <a:uLnTx/>
                <a:uFillTx/>
                <a:latin typeface="Symbol" panose="05050102010706020507" pitchFamily="18" charset="2"/>
                <a:ea typeface="ＭＳ Ｐゴシック" panose="020B0600070205080204" pitchFamily="50" charset="-128"/>
                <a:cs typeface="+mn-cs"/>
              </a:rPr>
              <a:t>n</a:t>
            </a:r>
            <a:r>
              <a:rPr kumimoji="1" lang="en-US" altLang="ja-JP" sz="3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const.</a:t>
            </a:r>
            <a:endParaRPr kumimoji="1" lang="en-US" altLang="ja-JP" sz="3000" b="1" i="0" u="none" strike="noStrike" kern="1200" cap="none" spc="0" normalizeH="0" baseline="-40000" noProof="0" dirty="0">
              <a:ln>
                <a:noFill/>
              </a:ln>
              <a:solidFill>
                <a:prstClr val="black"/>
              </a:solidFill>
              <a:effectLst/>
              <a:uLnTx/>
              <a:uFillTx/>
              <a:latin typeface="Symbol" panose="05050102010706020507" pitchFamily="18" charset="2"/>
              <a:ea typeface="ＭＳ Ｐゴシック" panose="020B0600070205080204" pitchFamily="50" charset="-128"/>
              <a:cs typeface="+mn-cs"/>
            </a:endParaRPr>
          </a:p>
        </p:txBody>
      </p:sp>
      <p:grpSp>
        <p:nvGrpSpPr>
          <p:cNvPr id="14" name="グループ化 13"/>
          <p:cNvGrpSpPr/>
          <p:nvPr/>
        </p:nvGrpSpPr>
        <p:grpSpPr>
          <a:xfrm>
            <a:off x="3901879" y="1700808"/>
            <a:ext cx="5206625" cy="4680520"/>
            <a:chOff x="3901879" y="1412776"/>
            <a:chExt cx="5206625" cy="468052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879" y="1412776"/>
              <a:ext cx="520662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6588224" y="2519646"/>
              <a:ext cx="864096" cy="765338"/>
            </a:xfrm>
            <a:prstGeom prst="ellipse">
              <a:avLst/>
            </a:prstGeom>
            <a:solidFill>
              <a:srgbClr val="009900">
                <a:alpha val="14118"/>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円/楕円 18"/>
            <p:cNvSpPr/>
            <p:nvPr/>
          </p:nvSpPr>
          <p:spPr>
            <a:xfrm rot="2095254">
              <a:off x="5861417" y="2731668"/>
              <a:ext cx="525319" cy="617608"/>
            </a:xfrm>
            <a:prstGeom prst="ellipse">
              <a:avLst/>
            </a:prstGeom>
            <a:solidFill>
              <a:srgbClr val="FF0000">
                <a:alpha val="1411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0" name="直線矢印コネクタ 9"/>
            <p:cNvCxnSpPr/>
            <p:nvPr/>
          </p:nvCxnSpPr>
          <p:spPr>
            <a:xfrm flipH="1">
              <a:off x="4932040" y="2708920"/>
              <a:ext cx="970725" cy="12426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rot="2095254">
              <a:off x="5242991" y="3340044"/>
              <a:ext cx="353460" cy="1311992"/>
            </a:xfrm>
            <a:prstGeom prst="ellipse">
              <a:avLst/>
            </a:prstGeom>
            <a:solidFill>
              <a:srgbClr val="0000CC">
                <a:alpha val="14118"/>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Rectangle 15"/>
            <p:cNvSpPr>
              <a:spLocks noChangeArrowheads="1"/>
            </p:cNvSpPr>
            <p:nvPr/>
          </p:nvSpPr>
          <p:spPr bwMode="auto">
            <a:xfrm>
              <a:off x="4620273" y="2420888"/>
              <a:ext cx="1319879" cy="894733"/>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サイズ</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5" name="Rectangle 15"/>
          <p:cNvSpPr>
            <a:spLocks noChangeArrowheads="1"/>
          </p:cNvSpPr>
          <p:nvPr/>
        </p:nvSpPr>
        <p:spPr bwMode="auto">
          <a:xfrm>
            <a:off x="5142735" y="1360703"/>
            <a:ext cx="2781557"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シングルサイズ</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Rectangle 15"/>
          <p:cNvSpPr>
            <a:spLocks noChangeArrowheads="1"/>
          </p:cNvSpPr>
          <p:nvPr/>
        </p:nvSpPr>
        <p:spPr bwMode="auto">
          <a:xfrm>
            <a:off x="7680903" y="1313884"/>
            <a:ext cx="1440159"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Si, H</a:t>
            </a:r>
            <a:r>
              <a:rPr kumimoji="1" lang="en-US" altLang="ja-JP" sz="2600" b="1" i="0" u="none" strike="noStrike" kern="1200" cap="none" spc="0" normalizeH="0" baseline="-4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a:t>
            </a:r>
          </a:p>
        </p:txBody>
      </p:sp>
    </p:spTree>
    <p:extLst>
      <p:ext uri="{BB962C8B-B14F-4D97-AF65-F5344CB8AC3E}">
        <p14:creationId xmlns:p14="http://schemas.microsoft.com/office/powerpoint/2010/main" val="32821479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sz="4300" b="1" dirty="0">
                <a:solidFill>
                  <a:srgbClr val="9900CC"/>
                </a:solidFill>
                <a:latin typeface="Tahoma" pitchFamily="34" charset="0"/>
                <a:ea typeface="HG丸ｺﾞｼｯｸM-PRO" pitchFamily="50" charset="-128"/>
              </a:rPr>
              <a:t>円盤内ダスト成長の観測量への影響</a:t>
            </a:r>
            <a:endParaRPr lang="ja-JP" altLang="en-US" sz="4300" b="1" dirty="0">
              <a:solidFill>
                <a:srgbClr val="333399"/>
              </a:solidFill>
              <a:latin typeface="ＭＳ Ｐゴシック" pitchFamily="50" charset="-128"/>
            </a:endParaRPr>
          </a:p>
        </p:txBody>
      </p:sp>
      <p:sp>
        <p:nvSpPr>
          <p:cNvPr id="7" name="Rectangle 15"/>
          <p:cNvSpPr>
            <a:spLocks noChangeArrowheads="1"/>
          </p:cNvSpPr>
          <p:nvPr/>
        </p:nvSpPr>
        <p:spPr bwMode="auto">
          <a:xfrm>
            <a:off x="2088876" y="784589"/>
            <a:ext cx="5075412" cy="61773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rPr>
              <a:t>ダスト吸収係数への影響</a:t>
            </a:r>
            <a:endParaRPr kumimoji="1" lang="en-US" altLang="ja-JP" sz="34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Rectangle 12"/>
          <p:cNvSpPr>
            <a:spLocks noChangeArrowheads="1"/>
          </p:cNvSpPr>
          <p:nvPr/>
        </p:nvSpPr>
        <p:spPr bwMode="auto">
          <a:xfrm>
            <a:off x="2735796" y="6333457"/>
            <a:ext cx="3922713" cy="46196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Miyake &amp; Nakagawa (1993)</a:t>
            </a:r>
          </a:p>
        </p:txBody>
      </p:sp>
      <p:grpSp>
        <p:nvGrpSpPr>
          <p:cNvPr id="14" name="グループ化 13"/>
          <p:cNvGrpSpPr/>
          <p:nvPr/>
        </p:nvGrpSpPr>
        <p:grpSpPr>
          <a:xfrm>
            <a:off x="4620273" y="1700808"/>
            <a:ext cx="4488231" cy="4680520"/>
            <a:chOff x="4620273" y="1412776"/>
            <a:chExt cx="4488231" cy="468052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60" r="1"/>
            <a:stretch/>
          </p:blipFill>
          <p:spPr bwMode="auto">
            <a:xfrm>
              <a:off x="4748463" y="1412776"/>
              <a:ext cx="436004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6588224" y="2519646"/>
              <a:ext cx="864096" cy="765338"/>
            </a:xfrm>
            <a:prstGeom prst="ellipse">
              <a:avLst/>
            </a:prstGeom>
            <a:solidFill>
              <a:srgbClr val="009900">
                <a:alpha val="14118"/>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円/楕円 18"/>
            <p:cNvSpPr/>
            <p:nvPr/>
          </p:nvSpPr>
          <p:spPr>
            <a:xfrm rot="2095254">
              <a:off x="5861417" y="2731668"/>
              <a:ext cx="525319" cy="617608"/>
            </a:xfrm>
            <a:prstGeom prst="ellipse">
              <a:avLst/>
            </a:prstGeom>
            <a:solidFill>
              <a:srgbClr val="FF0000">
                <a:alpha val="1411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0" name="直線矢印コネクタ 9"/>
            <p:cNvCxnSpPr/>
            <p:nvPr/>
          </p:nvCxnSpPr>
          <p:spPr>
            <a:xfrm flipH="1">
              <a:off x="4932040" y="2708920"/>
              <a:ext cx="970725" cy="12426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rot="2095254">
              <a:off x="5242991" y="3340044"/>
              <a:ext cx="353460" cy="1311992"/>
            </a:xfrm>
            <a:prstGeom prst="ellipse">
              <a:avLst/>
            </a:prstGeom>
            <a:solidFill>
              <a:srgbClr val="0000CC">
                <a:alpha val="14118"/>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Rectangle 15"/>
            <p:cNvSpPr>
              <a:spLocks noChangeArrowheads="1"/>
            </p:cNvSpPr>
            <p:nvPr/>
          </p:nvSpPr>
          <p:spPr bwMode="auto">
            <a:xfrm>
              <a:off x="4620273" y="2420888"/>
              <a:ext cx="1319879" cy="894733"/>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サイズ</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25" name="Rectangle 15"/>
          <p:cNvSpPr>
            <a:spLocks noChangeArrowheads="1"/>
          </p:cNvSpPr>
          <p:nvPr/>
        </p:nvSpPr>
        <p:spPr bwMode="auto">
          <a:xfrm>
            <a:off x="3014579" y="1196752"/>
            <a:ext cx="2781557"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シングルサイズ</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Rectangle 15"/>
          <p:cNvSpPr>
            <a:spLocks noChangeArrowheads="1"/>
          </p:cNvSpPr>
          <p:nvPr/>
        </p:nvSpPr>
        <p:spPr bwMode="auto">
          <a:xfrm>
            <a:off x="5397620" y="1402323"/>
            <a:ext cx="2486748"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コンパクトダスト</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0059"/>
          <a:stretch/>
        </p:blipFill>
        <p:spPr bwMode="auto">
          <a:xfrm>
            <a:off x="134309" y="1844824"/>
            <a:ext cx="4204241" cy="44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15"/>
          <p:cNvSpPr>
            <a:spLocks noChangeArrowheads="1"/>
          </p:cNvSpPr>
          <p:nvPr/>
        </p:nvSpPr>
        <p:spPr bwMode="auto">
          <a:xfrm>
            <a:off x="1619672" y="1479946"/>
            <a:ext cx="2232248"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空隙ダスト</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04" y="696465"/>
            <a:ext cx="1188530" cy="126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8100392" y="1157606"/>
            <a:ext cx="504056" cy="543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Rectangle 12"/>
          <p:cNvSpPr>
            <a:spLocks noChangeArrowheads="1"/>
          </p:cNvSpPr>
          <p:nvPr/>
        </p:nvSpPr>
        <p:spPr bwMode="auto">
          <a:xfrm>
            <a:off x="1481498" y="5148826"/>
            <a:ext cx="2193229"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Mie</a:t>
            </a:r>
            <a:r>
              <a:rPr kumimoji="1" lang="ja-JP" altLang="en-US" sz="24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散乱に違い</a:t>
            </a:r>
            <a:endParaRPr kumimoji="1" lang="en-US" altLang="ja-JP" sz="24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Tree>
    <p:extLst>
      <p:ext uri="{BB962C8B-B14F-4D97-AF65-F5344CB8AC3E}">
        <p14:creationId xmlns:p14="http://schemas.microsoft.com/office/powerpoint/2010/main" val="28186117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987"/>
          <a:stretch/>
        </p:blipFill>
        <p:spPr bwMode="auto">
          <a:xfrm>
            <a:off x="152070" y="1799266"/>
            <a:ext cx="4203906" cy="465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sz="4300" b="1" dirty="0">
                <a:solidFill>
                  <a:srgbClr val="9900CC"/>
                </a:solidFill>
                <a:latin typeface="Tahoma" pitchFamily="34" charset="0"/>
                <a:ea typeface="HG丸ｺﾞｼｯｸM-PRO" pitchFamily="50" charset="-128"/>
              </a:rPr>
              <a:t>円盤内ダスト成長の観測量への影響</a:t>
            </a:r>
            <a:endParaRPr lang="ja-JP" altLang="en-US" sz="4300" b="1" dirty="0">
              <a:solidFill>
                <a:srgbClr val="333399"/>
              </a:solidFill>
              <a:latin typeface="ＭＳ Ｐゴシック" pitchFamily="50" charset="-128"/>
            </a:endParaRPr>
          </a:p>
        </p:txBody>
      </p:sp>
      <p:sp>
        <p:nvSpPr>
          <p:cNvPr id="7" name="Rectangle 15"/>
          <p:cNvSpPr>
            <a:spLocks noChangeArrowheads="1"/>
          </p:cNvSpPr>
          <p:nvPr/>
        </p:nvSpPr>
        <p:spPr bwMode="auto">
          <a:xfrm>
            <a:off x="2088876" y="692696"/>
            <a:ext cx="5075412" cy="61773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rPr>
              <a:t>ダスト吸収係数への影響</a:t>
            </a:r>
            <a:endParaRPr kumimoji="1" lang="en-US" altLang="ja-JP" sz="3400" b="1" i="0" u="none" strike="noStrike" kern="1200" cap="none" spc="0" normalizeH="0" baseline="0" noProof="0" dirty="0">
              <a:ln>
                <a:noFill/>
              </a:ln>
              <a:solidFill>
                <a:srgbClr val="0099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Rectangle 12"/>
          <p:cNvSpPr>
            <a:spLocks noChangeArrowheads="1"/>
          </p:cNvSpPr>
          <p:nvPr/>
        </p:nvSpPr>
        <p:spPr bwMode="auto">
          <a:xfrm>
            <a:off x="2735796" y="6333457"/>
            <a:ext cx="3922713" cy="46196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Miyake &amp; Nakagawa (1993)</a:t>
            </a:r>
          </a:p>
        </p:txBody>
      </p:sp>
      <p:sp>
        <p:nvSpPr>
          <p:cNvPr id="25" name="Rectangle 15"/>
          <p:cNvSpPr>
            <a:spLocks noChangeArrowheads="1"/>
          </p:cNvSpPr>
          <p:nvPr/>
        </p:nvSpPr>
        <p:spPr bwMode="auto">
          <a:xfrm>
            <a:off x="2398039" y="1175407"/>
            <a:ext cx="4262193" cy="525401"/>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サイズ分布 </a:t>
            </a:r>
            <a:r>
              <a:rPr kumimoji="1" lang="en-US" altLang="ja-JP" sz="2800" b="1" i="0" u="none" strike="noStrike" kern="1200" cap="none" spc="0" normalizeH="0" baseline="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dn/da </a:t>
            </a:r>
            <a:r>
              <a:rPr kumimoji="1" lang="ja-JP" altLang="en-US" sz="2800" b="1" i="0" u="none" strike="noStrike" kern="1200" cap="none" spc="0" normalizeH="0" baseline="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a</a:t>
            </a:r>
            <a:r>
              <a:rPr kumimoji="1" lang="en-US" altLang="ja-JP" sz="2800" b="1" i="0" u="none" strike="noStrike" kern="1200" cap="none" spc="0" normalizeH="0" baseline="-2500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-3.5</a:t>
            </a:r>
            <a:r>
              <a:rPr kumimoji="1" lang="en-US" altLang="ja-JP" sz="2800" b="1" i="0" u="none" strike="noStrike" kern="1200" cap="none" spc="0" normalizeH="0" baseline="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Rectangle 15"/>
          <p:cNvSpPr>
            <a:spLocks noChangeArrowheads="1"/>
          </p:cNvSpPr>
          <p:nvPr/>
        </p:nvSpPr>
        <p:spPr bwMode="auto">
          <a:xfrm>
            <a:off x="1619672" y="1551954"/>
            <a:ext cx="2232248"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空隙ダスト</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04" y="696465"/>
            <a:ext cx="1188530" cy="126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8100392" y="1157606"/>
            <a:ext cx="504056" cy="543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739"/>
          <a:stretch/>
        </p:blipFill>
        <p:spPr bwMode="auto">
          <a:xfrm>
            <a:off x="4716016" y="1892695"/>
            <a:ext cx="4235117" cy="44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15"/>
          <p:cNvSpPr>
            <a:spLocks noChangeArrowheads="1"/>
          </p:cNvSpPr>
          <p:nvPr/>
        </p:nvSpPr>
        <p:spPr bwMode="auto">
          <a:xfrm>
            <a:off x="5312257" y="1614095"/>
            <a:ext cx="2486748" cy="49462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コンパクトダスト</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円/楕円 21"/>
          <p:cNvSpPr/>
          <p:nvPr/>
        </p:nvSpPr>
        <p:spPr>
          <a:xfrm rot="2999202">
            <a:off x="5098591" y="3545236"/>
            <a:ext cx="1023645" cy="1311992"/>
          </a:xfrm>
          <a:prstGeom prst="ellipse">
            <a:avLst/>
          </a:prstGeom>
          <a:solidFill>
            <a:srgbClr val="0000CC">
              <a:alpha val="14118"/>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円/楕円 27"/>
          <p:cNvSpPr/>
          <p:nvPr/>
        </p:nvSpPr>
        <p:spPr>
          <a:xfrm rot="2999202">
            <a:off x="1577053" y="3470304"/>
            <a:ext cx="1023645" cy="1311992"/>
          </a:xfrm>
          <a:prstGeom prst="ellipse">
            <a:avLst/>
          </a:prstGeom>
          <a:solidFill>
            <a:srgbClr val="0000CC">
              <a:alpha val="14118"/>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Rectangle 12"/>
          <p:cNvSpPr>
            <a:spLocks noChangeArrowheads="1"/>
          </p:cNvSpPr>
          <p:nvPr/>
        </p:nvSpPr>
        <p:spPr bwMode="auto">
          <a:xfrm>
            <a:off x="1122176" y="5015018"/>
            <a:ext cx="6676829" cy="1384995"/>
          </a:xfrm>
          <a:prstGeom prst="rect">
            <a:avLst/>
          </a:prstGeom>
          <a:solidFill>
            <a:schemeClr val="bg1"/>
          </a:solidFill>
          <a:ln w="28575">
            <a:solidFill>
              <a:srgbClr val="FF0000"/>
            </a:solid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サイズ成長とともにダスト吸収係数の</a:t>
            </a:r>
            <a:endParaRPr kumimoji="1" lang="en-US" altLang="ja-JP" sz="28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振動数依存性の冪が変化</a:t>
            </a:r>
            <a:endParaRPr kumimoji="1" lang="en-US" altLang="ja-JP" sz="28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t>
            </a:r>
            <a:r>
              <a:rPr kumimoji="1" lang="en-US" altLang="ja-JP" sz="28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SED</a:t>
            </a:r>
            <a:r>
              <a:rPr kumimoji="1" lang="ja-JP" altLang="en-US" sz="28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の観測より、ダストサイズに制限</a:t>
            </a:r>
            <a:endParaRPr kumimoji="1" lang="en-US" altLang="ja-JP" sz="28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p:txBody>
      </p:sp>
      <p:cxnSp>
        <p:nvCxnSpPr>
          <p:cNvPr id="4" name="直線矢印コネクタ 3"/>
          <p:cNvCxnSpPr/>
          <p:nvPr/>
        </p:nvCxnSpPr>
        <p:spPr>
          <a:xfrm>
            <a:off x="6156176" y="3387446"/>
            <a:ext cx="0" cy="6176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2"/>
          <p:cNvSpPr>
            <a:spLocks noChangeArrowheads="1"/>
          </p:cNvSpPr>
          <p:nvPr/>
        </p:nvSpPr>
        <p:spPr bwMode="auto">
          <a:xfrm>
            <a:off x="5028020" y="2717102"/>
            <a:ext cx="1368152" cy="89255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ダスト</a:t>
            </a:r>
            <a:endParaRPr kumimoji="1" lang="en-US" altLang="ja-JP"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成長</a:t>
            </a:r>
            <a:endParaRPr kumimoji="1" lang="en-US" altLang="ja-JP"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p:txBody>
      </p:sp>
      <p:cxnSp>
        <p:nvCxnSpPr>
          <p:cNvPr id="18" name="直線矢印コネクタ 17"/>
          <p:cNvCxnSpPr/>
          <p:nvPr/>
        </p:nvCxnSpPr>
        <p:spPr>
          <a:xfrm>
            <a:off x="2495800" y="3536582"/>
            <a:ext cx="0" cy="6176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2"/>
          <p:cNvSpPr>
            <a:spLocks noChangeArrowheads="1"/>
          </p:cNvSpPr>
          <p:nvPr/>
        </p:nvSpPr>
        <p:spPr bwMode="auto">
          <a:xfrm>
            <a:off x="1424734" y="2782362"/>
            <a:ext cx="1368152" cy="89255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ダスト</a:t>
            </a:r>
            <a:endParaRPr kumimoji="1" lang="en-US" altLang="ja-JP"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成長</a:t>
            </a:r>
            <a:endParaRPr kumimoji="1" lang="en-US" altLang="ja-JP" sz="2600" b="0"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p:txBody>
      </p:sp>
    </p:spTree>
    <p:extLst>
      <p:ext uri="{BB962C8B-B14F-4D97-AF65-F5344CB8AC3E}">
        <p14:creationId xmlns:p14="http://schemas.microsoft.com/office/powerpoint/2010/main" val="513754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6" y="2276872"/>
            <a:ext cx="4250392" cy="225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Rectangle 7"/>
          <p:cNvSpPr>
            <a:spLocks noGrp="1" noChangeArrowheads="1"/>
          </p:cNvSpPr>
          <p:nvPr>
            <p:ph type="title" idx="4294967295"/>
          </p:nvPr>
        </p:nvSpPr>
        <p:spPr>
          <a:xfrm>
            <a:off x="-180528" y="0"/>
            <a:ext cx="9468544" cy="762000"/>
          </a:xfrm>
          <a:noFill/>
          <a:ln>
            <a:noFill/>
          </a:ln>
        </p:spPr>
        <p:txBody>
          <a:bodyPr>
            <a:noAutofit/>
          </a:bodyPr>
          <a:lstStyle/>
          <a:p>
            <a:r>
              <a:rPr lang="ja-JP" altLang="en-US" b="1" dirty="0">
                <a:solidFill>
                  <a:srgbClr val="333399"/>
                </a:solidFill>
                <a:latin typeface="ＭＳ Ｐゴシック" pitchFamily="50" charset="-128"/>
              </a:rPr>
              <a:t>円盤内ダスト進化の観測的証拠</a:t>
            </a:r>
          </a:p>
        </p:txBody>
      </p:sp>
      <p:sp>
        <p:nvSpPr>
          <p:cNvPr id="11" name="Rectangle 12"/>
          <p:cNvSpPr>
            <a:spLocks noChangeArrowheads="1"/>
          </p:cNvSpPr>
          <p:nvPr/>
        </p:nvSpPr>
        <p:spPr bwMode="auto">
          <a:xfrm>
            <a:off x="2925772" y="6391725"/>
            <a:ext cx="3163366" cy="4616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D’Alessio et al. (2006)</a:t>
            </a:r>
          </a:p>
        </p:txBody>
      </p:sp>
      <p:grpSp>
        <p:nvGrpSpPr>
          <p:cNvPr id="9" name="グループ化 16"/>
          <p:cNvGrpSpPr>
            <a:grpSpLocks/>
          </p:cNvGrpSpPr>
          <p:nvPr/>
        </p:nvGrpSpPr>
        <p:grpSpPr bwMode="auto">
          <a:xfrm>
            <a:off x="4283968" y="846798"/>
            <a:ext cx="4924425" cy="4889617"/>
            <a:chOff x="1785918" y="976313"/>
            <a:chExt cx="4924479" cy="4889500"/>
          </a:xfrm>
        </p:grpSpPr>
        <p:pic>
          <p:nvPicPr>
            <p:cNvPr id="12" name="Picture 2" descr="mediana_banff"/>
            <p:cNvPicPr>
              <a:picLocks noChangeAspect="1" noChangeArrowheads="1"/>
            </p:cNvPicPr>
            <p:nvPr/>
          </p:nvPicPr>
          <p:blipFill>
            <a:blip r:embed="rId4" cstate="print"/>
            <a:srcRect l="3235" t="10080" r="4802" b="19383"/>
            <a:stretch>
              <a:fillRect/>
            </a:stretch>
          </p:blipFill>
          <p:spPr bwMode="auto">
            <a:xfrm>
              <a:off x="1785918" y="976313"/>
              <a:ext cx="4924479" cy="4889500"/>
            </a:xfrm>
            <a:prstGeom prst="rect">
              <a:avLst/>
            </a:prstGeom>
            <a:noFill/>
            <a:ln w="9525">
              <a:noFill/>
              <a:miter lim="800000"/>
              <a:headEnd/>
              <a:tailEnd/>
            </a:ln>
          </p:spPr>
        </p:pic>
        <p:sp>
          <p:nvSpPr>
            <p:cNvPr id="13" name="Rectangle 3"/>
            <p:cNvSpPr>
              <a:spLocks noChangeArrowheads="1"/>
            </p:cNvSpPr>
            <p:nvPr/>
          </p:nvSpPr>
          <p:spPr bwMode="auto">
            <a:xfrm>
              <a:off x="3429000" y="2649538"/>
              <a:ext cx="184150" cy="36671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666633"/>
                </a:solidFill>
                <a:effectLst/>
                <a:uLnTx/>
                <a:uFillTx/>
                <a:latin typeface="Comic Sans MS" pitchFamily="66" charset="0"/>
                <a:ea typeface="ＭＳ Ｐゴシック" panose="020B0600070205080204" pitchFamily="50" charset="-128"/>
                <a:cs typeface="+mn-cs"/>
              </a:endParaRPr>
            </a:p>
          </p:txBody>
        </p:sp>
        <p:sp>
          <p:nvSpPr>
            <p:cNvPr id="16" name="Text Box 13"/>
            <p:cNvSpPr txBox="1">
              <a:spLocks noChangeArrowheads="1"/>
            </p:cNvSpPr>
            <p:nvPr/>
          </p:nvSpPr>
          <p:spPr bwMode="auto">
            <a:xfrm>
              <a:off x="3369808" y="1569210"/>
              <a:ext cx="3133099" cy="514631"/>
            </a:xfrm>
            <a:prstGeom prst="rect">
              <a:avLst/>
            </a:prstGeom>
            <a:noFill/>
            <a:ln w="9525">
              <a:noFill/>
              <a:miter lim="800000"/>
              <a:headEnd/>
              <a:tailEnd/>
            </a:ln>
          </p:spPr>
          <p:txBody>
            <a:bodyPr wrap="none" lIns="82945" tIns="41473" rIns="82945" bIns="41473">
              <a:spAutoFit/>
            </a:bodyPr>
            <a:lstStyle/>
            <a:p>
              <a:pPr marL="0" marR="0" lvl="0" indent="0" algn="ctr" defTabSz="828675" rtl="0" eaLnBrk="0" fontAlgn="auto" latinLnBrk="0" hangingPunct="0">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3333CC"/>
                  </a:solidFill>
                  <a:effectLst/>
                  <a:uLnTx/>
                  <a:uFillTx/>
                  <a:latin typeface="HG丸ｺﾞｼｯｸM-PRO" pitchFamily="50" charset="-128"/>
                  <a:ea typeface="HG丸ｺﾞｼｯｸM-PRO" pitchFamily="50" charset="-128"/>
                  <a:cs typeface="+mn-cs"/>
                </a:rPr>
                <a:t>SED</a:t>
              </a:r>
              <a:r>
                <a:rPr kumimoji="0" lang="ja-JP" altLang="en-US" sz="2800" b="1" i="0" u="none" strike="noStrike" kern="1200" cap="none" spc="0" normalizeH="0" baseline="0" noProof="0" dirty="0">
                  <a:ln>
                    <a:noFill/>
                  </a:ln>
                  <a:solidFill>
                    <a:srgbClr val="3333CC"/>
                  </a:solidFill>
                  <a:effectLst/>
                  <a:uLnTx/>
                  <a:uFillTx/>
                  <a:latin typeface="HG丸ｺﾞｼｯｸM-PRO" pitchFamily="50" charset="-128"/>
                  <a:ea typeface="HG丸ｺﾞｼｯｸM-PRO" pitchFamily="50" charset="-128"/>
                  <a:cs typeface="+mn-cs"/>
                </a:rPr>
                <a:t>観測の平均値</a:t>
              </a:r>
            </a:p>
          </p:txBody>
        </p:sp>
        <p:sp>
          <p:nvSpPr>
            <p:cNvPr id="17" name="Line 14"/>
            <p:cNvSpPr>
              <a:spLocks noChangeShapeType="1"/>
            </p:cNvSpPr>
            <p:nvPr/>
          </p:nvSpPr>
          <p:spPr bwMode="auto">
            <a:xfrm flipV="1">
              <a:off x="4876800" y="2087696"/>
              <a:ext cx="119117" cy="655504"/>
            </a:xfrm>
            <a:prstGeom prst="line">
              <a:avLst/>
            </a:prstGeom>
            <a:noFill/>
            <a:ln w="38100">
              <a:solidFill>
                <a:srgbClr val="3333CC"/>
              </a:solidFill>
              <a:round/>
              <a:headEnd type="triangle" w="med" len="me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Text Box 15"/>
            <p:cNvSpPr txBox="1">
              <a:spLocks noChangeArrowheads="1"/>
            </p:cNvSpPr>
            <p:nvPr/>
          </p:nvSpPr>
          <p:spPr bwMode="auto">
            <a:xfrm>
              <a:off x="3071802" y="4286256"/>
              <a:ext cx="1951037" cy="509588"/>
            </a:xfrm>
            <a:prstGeom prst="rect">
              <a:avLst/>
            </a:prstGeom>
            <a:noFill/>
            <a:ln w="9525">
              <a:noFill/>
              <a:miter lim="800000"/>
              <a:headEnd/>
              <a:tailEnd/>
            </a:ln>
          </p:spPr>
          <p:txBody>
            <a:bodyPr wrap="none" lIns="82945" tIns="41473" rIns="82945" bIns="41473">
              <a:spAutoFit/>
            </a:bodyPr>
            <a:lstStyle/>
            <a:p>
              <a:pPr marL="0" marR="0" lvl="0" indent="0" algn="ctr" defTabSz="828675" rtl="0" eaLnBrk="0" fontAlgn="auto" latinLnBrk="0" hangingPunct="0">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星間ダスト</a:t>
              </a:r>
            </a:p>
          </p:txBody>
        </p:sp>
        <p:sp>
          <p:nvSpPr>
            <p:cNvPr id="19" name="Text Box 16"/>
            <p:cNvSpPr txBox="1">
              <a:spLocks noChangeArrowheads="1"/>
            </p:cNvSpPr>
            <p:nvPr/>
          </p:nvSpPr>
          <p:spPr bwMode="auto">
            <a:xfrm>
              <a:off x="5339252" y="2359593"/>
              <a:ext cx="1190226" cy="945530"/>
            </a:xfrm>
            <a:prstGeom prst="rect">
              <a:avLst/>
            </a:prstGeom>
            <a:noFill/>
            <a:ln w="9525">
              <a:noFill/>
              <a:miter lim="800000"/>
              <a:headEnd/>
              <a:tailEnd/>
            </a:ln>
          </p:spPr>
          <p:txBody>
            <a:bodyPr wrap="none" lIns="82945" tIns="41473" rIns="82945" bIns="41473">
              <a:spAutoFit/>
            </a:bodyPr>
            <a:lstStyle/>
            <a:p>
              <a:pPr marL="0" marR="0" lvl="0" indent="0" algn="ctr" defTabSz="828675" rtl="0" eaLnBrk="0" fontAlgn="auto" latinLnBrk="0" hangingPunct="0">
                <a:lnSpc>
                  <a:spcPct val="100000"/>
                </a:lnSpc>
                <a:spcBef>
                  <a:spcPts val="0"/>
                </a:spcBef>
                <a:spcAft>
                  <a:spcPts val="0"/>
                </a:spcAft>
                <a:buClrTx/>
                <a:buSzTx/>
                <a:buFontTx/>
                <a:buNone/>
                <a:tabLst/>
                <a:defRPr/>
              </a:pPr>
              <a:r>
                <a:rPr kumimoji="0" lang="en-US" altLang="ja-JP" sz="2800" b="1" i="0" u="none" strike="noStrike" kern="1200" cap="none" spc="0" normalizeH="0" baseline="0" noProof="0">
                  <a:ln>
                    <a:noFill/>
                  </a:ln>
                  <a:solidFill>
                    <a:srgbClr val="33CC33"/>
                  </a:solidFill>
                  <a:effectLst/>
                  <a:uLnTx/>
                  <a:uFillTx/>
                  <a:latin typeface="Tahoma" pitchFamily="34" charset="0"/>
                  <a:ea typeface="ＭＳ Ｐゴシック" panose="020B0600070205080204" pitchFamily="50" charset="-128"/>
                  <a:cs typeface="+mn-cs"/>
                </a:rPr>
                <a:t>a</a:t>
              </a:r>
              <a:r>
                <a:rPr kumimoji="0" lang="en-US" altLang="ja-JP" sz="2800" b="1" i="0" u="none" strike="noStrike" kern="1200" cap="none" spc="0" normalizeH="0" baseline="-25000" noProof="0">
                  <a:ln>
                    <a:noFill/>
                  </a:ln>
                  <a:solidFill>
                    <a:srgbClr val="33CC33"/>
                  </a:solidFill>
                  <a:effectLst/>
                  <a:uLnTx/>
                  <a:uFillTx/>
                  <a:latin typeface="Tahoma" pitchFamily="34" charset="0"/>
                  <a:ea typeface="ＭＳ Ｐゴシック" panose="020B0600070205080204" pitchFamily="50" charset="-128"/>
                  <a:cs typeface="+mn-cs"/>
                </a:rPr>
                <a:t>max</a:t>
              </a:r>
              <a:r>
                <a:rPr kumimoji="0" lang="en-US" altLang="ja-JP" sz="2800" b="1" i="0" u="none" strike="noStrike" kern="1200" cap="none" spc="0" normalizeH="0" baseline="0" noProof="0">
                  <a:ln>
                    <a:noFill/>
                  </a:ln>
                  <a:solidFill>
                    <a:srgbClr val="33CC33"/>
                  </a:solidFill>
                  <a:effectLst/>
                  <a:uLnTx/>
                  <a:uFillTx/>
                  <a:latin typeface="Tahoma" pitchFamily="34" charset="0"/>
                  <a:ea typeface="ＭＳ Ｐゴシック" panose="020B0600070205080204" pitchFamily="50" charset="-128"/>
                  <a:cs typeface="+mn-cs"/>
                </a:rPr>
                <a:t>=</a:t>
              </a:r>
            </a:p>
            <a:p>
              <a:pPr marL="0" marR="0" lvl="0" indent="0" algn="ctr" defTabSz="828675" rtl="0" eaLnBrk="0" fontAlgn="auto" latinLnBrk="0" hangingPunct="0">
                <a:lnSpc>
                  <a:spcPct val="100000"/>
                </a:lnSpc>
                <a:spcBef>
                  <a:spcPts val="0"/>
                </a:spcBef>
                <a:spcAft>
                  <a:spcPts val="0"/>
                </a:spcAft>
                <a:buClrTx/>
                <a:buSzTx/>
                <a:buFontTx/>
                <a:buNone/>
                <a:tabLst/>
                <a:defRPr/>
              </a:pPr>
              <a:r>
                <a:rPr kumimoji="0" lang="en-US" altLang="ja-JP" sz="2800" b="1" i="0" u="none" strike="noStrike" kern="1200" cap="none" spc="0" normalizeH="0" baseline="0" noProof="0">
                  <a:ln>
                    <a:noFill/>
                  </a:ln>
                  <a:solidFill>
                    <a:srgbClr val="33CC33"/>
                  </a:solidFill>
                  <a:effectLst/>
                  <a:uLnTx/>
                  <a:uFillTx/>
                  <a:latin typeface="Tahoma" pitchFamily="34" charset="0"/>
                  <a:ea typeface="ＭＳ Ｐゴシック" panose="020B0600070205080204" pitchFamily="50" charset="-128"/>
                  <a:cs typeface="+mn-cs"/>
                </a:rPr>
                <a:t>1mm</a:t>
              </a:r>
            </a:p>
          </p:txBody>
        </p:sp>
        <p:sp>
          <p:nvSpPr>
            <p:cNvPr id="20" name="Line 17"/>
            <p:cNvSpPr>
              <a:spLocks noChangeShapeType="1"/>
            </p:cNvSpPr>
            <p:nvPr/>
          </p:nvSpPr>
          <p:spPr bwMode="auto">
            <a:xfrm flipV="1">
              <a:off x="5638800" y="3214686"/>
              <a:ext cx="380994" cy="442914"/>
            </a:xfrm>
            <a:prstGeom prst="line">
              <a:avLst/>
            </a:prstGeom>
            <a:noFill/>
            <a:ln w="38100">
              <a:solidFill>
                <a:srgbClr val="33CC33"/>
              </a:solidFill>
              <a:round/>
              <a:headEnd type="triangle" w="med" len="me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 name="Line 18"/>
            <p:cNvSpPr>
              <a:spLocks noChangeShapeType="1"/>
            </p:cNvSpPr>
            <p:nvPr/>
          </p:nvSpPr>
          <p:spPr bwMode="auto">
            <a:xfrm flipH="1" flipV="1">
              <a:off x="5000628" y="4542134"/>
              <a:ext cx="714372" cy="50793"/>
            </a:xfrm>
            <a:prstGeom prst="line">
              <a:avLst/>
            </a:prstGeom>
            <a:noFill/>
            <a:ln w="38100">
              <a:solidFill>
                <a:srgbClr val="FF0000"/>
              </a:solidFill>
              <a:round/>
              <a:headEnd type="triangle" w="med" len="me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Line 20"/>
            <p:cNvSpPr>
              <a:spLocks noChangeShapeType="1"/>
            </p:cNvSpPr>
            <p:nvPr/>
          </p:nvSpPr>
          <p:spPr bwMode="auto">
            <a:xfrm>
              <a:off x="4495800" y="2667000"/>
              <a:ext cx="0" cy="685800"/>
            </a:xfrm>
            <a:prstGeom prst="line">
              <a:avLst/>
            </a:prstGeom>
            <a:noFill/>
            <a:ln w="38100">
              <a:solidFill>
                <a:schemeClr val="tx1"/>
              </a:solidFill>
              <a:round/>
              <a:headEnd type="triangle" w="med" len="me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Text Box 21"/>
            <p:cNvSpPr txBox="1">
              <a:spLocks noChangeArrowheads="1"/>
            </p:cNvSpPr>
            <p:nvPr/>
          </p:nvSpPr>
          <p:spPr bwMode="auto">
            <a:xfrm>
              <a:off x="3711575" y="3276600"/>
              <a:ext cx="1593850" cy="936625"/>
            </a:xfrm>
            <a:prstGeom prst="rect">
              <a:avLst/>
            </a:prstGeom>
            <a:noFill/>
            <a:ln w="9525">
              <a:noFill/>
              <a:miter lim="800000"/>
              <a:headEnd/>
              <a:tailEnd/>
            </a:ln>
          </p:spPr>
          <p:txBody>
            <a:bodyPr wrap="none" lIns="82945" tIns="41473" rIns="82945" bIns="41473">
              <a:spAutoFit/>
            </a:bodyPr>
            <a:lstStyle/>
            <a:p>
              <a:pPr marL="0" marR="0" lvl="0" indent="0" algn="ctr" defTabSz="828675" rtl="0" eaLnBrk="0" fontAlgn="auto" latinLnBrk="0" hangingPunct="0">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ベスト</a:t>
              </a:r>
            </a:p>
            <a:p>
              <a:pPr marL="0" marR="0" lvl="0" indent="0" algn="ctr" defTabSz="828675" rtl="0" eaLnBrk="0" fontAlgn="auto" latinLnBrk="0" hangingPunct="0">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フィット</a:t>
              </a:r>
            </a:p>
          </p:txBody>
        </p:sp>
        <p:sp>
          <p:nvSpPr>
            <p:cNvPr id="25" name="Text Box 22"/>
            <p:cNvSpPr txBox="1">
              <a:spLocks noChangeArrowheads="1"/>
            </p:cNvSpPr>
            <p:nvPr/>
          </p:nvSpPr>
          <p:spPr bwMode="auto">
            <a:xfrm>
              <a:off x="2514600" y="2514600"/>
              <a:ext cx="1236663" cy="509588"/>
            </a:xfrm>
            <a:prstGeom prst="rect">
              <a:avLst/>
            </a:prstGeom>
            <a:noFill/>
            <a:ln w="9525">
              <a:noFill/>
              <a:miter lim="800000"/>
              <a:headEnd/>
              <a:tailEnd/>
            </a:ln>
          </p:spPr>
          <p:txBody>
            <a:bodyPr wrap="none" lIns="82945" tIns="41473" rIns="82945" bIns="41473">
              <a:spAutoFit/>
            </a:bodyPr>
            <a:lstStyle/>
            <a:p>
              <a:pPr marL="0" marR="0" lvl="0" indent="0" algn="ctr" defTabSz="828675" rtl="0" eaLnBrk="0" fontAlgn="auto" latinLnBrk="0" hangingPunct="0">
                <a:lnSpc>
                  <a:spcPct val="100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rgbClr val="FF00FF"/>
                  </a:solidFill>
                  <a:effectLst/>
                  <a:uLnTx/>
                  <a:uFillTx/>
                  <a:latin typeface="Tahoma" pitchFamily="34" charset="0"/>
                  <a:ea typeface="HG丸ｺﾞｼｯｸM-PRO" pitchFamily="50" charset="-128"/>
                  <a:cs typeface="+mn-cs"/>
                </a:rPr>
                <a:t>中心星</a:t>
              </a:r>
            </a:p>
          </p:txBody>
        </p:sp>
      </p:grpSp>
      <p:sp>
        <p:nvSpPr>
          <p:cNvPr id="26" name="Rectangle 12"/>
          <p:cNvSpPr>
            <a:spLocks noChangeArrowheads="1"/>
          </p:cNvSpPr>
          <p:nvPr/>
        </p:nvSpPr>
        <p:spPr bwMode="auto">
          <a:xfrm>
            <a:off x="1445405" y="2580234"/>
            <a:ext cx="1986441" cy="830997"/>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small grains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r>
              <a:rPr kumimoji="1" lang="en-US" altLang="ja-JP" sz="2400" b="0" i="0" u="none" strike="noStrike" kern="1200" cap="none" spc="0" normalizeH="0" baseline="-25000" noProof="0" dirty="0">
                <a:ln>
                  <a:noFill/>
                </a:ln>
                <a:solidFill>
                  <a:prstClr val="black"/>
                </a:solidFill>
                <a:effectLst/>
                <a:uLnTx/>
                <a:uFillTx/>
                <a:latin typeface="Tahoma" pitchFamily="34" charset="0"/>
                <a:ea typeface="HG丸ｺﾞｼｯｸM-PRO" pitchFamily="50" charset="-128"/>
                <a:cs typeface="+mn-cs"/>
              </a:rPr>
              <a:t>max</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=0.25</a:t>
            </a:r>
            <a:r>
              <a:rPr kumimoji="1" lang="en-US" altLang="ja-JP" sz="2400" b="0" i="0" u="none" strike="noStrike" kern="1200" cap="none" spc="0" normalizeH="0" baseline="0" noProof="0" dirty="0">
                <a:ln>
                  <a:noFill/>
                </a:ln>
                <a:solidFill>
                  <a:prstClr val="black"/>
                </a:solidFill>
                <a:effectLst/>
                <a:uLnTx/>
                <a:uFillTx/>
                <a:latin typeface="Symbol" panose="05050102010706020507" pitchFamily="18" charset="2"/>
                <a:ea typeface="HG丸ｺﾞｼｯｸM-PRO" pitchFamily="50" charset="-128"/>
                <a:cs typeface="+mn-cs"/>
              </a:rPr>
              <a:t>m</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m</a:t>
            </a:r>
          </a:p>
        </p:txBody>
      </p:sp>
      <p:sp>
        <p:nvSpPr>
          <p:cNvPr id="27" name="Rectangle 12"/>
          <p:cNvSpPr>
            <a:spLocks noChangeArrowheads="1"/>
          </p:cNvSpPr>
          <p:nvPr/>
        </p:nvSpPr>
        <p:spPr bwMode="auto">
          <a:xfrm>
            <a:off x="2410542" y="4277737"/>
            <a:ext cx="1636987" cy="830997"/>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big grains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a:t>
            </a:r>
            <a:r>
              <a:rPr kumimoji="1" lang="en-US" altLang="ja-JP" sz="2400" b="0" i="0" u="none" strike="noStrike" kern="1200" cap="none" spc="0" normalizeH="0" baseline="-25000" noProof="0" dirty="0">
                <a:ln>
                  <a:noFill/>
                </a:ln>
                <a:solidFill>
                  <a:prstClr val="black"/>
                </a:solidFill>
                <a:effectLst/>
                <a:uLnTx/>
                <a:uFillTx/>
                <a:latin typeface="Tahoma" pitchFamily="34" charset="0"/>
                <a:ea typeface="HG丸ｺﾞｼｯｸM-PRO" pitchFamily="50" charset="-128"/>
                <a:cs typeface="+mn-cs"/>
              </a:rPr>
              <a:t>max</a:t>
            </a: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=1mm</a:t>
            </a:r>
          </a:p>
        </p:txBody>
      </p:sp>
      <p:sp>
        <p:nvSpPr>
          <p:cNvPr id="10" name="Rectangle 15"/>
          <p:cNvSpPr>
            <a:spLocks noChangeArrowheads="1"/>
          </p:cNvSpPr>
          <p:nvPr/>
        </p:nvSpPr>
        <p:spPr bwMode="auto">
          <a:xfrm>
            <a:off x="251520" y="5373881"/>
            <a:ext cx="8266278" cy="101784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円盤表層部に小さなダスト、赤道面付近に大きなダストが存在すると考えると観測を説明できる</a:t>
            </a:r>
            <a:endPar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26277693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196752"/>
            <a:ext cx="4067944" cy="5196203"/>
          </a:xfrm>
          <a:prstGeom prst="rect">
            <a:avLst/>
          </a:prstGeom>
        </p:spPr>
      </p:pic>
      <p:sp>
        <p:nvSpPr>
          <p:cNvPr id="32770" name="Rectangle 7"/>
          <p:cNvSpPr>
            <a:spLocks noGrp="1" noChangeArrowheads="1"/>
          </p:cNvSpPr>
          <p:nvPr>
            <p:ph type="title" idx="4294967295"/>
          </p:nvPr>
        </p:nvSpPr>
        <p:spPr>
          <a:xfrm>
            <a:off x="-180528" y="0"/>
            <a:ext cx="9468544" cy="762000"/>
          </a:xfrm>
          <a:noFill/>
          <a:ln>
            <a:noFill/>
          </a:ln>
        </p:spPr>
        <p:txBody>
          <a:bodyPr>
            <a:noAutofit/>
          </a:bodyPr>
          <a:lstStyle/>
          <a:p>
            <a:r>
              <a:rPr lang="ja-JP" altLang="en-US" b="1" dirty="0">
                <a:solidFill>
                  <a:srgbClr val="333399"/>
                </a:solidFill>
                <a:latin typeface="ＭＳ Ｐゴシック" pitchFamily="50" charset="-128"/>
              </a:rPr>
              <a:t>円盤内ダスト進化の観測的証拠</a:t>
            </a:r>
          </a:p>
        </p:txBody>
      </p:sp>
      <p:sp>
        <p:nvSpPr>
          <p:cNvPr id="11" name="Rectangle 12"/>
          <p:cNvSpPr>
            <a:spLocks noChangeArrowheads="1"/>
          </p:cNvSpPr>
          <p:nvPr/>
        </p:nvSpPr>
        <p:spPr bwMode="auto">
          <a:xfrm>
            <a:off x="842766" y="6383243"/>
            <a:ext cx="2705356" cy="4616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Natta et al. (2001)</a:t>
            </a:r>
          </a:p>
        </p:txBody>
      </p:sp>
      <p:sp>
        <p:nvSpPr>
          <p:cNvPr id="10" name="Rectangle 15"/>
          <p:cNvSpPr>
            <a:spLocks noChangeArrowheads="1"/>
          </p:cNvSpPr>
          <p:nvPr/>
        </p:nvSpPr>
        <p:spPr bwMode="auto">
          <a:xfrm>
            <a:off x="3838955" y="5782093"/>
            <a:ext cx="5305045" cy="556179"/>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スピッツァーによる統計的観測</a:t>
            </a:r>
            <a:endPar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9" name="Rectangle 12"/>
          <p:cNvSpPr>
            <a:spLocks noChangeArrowheads="1"/>
          </p:cNvSpPr>
          <p:nvPr/>
        </p:nvSpPr>
        <p:spPr bwMode="auto">
          <a:xfrm>
            <a:off x="1233455" y="810388"/>
            <a:ext cx="6176692" cy="55399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000" b="0"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10, 20</a:t>
            </a:r>
            <a:r>
              <a:rPr kumimoji="1" lang="en-US" altLang="ja-JP" sz="3000" b="0" i="0" u="none" strike="noStrike" kern="1200" cap="none" spc="0" normalizeH="0" baseline="0" noProof="0" dirty="0">
                <a:ln>
                  <a:noFill/>
                </a:ln>
                <a:solidFill>
                  <a:srgbClr val="009900"/>
                </a:solidFill>
                <a:effectLst/>
                <a:uLnTx/>
                <a:uFillTx/>
                <a:latin typeface="Symbol" panose="05050102010706020507" pitchFamily="18" charset="2"/>
                <a:ea typeface="HG丸ｺﾞｼｯｸM-PRO" pitchFamily="50" charset="-128"/>
                <a:cs typeface="+mn-cs"/>
              </a:rPr>
              <a:t>m</a:t>
            </a:r>
            <a:r>
              <a:rPr kumimoji="1" lang="en-US" altLang="ja-JP" sz="3000" b="0"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m </a:t>
            </a:r>
            <a:r>
              <a:rPr kumimoji="1" lang="ja-JP" altLang="en-US" sz="30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シリケイトフィーチャー</a:t>
            </a:r>
            <a:endParaRPr kumimoji="1" lang="en-US" altLang="ja-JP" sz="30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endParaRP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399" y="1844990"/>
            <a:ext cx="2938421" cy="346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1999" y="2054368"/>
            <a:ext cx="2386236"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6751" y="3751167"/>
            <a:ext cx="24472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754" y="5309964"/>
            <a:ext cx="16478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2"/>
          <p:cNvSpPr>
            <a:spLocks noChangeArrowheads="1"/>
          </p:cNvSpPr>
          <p:nvPr/>
        </p:nvSpPr>
        <p:spPr bwMode="auto">
          <a:xfrm>
            <a:off x="4665530" y="6340852"/>
            <a:ext cx="3682418" cy="4616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Furlan et al. (2006, 2009)</a:t>
            </a:r>
          </a:p>
        </p:txBody>
      </p:sp>
      <p:sp>
        <p:nvSpPr>
          <p:cNvPr id="21" name="Rectangle 12"/>
          <p:cNvSpPr>
            <a:spLocks noChangeArrowheads="1"/>
          </p:cNvSpPr>
          <p:nvPr/>
        </p:nvSpPr>
        <p:spPr bwMode="auto">
          <a:xfrm>
            <a:off x="4861894" y="1574796"/>
            <a:ext cx="3862339" cy="4616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Kessler-Silacci et al. (2006)</a:t>
            </a:r>
          </a:p>
        </p:txBody>
      </p:sp>
    </p:spTree>
    <p:extLst>
      <p:ext uri="{BB962C8B-B14F-4D97-AF65-F5344CB8AC3E}">
        <p14:creationId xmlns:p14="http://schemas.microsoft.com/office/powerpoint/2010/main" val="23681640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idx="4294967295"/>
          </p:nvPr>
        </p:nvSpPr>
        <p:spPr>
          <a:xfrm>
            <a:off x="-180528" y="0"/>
            <a:ext cx="9468544" cy="762000"/>
          </a:xfrm>
          <a:noFill/>
          <a:ln>
            <a:noFill/>
          </a:ln>
        </p:spPr>
        <p:txBody>
          <a:bodyPr>
            <a:noAutofit/>
          </a:bodyPr>
          <a:lstStyle/>
          <a:p>
            <a:r>
              <a:rPr lang="ja-JP" altLang="en-US" b="1" dirty="0">
                <a:solidFill>
                  <a:srgbClr val="333399"/>
                </a:solidFill>
                <a:latin typeface="ＭＳ Ｐゴシック" pitchFamily="50" charset="-128"/>
              </a:rPr>
              <a:t>円盤内ダスト進化の観測的証拠</a:t>
            </a:r>
          </a:p>
        </p:txBody>
      </p:sp>
      <p:sp>
        <p:nvSpPr>
          <p:cNvPr id="10" name="Rectangle 15"/>
          <p:cNvSpPr>
            <a:spLocks noChangeArrowheads="1"/>
          </p:cNvSpPr>
          <p:nvPr/>
        </p:nvSpPr>
        <p:spPr bwMode="auto">
          <a:xfrm>
            <a:off x="162924" y="5949280"/>
            <a:ext cx="8508465" cy="1017844"/>
          </a:xfrm>
          <a:prstGeom prst="rect">
            <a:avLst/>
          </a:prstGeom>
          <a:noFill/>
          <a:ln w="9525">
            <a:noFill/>
            <a:miter lim="800000"/>
            <a:headEnd/>
            <a:tailEnd/>
          </a:ln>
        </p:spPr>
        <p:txBody>
          <a:bodyPr wrap="square" lIns="90000" tIns="46800" rIns="90000" bIns="46800">
            <a:spAutoFit/>
          </a:bodyPr>
          <a:lstStyle/>
          <a:p>
            <a:pPr marL="0" marR="0" lvl="0" indent="0" algn="ctr" defTabSz="914400" rtl="0" eaLnBrk="0" fontAlgn="t" latinLnBrk="0" hangingPunct="0">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円盤半径方向に</a:t>
            </a:r>
            <a:r>
              <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β</a:t>
            </a: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が一様ではない</a:t>
            </a:r>
            <a:endPar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0" fontAlgn="t" latinLnBrk="0" hangingPunct="0">
              <a:lnSpc>
                <a:spcPct val="100000"/>
              </a:lnSpc>
              <a:spcBef>
                <a:spcPts val="0"/>
              </a:spcBef>
              <a:spcAft>
                <a:spcPts val="0"/>
              </a:spcAft>
              <a:buClrTx/>
              <a:buSzTx/>
              <a:buFontTx/>
              <a:buNone/>
              <a:tabLst/>
              <a:defRPr/>
            </a:pPr>
            <a:r>
              <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r>
              <a:rPr kumimoji="1" lang="ja-JP" altLang="en-US"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円盤内縁でよりダストが成長</a:t>
            </a:r>
            <a:r>
              <a:rPr kumimoji="1" lang="en-US" altLang="ja-JP" sz="30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p>
        </p:txBody>
      </p:sp>
      <p:sp>
        <p:nvSpPr>
          <p:cNvPr id="29" name="Rectangle 12"/>
          <p:cNvSpPr>
            <a:spLocks noChangeArrowheads="1"/>
          </p:cNvSpPr>
          <p:nvPr/>
        </p:nvSpPr>
        <p:spPr bwMode="auto">
          <a:xfrm>
            <a:off x="4229326" y="781623"/>
            <a:ext cx="4820551" cy="55399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rPr>
              <a:t>ダスト熱放射の多波長観測</a:t>
            </a:r>
            <a:endParaRPr kumimoji="1" lang="en-US" altLang="ja-JP" sz="3000" b="1" i="0" u="none" strike="noStrike" kern="1200" cap="none" spc="0" normalizeH="0" baseline="0" noProof="0" dirty="0">
              <a:ln>
                <a:noFill/>
              </a:ln>
              <a:solidFill>
                <a:srgbClr val="009900"/>
              </a:solidFill>
              <a:effectLst/>
              <a:uLnTx/>
              <a:uFillTx/>
              <a:latin typeface="Tahoma" pitchFamily="34" charset="0"/>
              <a:ea typeface="HG丸ｺﾞｼｯｸM-PRO" pitchFamily="50" charset="-128"/>
              <a:cs typeface="+mn-cs"/>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09" y="2894122"/>
            <a:ext cx="3331956" cy="288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215" b="-1"/>
          <a:stretch/>
        </p:blipFill>
        <p:spPr bwMode="auto">
          <a:xfrm>
            <a:off x="685453" y="1320143"/>
            <a:ext cx="3637814" cy="167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713" y="1320959"/>
            <a:ext cx="3433263" cy="17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326" y="3073126"/>
            <a:ext cx="3617348" cy="287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3">
            <a:extLst>
              <a:ext uri="{FF2B5EF4-FFF2-40B4-BE49-F238E27FC236}">
                <a16:creationId xmlns:a16="http://schemas.microsoft.com/office/drawing/2014/main" id="{D10A1DE4-AAB7-1D8C-8706-5C146CDD3E12}"/>
              </a:ext>
            </a:extLst>
          </p:cNvPr>
          <p:cNvSpPr>
            <a:spLocks noChangeArrowheads="1"/>
          </p:cNvSpPr>
          <p:nvPr/>
        </p:nvSpPr>
        <p:spPr bwMode="auto">
          <a:xfrm>
            <a:off x="6430554" y="4790284"/>
            <a:ext cx="2880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ダスト吸収係数の</a:t>
            </a:r>
            <a:endParaRPr kumimoji="1" lang="en-US" altLang="ja-JP"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スペクトルインデックス</a:t>
            </a:r>
            <a:r>
              <a:rPr kumimoji="1" lang="el-GR" altLang="ja-JP" sz="28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rPr>
              <a:t>κ</a:t>
            </a:r>
            <a:r>
              <a:rPr kumimoji="1" lang="el-GR" altLang="ja-JP" sz="2800" b="1" i="0" u="none" strike="noStrike" kern="1200" cap="none" spc="0" normalizeH="0" baseline="-25000" noProof="0" dirty="0">
                <a:ln>
                  <a:noFill/>
                </a:ln>
                <a:solidFill>
                  <a:srgbClr val="FF0000"/>
                </a:solidFill>
                <a:effectLst/>
                <a:uLnTx/>
                <a:uFillTx/>
                <a:latin typeface="ＭＳ Ｐゴシック" charset="-128"/>
                <a:ea typeface="ＭＳ Ｐゴシック" charset="-128"/>
                <a:cs typeface="+mn-cs"/>
              </a:rPr>
              <a:t>ν</a:t>
            </a:r>
            <a:r>
              <a:rPr kumimoji="1" lang="ja-JP" altLang="en-US" sz="28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rPr>
              <a:t>∝</a:t>
            </a:r>
            <a:r>
              <a:rPr kumimoji="1" lang="en-US" altLang="ja-JP" sz="28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rPr>
              <a:t>ν</a:t>
            </a:r>
            <a:r>
              <a:rPr kumimoji="1" lang="en-US" altLang="ja-JP" sz="2800" b="1" i="0" u="none" strike="noStrike" kern="1200" cap="none" spc="0" normalizeH="0" baseline="30000" noProof="0" dirty="0">
                <a:ln>
                  <a:noFill/>
                </a:ln>
                <a:solidFill>
                  <a:srgbClr val="FF0000"/>
                </a:solidFill>
                <a:effectLst/>
                <a:uLnTx/>
                <a:uFillTx/>
                <a:latin typeface="ＭＳ Ｐゴシック" charset="-128"/>
                <a:ea typeface="ＭＳ Ｐゴシック" charset="-128"/>
                <a:cs typeface="+mn-cs"/>
              </a:rPr>
              <a:t>β</a:t>
            </a:r>
            <a:endParaRPr kumimoji="1" lang="ja-JP" altLang="en-US" sz="2800" b="1" i="0" u="none" strike="noStrike" kern="1200" cap="none" spc="0" normalizeH="0" baseline="30000" noProof="0" dirty="0">
              <a:ln>
                <a:noFill/>
              </a:ln>
              <a:solidFill>
                <a:srgbClr val="FF0000"/>
              </a:solidFill>
              <a:effectLst/>
              <a:uLnTx/>
              <a:uFillTx/>
              <a:latin typeface="ＭＳ Ｐゴシック" charset="-128"/>
              <a:ea typeface="ＭＳ Ｐゴシック" charset="-128"/>
              <a:cs typeface="+mn-cs"/>
            </a:endParaRPr>
          </a:p>
        </p:txBody>
      </p:sp>
      <p:sp>
        <p:nvSpPr>
          <p:cNvPr id="15" name="Rectangle 12"/>
          <p:cNvSpPr>
            <a:spLocks noChangeArrowheads="1"/>
          </p:cNvSpPr>
          <p:nvPr/>
        </p:nvSpPr>
        <p:spPr bwMode="auto">
          <a:xfrm>
            <a:off x="76731" y="808167"/>
            <a:ext cx="4035734"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SMA, CARMA, VLA,   </a:t>
            </a:r>
            <a:r>
              <a:rPr kumimoji="1" lang="en-US" altLang="ja-JP" sz="2400" dirty="0">
                <a:solidFill>
                  <a:prstClr val="black"/>
                </a:solidFill>
                <a:latin typeface="Tahoma" pitchFamily="34" charset="0"/>
                <a:ea typeface="HG丸ｺﾞｼｯｸM-PRO" pitchFamily="50" charset="-128"/>
              </a:rPr>
              <a:t>AS 209</a:t>
            </a:r>
            <a:endPar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
        <p:nvSpPr>
          <p:cNvPr id="20" name="Rectangle 12"/>
          <p:cNvSpPr>
            <a:spLocks noChangeArrowheads="1"/>
          </p:cNvSpPr>
          <p:nvPr/>
        </p:nvSpPr>
        <p:spPr bwMode="auto">
          <a:xfrm>
            <a:off x="157014" y="5583168"/>
            <a:ext cx="2280624" cy="40011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Perez et al. (2012)</a:t>
            </a:r>
          </a:p>
        </p:txBody>
      </p:sp>
    </p:spTree>
    <p:extLst>
      <p:ext uri="{BB962C8B-B14F-4D97-AF65-F5344CB8AC3E}">
        <p14:creationId xmlns:p14="http://schemas.microsoft.com/office/powerpoint/2010/main" val="31576593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B59F7C1-5A52-8B5C-AD64-1270D498798A}"/>
              </a:ext>
            </a:extLst>
          </p:cNvPr>
          <p:cNvPicPr>
            <a:picLocks noChangeAspect="1"/>
          </p:cNvPicPr>
          <p:nvPr/>
        </p:nvPicPr>
        <p:blipFill>
          <a:blip r:embed="rId3"/>
          <a:stretch>
            <a:fillRect/>
          </a:stretch>
        </p:blipFill>
        <p:spPr>
          <a:xfrm>
            <a:off x="5223117" y="861316"/>
            <a:ext cx="3838687" cy="4036268"/>
          </a:xfrm>
          <a:prstGeom prst="rect">
            <a:avLst/>
          </a:prstGeom>
        </p:spPr>
      </p:pic>
      <p:sp>
        <p:nvSpPr>
          <p:cNvPr id="24580" name="Rectangle 3"/>
          <p:cNvSpPr>
            <a:spLocks noGrp="1" noChangeArrowheads="1"/>
          </p:cNvSpPr>
          <p:nvPr>
            <p:ph type="title" idx="4294967295"/>
          </p:nvPr>
        </p:nvSpPr>
        <p:spPr>
          <a:xfrm>
            <a:off x="-25279" y="-42646"/>
            <a:ext cx="9144000" cy="740845"/>
          </a:xfrm>
        </p:spPr>
        <p:txBody>
          <a:bodyPr lIns="90000" tIns="46800" rIns="90000" bIns="46800">
            <a:spAutoFit/>
          </a:bodyPr>
          <a:lstStyle/>
          <a:p>
            <a:r>
              <a:rPr lang="ja-JP" altLang="en-US" sz="4200" b="1" dirty="0">
                <a:solidFill>
                  <a:srgbClr val="0000CC"/>
                </a:solidFill>
                <a:latin typeface="HG丸ｺﾞｼｯｸM-PRO" panose="020F0600000000000000" pitchFamily="50" charset="-128"/>
                <a:ea typeface="HG丸ｺﾞｼｯｸM-PRO" panose="020F0600000000000000" pitchFamily="50" charset="-128"/>
                <a:cs typeface="Tahoma" panose="020B0604030504040204" pitchFamily="34" charset="0"/>
              </a:rPr>
              <a:t>円盤ダスト放射の高空間分解能観測</a:t>
            </a:r>
            <a:endParaRPr lang="ja-JP" altLang="en-US" sz="4200" b="1" dirty="0">
              <a:solidFill>
                <a:srgbClr val="0000CC"/>
              </a:solidFill>
              <a:latin typeface="HG丸ｺﾞｼｯｸM-PRO" panose="020F0600000000000000" pitchFamily="50" charset="-128"/>
              <a:ea typeface="HG丸ｺﾞｼｯｸM-PRO" panose="020F0600000000000000" pitchFamily="50" charset="-128"/>
            </a:endParaRPr>
          </a:p>
        </p:txBody>
      </p:sp>
      <p:sp>
        <p:nvSpPr>
          <p:cNvPr id="10" name="Rectangle 157"/>
          <p:cNvSpPr>
            <a:spLocks noChangeArrowheads="1"/>
          </p:cNvSpPr>
          <p:nvPr/>
        </p:nvSpPr>
        <p:spPr bwMode="auto">
          <a:xfrm>
            <a:off x="4967536" y="6461633"/>
            <a:ext cx="456240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ahoma" pitchFamily="34" charset="0"/>
                <a:ea typeface="ＭＳ Ｐ明朝" pitchFamily="18" charset="-128"/>
                <a:cs typeface="+mn-cs"/>
              </a:rPr>
              <a:t>(</a:t>
            </a:r>
            <a:r>
              <a:rPr kumimoji="1" lang="en-US" altLang="ja-JP" sz="2000" b="0" i="0" u="none" strike="noStrike" kern="1200" cap="none" spc="0" normalizeH="0" baseline="0" noProof="0" dirty="0" err="1">
                <a:ln>
                  <a:noFill/>
                </a:ln>
                <a:solidFill>
                  <a:prstClr val="black"/>
                </a:solidFill>
                <a:effectLst/>
                <a:uLnTx/>
                <a:uFillTx/>
                <a:latin typeface="Tahoma" pitchFamily="34" charset="0"/>
                <a:ea typeface="ＭＳ Ｐ明朝" pitchFamily="18" charset="-128"/>
                <a:cs typeface="+mn-cs"/>
              </a:rPr>
              <a:t>Tsukagoshi</a:t>
            </a:r>
            <a:r>
              <a:rPr kumimoji="1" lang="en-US" altLang="ja-JP" sz="2000" b="0" i="0" u="none" strike="noStrike" kern="1200" cap="none" spc="0" normalizeH="0" baseline="0" noProof="0" dirty="0">
                <a:ln>
                  <a:noFill/>
                </a:ln>
                <a:solidFill>
                  <a:prstClr val="black"/>
                </a:solidFill>
                <a:effectLst/>
                <a:uLnTx/>
                <a:uFillTx/>
                <a:latin typeface="Tahoma" pitchFamily="34" charset="0"/>
                <a:ea typeface="ＭＳ Ｐ明朝" pitchFamily="18" charset="-128"/>
                <a:cs typeface="+mn-cs"/>
              </a:rPr>
              <a:t> et al. 2016, 2022)</a:t>
            </a:r>
          </a:p>
        </p:txBody>
      </p:sp>
      <p:sp>
        <p:nvSpPr>
          <p:cNvPr id="2" name="正方形/長方形 1"/>
          <p:cNvSpPr/>
          <p:nvPr/>
        </p:nvSpPr>
        <p:spPr>
          <a:xfrm>
            <a:off x="3631886" y="763729"/>
            <a:ext cx="580074" cy="2162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4" name="直線矢印コネクタ 13"/>
          <p:cNvCxnSpPr/>
          <p:nvPr/>
        </p:nvCxnSpPr>
        <p:spPr>
          <a:xfrm>
            <a:off x="7030498" y="2087583"/>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57"/>
          <p:cNvSpPr>
            <a:spLocks noChangeArrowheads="1"/>
          </p:cNvSpPr>
          <p:nvPr/>
        </p:nvSpPr>
        <p:spPr bwMode="auto">
          <a:xfrm>
            <a:off x="6363726" y="1674973"/>
            <a:ext cx="1224136"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25AU</a:t>
            </a:r>
          </a:p>
        </p:txBody>
      </p:sp>
      <p:cxnSp>
        <p:nvCxnSpPr>
          <p:cNvPr id="16" name="直線矢印コネクタ 15"/>
          <p:cNvCxnSpPr>
            <a:cxnSpLocks/>
          </p:cNvCxnSpPr>
          <p:nvPr/>
        </p:nvCxnSpPr>
        <p:spPr>
          <a:xfrm>
            <a:off x="7005048" y="3429000"/>
            <a:ext cx="0" cy="284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57"/>
          <p:cNvSpPr>
            <a:spLocks noChangeArrowheads="1"/>
          </p:cNvSpPr>
          <p:nvPr/>
        </p:nvSpPr>
        <p:spPr bwMode="auto">
          <a:xfrm>
            <a:off x="6691610" y="3027174"/>
            <a:ext cx="1158556"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25AU</a:t>
            </a:r>
          </a:p>
        </p:txBody>
      </p:sp>
      <p:sp>
        <p:nvSpPr>
          <p:cNvPr id="23" name="Rectangle 23"/>
          <p:cNvSpPr>
            <a:spLocks noChangeArrowheads="1"/>
          </p:cNvSpPr>
          <p:nvPr/>
        </p:nvSpPr>
        <p:spPr bwMode="auto">
          <a:xfrm>
            <a:off x="6410006" y="5016316"/>
            <a:ext cx="2880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ダスト</a:t>
            </a:r>
            <a:r>
              <a:rPr lang="ja-JP" alt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放射</a:t>
            </a:r>
            <a:r>
              <a:rPr kumimoji="1" lang="ja-JP" altLang="en-US"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の</a:t>
            </a:r>
            <a:endParaRPr kumimoji="1" lang="en-US" altLang="ja-JP"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スペクトルインデックス</a:t>
            </a:r>
            <a:r>
              <a:rPr kumimoji="1" lang="en-US" altLang="ja-JP" sz="28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rPr>
              <a:t>I</a:t>
            </a:r>
            <a:r>
              <a:rPr kumimoji="1" lang="el-GR" altLang="ja-JP" sz="2800" b="1" i="0" u="none" strike="noStrike" kern="1200" cap="none" spc="0" normalizeH="0" baseline="-25000" noProof="0" dirty="0">
                <a:ln>
                  <a:noFill/>
                </a:ln>
                <a:solidFill>
                  <a:srgbClr val="FF0000"/>
                </a:solidFill>
                <a:effectLst/>
                <a:uLnTx/>
                <a:uFillTx/>
                <a:latin typeface="ＭＳ Ｐゴシック" charset="-128"/>
                <a:ea typeface="ＭＳ Ｐゴシック" charset="-128"/>
                <a:cs typeface="+mn-cs"/>
              </a:rPr>
              <a:t>ν</a:t>
            </a:r>
            <a:r>
              <a:rPr kumimoji="1" lang="ja-JP" altLang="en-US" sz="28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rPr>
              <a:t>∝</a:t>
            </a:r>
            <a:r>
              <a:rPr kumimoji="1" lang="en-US" altLang="ja-JP" sz="2800" b="1" i="0" u="none" strike="noStrike" kern="1200" cap="none" spc="0" normalizeH="0" baseline="0" noProof="0" dirty="0">
                <a:ln>
                  <a:noFill/>
                </a:ln>
                <a:solidFill>
                  <a:srgbClr val="FF0000"/>
                </a:solidFill>
                <a:effectLst/>
                <a:uLnTx/>
                <a:uFillTx/>
                <a:latin typeface="ＭＳ Ｐゴシック" charset="-128"/>
                <a:ea typeface="ＭＳ Ｐゴシック" charset="-128"/>
                <a:cs typeface="+mn-cs"/>
              </a:rPr>
              <a:t>ν</a:t>
            </a:r>
            <a:r>
              <a:rPr kumimoji="1" lang="en-US" altLang="ja-JP" sz="2800" b="1" i="0" u="none" strike="noStrike" kern="1200" cap="none" spc="0" normalizeH="0" baseline="30000" noProof="0" dirty="0">
                <a:ln>
                  <a:noFill/>
                </a:ln>
                <a:solidFill>
                  <a:srgbClr val="FF0000"/>
                </a:solidFill>
                <a:effectLst/>
                <a:uLnTx/>
                <a:uFillTx/>
                <a:latin typeface="ＭＳ Ｐゴシック" charset="-128"/>
                <a:ea typeface="ＭＳ Ｐゴシック" charset="-128"/>
                <a:cs typeface="+mn-cs"/>
              </a:rPr>
              <a:t>α</a:t>
            </a:r>
            <a:endParaRPr kumimoji="1" lang="ja-JP" altLang="en-US" sz="2800" b="1" i="0" u="none" strike="noStrike" kern="1200" cap="none" spc="0" normalizeH="0" baseline="30000" noProof="0" dirty="0">
              <a:ln>
                <a:noFill/>
              </a:ln>
              <a:solidFill>
                <a:srgbClr val="FF0000"/>
              </a:solidFill>
              <a:effectLst/>
              <a:uLnTx/>
              <a:uFillTx/>
              <a:latin typeface="ＭＳ Ｐゴシック" charset="-128"/>
              <a:ea typeface="ＭＳ Ｐゴシック" charset="-128"/>
              <a:cs typeface="+mn-cs"/>
            </a:endParaRPr>
          </a:p>
        </p:txBody>
      </p:sp>
      <p:cxnSp>
        <p:nvCxnSpPr>
          <p:cNvPr id="24" name="直線矢印コネクタ 23"/>
          <p:cNvCxnSpPr>
            <a:cxnSpLocks/>
          </p:cNvCxnSpPr>
          <p:nvPr/>
        </p:nvCxnSpPr>
        <p:spPr>
          <a:xfrm>
            <a:off x="6167715" y="1253822"/>
            <a:ext cx="0" cy="2986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157"/>
          <p:cNvSpPr>
            <a:spLocks noChangeArrowheads="1"/>
          </p:cNvSpPr>
          <p:nvPr/>
        </p:nvSpPr>
        <p:spPr bwMode="auto">
          <a:xfrm>
            <a:off x="6196831" y="1175144"/>
            <a:ext cx="966476"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~3AU</a:t>
            </a:r>
          </a:p>
        </p:txBody>
      </p:sp>
      <p:sp>
        <p:nvSpPr>
          <p:cNvPr id="35" name="Rectangle 23">
            <a:extLst>
              <a:ext uri="{FF2B5EF4-FFF2-40B4-BE49-F238E27FC236}">
                <a16:creationId xmlns:a16="http://schemas.microsoft.com/office/drawing/2014/main" id="{BCD9ECD2-BB70-4E85-9601-92AF2262EC7A}"/>
              </a:ext>
            </a:extLst>
          </p:cNvPr>
          <p:cNvSpPr>
            <a:spLocks noChangeArrowheads="1"/>
          </p:cNvSpPr>
          <p:nvPr/>
        </p:nvSpPr>
        <p:spPr bwMode="auto">
          <a:xfrm>
            <a:off x="30459" y="4878148"/>
            <a:ext cx="68126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ギャップの位置でスペクトルの冪が大</a:t>
            </a:r>
            <a:endPar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 大きなダストが減少</a:t>
            </a:r>
            <a:endPar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→惑星</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ガスギャップ</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rPr>
              <a:t>の存在を示唆</a:t>
            </a:r>
            <a:endParaRPr kumimoji="1" lang="en-US" altLang="ja-JP" sz="3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Tahoma" panose="020B0604030504040204" pitchFamily="34" charset="0"/>
            </a:endParaRPr>
          </a:p>
        </p:txBody>
      </p:sp>
      <p:pic>
        <p:nvPicPr>
          <p:cNvPr id="11" name="図 10">
            <a:extLst>
              <a:ext uri="{FF2B5EF4-FFF2-40B4-BE49-F238E27FC236}">
                <a16:creationId xmlns:a16="http://schemas.microsoft.com/office/drawing/2014/main" id="{8C55E8B8-0E4E-93CB-C423-31C82DECE836}"/>
              </a:ext>
            </a:extLst>
          </p:cNvPr>
          <p:cNvPicPr>
            <a:picLocks noChangeAspect="1"/>
          </p:cNvPicPr>
          <p:nvPr/>
        </p:nvPicPr>
        <p:blipFill rotWithShape="1">
          <a:blip r:embed="rId4"/>
          <a:srcRect t="828"/>
          <a:stretch/>
        </p:blipFill>
        <p:spPr>
          <a:xfrm>
            <a:off x="75400" y="1643865"/>
            <a:ext cx="5156035" cy="3010519"/>
          </a:xfrm>
          <a:prstGeom prst="rect">
            <a:avLst/>
          </a:prstGeom>
        </p:spPr>
      </p:pic>
      <p:sp>
        <p:nvSpPr>
          <p:cNvPr id="28" name="Rectangle 12">
            <a:extLst>
              <a:ext uri="{FF2B5EF4-FFF2-40B4-BE49-F238E27FC236}">
                <a16:creationId xmlns:a16="http://schemas.microsoft.com/office/drawing/2014/main" id="{27616280-F874-75D6-4313-959016A1C5DF}"/>
              </a:ext>
            </a:extLst>
          </p:cNvPr>
          <p:cNvSpPr>
            <a:spLocks noChangeArrowheads="1"/>
          </p:cNvSpPr>
          <p:nvPr/>
        </p:nvSpPr>
        <p:spPr bwMode="auto">
          <a:xfrm>
            <a:off x="465627" y="1084645"/>
            <a:ext cx="2205027" cy="46166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ALMA, TW </a:t>
            </a:r>
            <a:r>
              <a:rPr kumimoji="1" lang="en-US" altLang="ja-JP" sz="2400" b="0" i="0" u="none" strike="noStrike" kern="1200" cap="none" spc="0" normalizeH="0" baseline="0" noProof="0" dirty="0" err="1">
                <a:ln>
                  <a:noFill/>
                </a:ln>
                <a:solidFill>
                  <a:prstClr val="black"/>
                </a:solidFill>
                <a:effectLst/>
                <a:uLnTx/>
                <a:uFillTx/>
                <a:latin typeface="Tahoma" pitchFamily="34" charset="0"/>
                <a:ea typeface="HG丸ｺﾞｼｯｸM-PRO" pitchFamily="50" charset="-128"/>
                <a:cs typeface="+mn-cs"/>
              </a:rPr>
              <a:t>Hya</a:t>
            </a:r>
            <a:endPar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cxnSp>
        <p:nvCxnSpPr>
          <p:cNvPr id="29" name="直線矢印コネクタ 28">
            <a:extLst>
              <a:ext uri="{FF2B5EF4-FFF2-40B4-BE49-F238E27FC236}">
                <a16:creationId xmlns:a16="http://schemas.microsoft.com/office/drawing/2014/main" id="{64105F55-B394-905C-3AB2-CEC6EF3529B7}"/>
              </a:ext>
            </a:extLst>
          </p:cNvPr>
          <p:cNvCxnSpPr/>
          <p:nvPr/>
        </p:nvCxnSpPr>
        <p:spPr>
          <a:xfrm>
            <a:off x="7586373" y="2128679"/>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157">
            <a:extLst>
              <a:ext uri="{FF2B5EF4-FFF2-40B4-BE49-F238E27FC236}">
                <a16:creationId xmlns:a16="http://schemas.microsoft.com/office/drawing/2014/main" id="{298DB48B-BA8A-C96E-7D3E-95DC5FE2A9D5}"/>
              </a:ext>
            </a:extLst>
          </p:cNvPr>
          <p:cNvSpPr>
            <a:spLocks noChangeArrowheads="1"/>
          </p:cNvSpPr>
          <p:nvPr/>
        </p:nvSpPr>
        <p:spPr bwMode="auto">
          <a:xfrm>
            <a:off x="7155904" y="1736707"/>
            <a:ext cx="1224136"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42AU</a:t>
            </a:r>
          </a:p>
        </p:txBody>
      </p:sp>
      <p:cxnSp>
        <p:nvCxnSpPr>
          <p:cNvPr id="31" name="直線矢印コネクタ 30">
            <a:extLst>
              <a:ext uri="{FF2B5EF4-FFF2-40B4-BE49-F238E27FC236}">
                <a16:creationId xmlns:a16="http://schemas.microsoft.com/office/drawing/2014/main" id="{9A545022-AE20-6BFA-BC24-D92CEF4E3634}"/>
              </a:ext>
            </a:extLst>
          </p:cNvPr>
          <p:cNvCxnSpPr/>
          <p:nvPr/>
        </p:nvCxnSpPr>
        <p:spPr>
          <a:xfrm>
            <a:off x="7574389" y="3493427"/>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57">
            <a:extLst>
              <a:ext uri="{FF2B5EF4-FFF2-40B4-BE49-F238E27FC236}">
                <a16:creationId xmlns:a16="http://schemas.microsoft.com/office/drawing/2014/main" id="{CC4E007C-40D4-400A-81A7-C76684643E46}"/>
              </a:ext>
            </a:extLst>
          </p:cNvPr>
          <p:cNvSpPr>
            <a:spLocks noChangeArrowheads="1"/>
          </p:cNvSpPr>
          <p:nvPr/>
        </p:nvSpPr>
        <p:spPr bwMode="auto">
          <a:xfrm>
            <a:off x="7328852" y="3235017"/>
            <a:ext cx="1224136"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42AU</a:t>
            </a:r>
          </a:p>
        </p:txBody>
      </p:sp>
    </p:spTree>
    <p:extLst>
      <p:ext uri="{BB962C8B-B14F-4D97-AF65-F5344CB8AC3E}">
        <p14:creationId xmlns:p14="http://schemas.microsoft.com/office/powerpoint/2010/main" val="370440242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 y="44624"/>
            <a:ext cx="9113513"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57"/>
          <p:cNvSpPr>
            <a:spLocks noChangeArrowheads="1"/>
          </p:cNvSpPr>
          <p:nvPr/>
        </p:nvSpPr>
        <p:spPr bwMode="auto">
          <a:xfrm>
            <a:off x="5076056" y="6504004"/>
            <a:ext cx="4140589"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足利大・塚越崇氏のスライドより</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Tree>
    <p:extLst>
      <p:ext uri="{BB962C8B-B14F-4D97-AF65-F5344CB8AC3E}">
        <p14:creationId xmlns:p14="http://schemas.microsoft.com/office/powerpoint/2010/main" val="83347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92790" y="0"/>
            <a:ext cx="9324528" cy="762000"/>
          </a:xfrm>
        </p:spPr>
        <p:txBody>
          <a:bodyPr>
            <a:noAutofit/>
          </a:bodyPr>
          <a:lstStyle/>
          <a:p>
            <a:pPr eaLnBrk="1" hangingPunct="1"/>
            <a:r>
              <a:rPr lang="ja-JP" altLang="en-US" b="1" dirty="0">
                <a:solidFill>
                  <a:srgbClr val="0000CC"/>
                </a:solidFill>
                <a:latin typeface="+mj-ea"/>
              </a:rPr>
              <a:t>ガス円盤中のダストの運動（鉛直方向）</a:t>
            </a:r>
            <a:endParaRPr lang="en-US" altLang="ja-JP" b="1" dirty="0">
              <a:solidFill>
                <a:srgbClr val="0000CC"/>
              </a:solidFill>
              <a:latin typeface="+mj-ea"/>
            </a:endParaRPr>
          </a:p>
        </p:txBody>
      </p:sp>
      <p:sp>
        <p:nvSpPr>
          <p:cNvPr id="39" name="Text Box 13"/>
          <p:cNvSpPr txBox="1">
            <a:spLocks noChangeArrowheads="1"/>
          </p:cNvSpPr>
          <p:nvPr/>
        </p:nvSpPr>
        <p:spPr bwMode="auto">
          <a:xfrm>
            <a:off x="154460" y="908720"/>
            <a:ext cx="6048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ガス粒子・ダスト粒子に働く力</a:t>
            </a:r>
          </a:p>
        </p:txBody>
      </p:sp>
      <p:sp>
        <p:nvSpPr>
          <p:cNvPr id="94" name="Rectangle 14"/>
          <p:cNvSpPr>
            <a:spLocks noChangeArrowheads="1"/>
          </p:cNvSpPr>
          <p:nvPr/>
        </p:nvSpPr>
        <p:spPr bwMode="auto">
          <a:xfrm>
            <a:off x="-36512" y="5013176"/>
            <a:ext cx="923283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＊ダストの音速 </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&lt;&lt; </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ガスの音速 </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m</a:t>
            </a:r>
            <a:r>
              <a:rPr kumimoji="1" lang="en-US" altLang="ja-JP" sz="3000" b="1" i="0" u="none" strike="noStrike" kern="1200" cap="none" spc="0" normalizeH="0" baseline="-25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gas </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&lt;&lt; m</a:t>
            </a:r>
            <a:r>
              <a:rPr kumimoji="1" lang="en-US" altLang="ja-JP" sz="3000" b="1" i="0" u="none" strike="noStrike" kern="1200" cap="none" spc="0" normalizeH="0" baseline="-25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dust</a:t>
            </a:r>
            <a:r>
              <a:rPr kumimoji="1" lang="ja-JP" altLang="en-US" sz="3000" b="1" i="0" u="none" strike="noStrike" kern="1200" cap="none" spc="0" normalizeH="0" baseline="-25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0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ガス粒子</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には圧力勾配力が加わり、</a:t>
            </a:r>
            <a:r>
              <a:rPr kumimoji="1" lang="ja-JP" altLang="en-US" sz="3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静水圧平衡</a:t>
            </a:r>
            <a:endParaRPr kumimoji="1" lang="en-US" altLang="ja-JP" sz="3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0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ダスト粒子</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a:t>
            </a:r>
            <a:r>
              <a:rPr kumimoji="1" lang="ja-JP" altLang="en-US" sz="3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赤道面へ沈殿</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3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ガス摩擦力</a:t>
            </a: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がかかる</a:t>
            </a:r>
            <a:endPar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4" name="グループ化 13"/>
          <p:cNvGrpSpPr/>
          <p:nvPr/>
        </p:nvGrpSpPr>
        <p:grpSpPr>
          <a:xfrm>
            <a:off x="-36512" y="2179812"/>
            <a:ext cx="2604814" cy="2010890"/>
            <a:chOff x="395536" y="1578696"/>
            <a:chExt cx="2604814" cy="2010890"/>
          </a:xfrm>
        </p:grpSpPr>
        <p:sp>
          <p:nvSpPr>
            <p:cNvPr id="102" name="Rectangle 14"/>
            <p:cNvSpPr>
              <a:spLocks noChangeArrowheads="1"/>
            </p:cNvSpPr>
            <p:nvPr/>
          </p:nvSpPr>
          <p:spPr bwMode="auto">
            <a:xfrm>
              <a:off x="1733108" y="2850225"/>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重力</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3" name="Rectangle 14"/>
            <p:cNvSpPr>
              <a:spLocks noChangeArrowheads="1"/>
            </p:cNvSpPr>
            <p:nvPr/>
          </p:nvSpPr>
          <p:spPr bwMode="auto">
            <a:xfrm>
              <a:off x="395536" y="2331112"/>
              <a:ext cx="11343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ガス</a:t>
              </a:r>
              <a:endParaRPr kumimoji="1" lang="en-US" altLang="ja-JP"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円/楕円 2"/>
            <p:cNvSpPr/>
            <p:nvPr/>
          </p:nvSpPr>
          <p:spPr>
            <a:xfrm>
              <a:off x="1481080" y="2466868"/>
              <a:ext cx="252028" cy="2613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0" name="直線矢印コネクタ 9"/>
            <p:cNvCxnSpPr/>
            <p:nvPr/>
          </p:nvCxnSpPr>
          <p:spPr>
            <a:xfrm flipV="1">
              <a:off x="1601032" y="1609768"/>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601124" y="2684856"/>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14"/>
            <p:cNvSpPr>
              <a:spLocks noChangeArrowheads="1"/>
            </p:cNvSpPr>
            <p:nvPr/>
          </p:nvSpPr>
          <p:spPr bwMode="auto">
            <a:xfrm>
              <a:off x="1542441" y="1578696"/>
              <a:ext cx="14579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圧力</a:t>
              </a:r>
              <a:endParaRPr kumimoji="1" lang="en-US" altLang="ja-JP"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勾配力</a:t>
              </a:r>
              <a:endParaRPr kumimoji="1" lang="en-US" altLang="ja-JP"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46" name="Rectangle 14"/>
          <p:cNvSpPr>
            <a:spLocks noChangeArrowheads="1"/>
          </p:cNvSpPr>
          <p:nvPr/>
        </p:nvSpPr>
        <p:spPr bwMode="auto">
          <a:xfrm>
            <a:off x="5763568" y="3166379"/>
            <a:ext cx="2289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半径方向</a:t>
            </a:r>
            <a:endParaRPr kumimoji="1" lang="en-US" altLang="ja-JP"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5" name="グループ化 14"/>
          <p:cNvGrpSpPr/>
          <p:nvPr/>
        </p:nvGrpSpPr>
        <p:grpSpPr>
          <a:xfrm>
            <a:off x="5292080" y="397431"/>
            <a:ext cx="4095751" cy="2719389"/>
            <a:chOff x="5659629" y="513530"/>
            <a:chExt cx="4095751" cy="2719389"/>
          </a:xfrm>
        </p:grpSpPr>
        <p:sp>
          <p:nvSpPr>
            <p:cNvPr id="36" name="Rectangle 35"/>
            <p:cNvSpPr>
              <a:spLocks noChangeArrowheads="1"/>
            </p:cNvSpPr>
            <p:nvPr/>
          </p:nvSpPr>
          <p:spPr bwMode="auto">
            <a:xfrm>
              <a:off x="5659629" y="2591569"/>
              <a:ext cx="641350" cy="641350"/>
            </a:xfrm>
            <a:prstGeom prst="rect">
              <a:avLst/>
            </a:prstGeom>
            <a:noFill/>
            <a:ln w="9525">
              <a:noFill/>
              <a:miter lim="800000"/>
              <a:headEnd/>
              <a:tailEnd/>
            </a:ln>
            <a:effectLst/>
          </p:spPr>
          <p:txBody>
            <a:bodyPr wrap="non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p>
          </p:txBody>
        </p:sp>
        <p:sp>
          <p:nvSpPr>
            <p:cNvPr id="37" name="Line 36"/>
            <p:cNvSpPr>
              <a:spLocks noChangeShapeType="1"/>
            </p:cNvSpPr>
            <p:nvPr/>
          </p:nvSpPr>
          <p:spPr bwMode="auto">
            <a:xfrm flipV="1">
              <a:off x="6131117" y="2970981"/>
              <a:ext cx="3272928" cy="25400"/>
            </a:xfrm>
            <a:prstGeom prst="line">
              <a:avLst/>
            </a:prstGeom>
            <a:noFill/>
            <a:ln w="28575">
              <a:solidFill>
                <a:schemeClr val="tx1"/>
              </a:solidFill>
              <a:round/>
              <a:headEnd type="none" w="med" len="med"/>
              <a:tailEnd type="none" w="med" len="med"/>
            </a:ln>
            <a:effectLst/>
          </p:spPr>
          <p:txBody>
            <a:bodyPr wrap="squar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8" name="Arc 37"/>
            <p:cNvSpPr>
              <a:spLocks/>
            </p:cNvSpPr>
            <p:nvPr/>
          </p:nvSpPr>
          <p:spPr bwMode="auto">
            <a:xfrm rot="20530138" flipV="1">
              <a:off x="5788217" y="513530"/>
              <a:ext cx="3967163" cy="1828801"/>
            </a:xfrm>
            <a:custGeom>
              <a:avLst/>
              <a:gdLst>
                <a:gd name="G0" fmla="+- 0 0 0"/>
                <a:gd name="G1" fmla="+- 21598 0 0"/>
                <a:gd name="G2" fmla="+- 21600 0 0"/>
                <a:gd name="T0" fmla="*/ 274 w 20222"/>
                <a:gd name="T1" fmla="*/ 0 h 21598"/>
                <a:gd name="T2" fmla="*/ 20222 w 20222"/>
                <a:gd name="T3" fmla="*/ 14005 h 21598"/>
                <a:gd name="T4" fmla="*/ 0 w 20222"/>
                <a:gd name="T5" fmla="*/ 21598 h 21598"/>
              </a:gdLst>
              <a:ahLst/>
              <a:cxnLst>
                <a:cxn ang="0">
                  <a:pos x="T0" y="T1"/>
                </a:cxn>
                <a:cxn ang="0">
                  <a:pos x="T2" y="T3"/>
                </a:cxn>
                <a:cxn ang="0">
                  <a:pos x="T4" y="T5"/>
                </a:cxn>
              </a:cxnLst>
              <a:rect l="0" t="0" r="r" b="b"/>
              <a:pathLst>
                <a:path w="20222" h="21598" fill="none" extrusionOk="0">
                  <a:moveTo>
                    <a:pt x="274" y="-1"/>
                  </a:moveTo>
                  <a:cubicBezTo>
                    <a:pt x="9173" y="112"/>
                    <a:pt x="17092" y="5672"/>
                    <a:pt x="20221" y="14005"/>
                  </a:cubicBezTo>
                </a:path>
                <a:path w="20222" h="21598" stroke="0" extrusionOk="0">
                  <a:moveTo>
                    <a:pt x="274" y="-1"/>
                  </a:moveTo>
                  <a:cubicBezTo>
                    <a:pt x="9173" y="112"/>
                    <a:pt x="17092" y="5672"/>
                    <a:pt x="20221" y="14005"/>
                  </a:cubicBezTo>
                  <a:lnTo>
                    <a:pt x="0" y="21598"/>
                  </a:lnTo>
                  <a:close/>
                </a:path>
              </a:pathLst>
            </a:custGeom>
            <a:no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0" name="Line 38"/>
            <p:cNvSpPr>
              <a:spLocks noChangeShapeType="1"/>
            </p:cNvSpPr>
            <p:nvPr/>
          </p:nvSpPr>
          <p:spPr bwMode="auto">
            <a:xfrm flipV="1">
              <a:off x="7579940" y="2121545"/>
              <a:ext cx="952500" cy="358775"/>
            </a:xfrm>
            <a:prstGeom prst="line">
              <a:avLst/>
            </a:prstGeom>
            <a:noFill/>
            <a:ln w="38100">
              <a:solidFill>
                <a:srgbClr val="FF0000"/>
              </a:solidFill>
              <a:round/>
              <a:headEnd type="arrow"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2" name="Rectangle 39"/>
            <p:cNvSpPr>
              <a:spLocks noChangeArrowheads="1"/>
            </p:cNvSpPr>
            <p:nvPr/>
          </p:nvSpPr>
          <p:spPr bwMode="auto">
            <a:xfrm>
              <a:off x="6979311" y="2418832"/>
              <a:ext cx="854075" cy="492125"/>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重力</a:t>
              </a:r>
              <a:endParaRPr kumimoji="1"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
          <p:nvSpPr>
            <p:cNvPr id="43" name="Line 38"/>
            <p:cNvSpPr>
              <a:spLocks noChangeShapeType="1"/>
            </p:cNvSpPr>
            <p:nvPr/>
          </p:nvSpPr>
          <p:spPr bwMode="auto">
            <a:xfrm flipH="1" flipV="1">
              <a:off x="8522549" y="2133427"/>
              <a:ext cx="9525" cy="434975"/>
            </a:xfrm>
            <a:prstGeom prst="line">
              <a:avLst/>
            </a:prstGeom>
            <a:noFill/>
            <a:ln w="38100">
              <a:solidFill>
                <a:srgbClr val="FF0000"/>
              </a:solidFill>
              <a:round/>
              <a:headEnd type="arrow"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5" name="Line 38"/>
            <p:cNvSpPr>
              <a:spLocks noChangeShapeType="1"/>
            </p:cNvSpPr>
            <p:nvPr/>
          </p:nvSpPr>
          <p:spPr bwMode="auto">
            <a:xfrm flipV="1">
              <a:off x="7569524" y="2133427"/>
              <a:ext cx="952500" cy="36142"/>
            </a:xfrm>
            <a:prstGeom prst="line">
              <a:avLst/>
            </a:prstGeom>
            <a:noFill/>
            <a:ln w="38100">
              <a:solidFill>
                <a:srgbClr val="FF0000"/>
              </a:solidFill>
              <a:round/>
              <a:headEnd type="arrow"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Rectangle 39"/>
            <p:cNvSpPr>
              <a:spLocks noChangeArrowheads="1"/>
            </p:cNvSpPr>
            <p:nvPr/>
          </p:nvSpPr>
          <p:spPr bwMode="auto">
            <a:xfrm>
              <a:off x="8115068" y="1700808"/>
              <a:ext cx="803426" cy="830997"/>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t>
              </a:r>
              <a:endParaRPr kumimoji="1" lang="en-US" altLang="ja-JP" sz="4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grpSp>
      <p:sp>
        <p:nvSpPr>
          <p:cNvPr id="48" name="Rectangle 39"/>
          <p:cNvSpPr>
            <a:spLocks noChangeArrowheads="1"/>
          </p:cNvSpPr>
          <p:nvPr/>
        </p:nvSpPr>
        <p:spPr bwMode="auto">
          <a:xfrm>
            <a:off x="6800262" y="3501091"/>
            <a:ext cx="803426" cy="830997"/>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t>
            </a:r>
            <a:endParaRPr kumimoji="1" lang="en-US" altLang="ja-JP" sz="4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grpSp>
        <p:nvGrpSpPr>
          <p:cNvPr id="17" name="グループ化 16"/>
          <p:cNvGrpSpPr/>
          <p:nvPr/>
        </p:nvGrpSpPr>
        <p:grpSpPr>
          <a:xfrm>
            <a:off x="2267744" y="2132856"/>
            <a:ext cx="2876435" cy="2107396"/>
            <a:chOff x="2475127" y="2132856"/>
            <a:chExt cx="2876435" cy="2107396"/>
          </a:xfrm>
        </p:grpSpPr>
        <p:grpSp>
          <p:nvGrpSpPr>
            <p:cNvPr id="13" name="グループ化 12"/>
            <p:cNvGrpSpPr/>
            <p:nvPr/>
          </p:nvGrpSpPr>
          <p:grpSpPr>
            <a:xfrm>
              <a:off x="2475127" y="2132856"/>
              <a:ext cx="2876435" cy="2107396"/>
              <a:chOff x="3072563" y="1531740"/>
              <a:chExt cx="2876435" cy="2107396"/>
            </a:xfrm>
          </p:grpSpPr>
          <p:sp>
            <p:nvSpPr>
              <p:cNvPr id="29" name="Rectangle 14"/>
              <p:cNvSpPr>
                <a:spLocks noChangeArrowheads="1"/>
              </p:cNvSpPr>
              <p:nvPr/>
            </p:nvSpPr>
            <p:spPr bwMode="auto">
              <a:xfrm>
                <a:off x="4621413" y="3115916"/>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重力</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円/楕円 29"/>
              <p:cNvSpPr/>
              <p:nvPr/>
            </p:nvSpPr>
            <p:spPr>
              <a:xfrm>
                <a:off x="4386962" y="2409040"/>
                <a:ext cx="504056" cy="503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1" name="直線矢印コネクタ 30"/>
              <p:cNvCxnSpPr/>
              <p:nvPr/>
            </p:nvCxnSpPr>
            <p:spPr>
              <a:xfrm flipV="1">
                <a:off x="4626866" y="1652864"/>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626958" y="2727952"/>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14"/>
              <p:cNvSpPr>
                <a:spLocks noChangeArrowheads="1"/>
              </p:cNvSpPr>
              <p:nvPr/>
            </p:nvSpPr>
            <p:spPr bwMode="auto">
              <a:xfrm>
                <a:off x="4671716" y="1531740"/>
                <a:ext cx="12772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ガス</a:t>
                </a:r>
                <a:endParaRPr kumimoji="1" lang="en-US" altLang="ja-JP"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摩擦力</a:t>
                </a:r>
                <a:endParaRPr kumimoji="1" lang="en-US" altLang="ja-JP" sz="28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Rectangle 14"/>
              <p:cNvSpPr>
                <a:spLocks noChangeArrowheads="1"/>
              </p:cNvSpPr>
              <p:nvPr/>
            </p:nvSpPr>
            <p:spPr bwMode="auto">
              <a:xfrm>
                <a:off x="3072563" y="2409040"/>
                <a:ext cx="1506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rPr>
                  <a:t>ダスト</a:t>
                </a:r>
                <a:endParaRPr kumimoji="1" lang="en-US" altLang="ja-JP" sz="2800" b="1" i="0" u="none"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6" name="下矢印 15"/>
            <p:cNvSpPr/>
            <p:nvPr/>
          </p:nvSpPr>
          <p:spPr>
            <a:xfrm>
              <a:off x="3830016" y="3279240"/>
              <a:ext cx="422180" cy="4697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50" name="Rectangle 14"/>
            <p:cNvSpPr>
              <a:spLocks noChangeArrowheads="1"/>
            </p:cNvSpPr>
            <p:nvPr/>
          </p:nvSpPr>
          <p:spPr bwMode="auto">
            <a:xfrm>
              <a:off x="4102374" y="3140968"/>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v</a:t>
              </a:r>
              <a:r>
                <a:rPr kumimoji="1" lang="en-US" altLang="ja-JP" sz="2800" b="1" i="0" u="none" strike="noStrike" kern="1200" cap="none" spc="0" normalizeH="0" baseline="-2500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z</a:t>
              </a:r>
            </a:p>
          </p:txBody>
        </p:sp>
      </p:grpSp>
      <p:sp>
        <p:nvSpPr>
          <p:cNvPr id="51" name="Line 38"/>
          <p:cNvSpPr>
            <a:spLocks noChangeShapeType="1"/>
          </p:cNvSpPr>
          <p:nvPr/>
        </p:nvSpPr>
        <p:spPr bwMode="auto">
          <a:xfrm flipV="1">
            <a:off x="6259891" y="3952731"/>
            <a:ext cx="942084" cy="0"/>
          </a:xfrm>
          <a:prstGeom prst="line">
            <a:avLst/>
          </a:prstGeom>
          <a:noFill/>
          <a:ln w="38100">
            <a:solidFill>
              <a:schemeClr val="tx1"/>
            </a:solidFill>
            <a:round/>
            <a:headEnd type="arrow"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3" name="Line 38"/>
          <p:cNvSpPr>
            <a:spLocks noChangeShapeType="1"/>
          </p:cNvSpPr>
          <p:nvPr/>
        </p:nvSpPr>
        <p:spPr bwMode="auto">
          <a:xfrm flipV="1">
            <a:off x="7201975" y="3940205"/>
            <a:ext cx="942084" cy="0"/>
          </a:xfrm>
          <a:prstGeom prst="line">
            <a:avLst/>
          </a:prstGeom>
          <a:noFill/>
          <a:ln w="38100">
            <a:solidFill>
              <a:schemeClr val="tx1"/>
            </a:solidFill>
            <a:round/>
            <a:headEnd type="none" w="med" len="med"/>
            <a:tailEnd type="arrow"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4" name="Rectangle 39"/>
          <p:cNvSpPr>
            <a:spLocks noChangeArrowheads="1"/>
          </p:cNvSpPr>
          <p:nvPr/>
        </p:nvSpPr>
        <p:spPr bwMode="auto">
          <a:xfrm>
            <a:off x="6184724" y="4086025"/>
            <a:ext cx="854075" cy="492125"/>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重力</a:t>
            </a:r>
            <a:endParaRPr kumimoji="1"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
        <p:nvSpPr>
          <p:cNvPr id="55" name="Rectangle 39"/>
          <p:cNvSpPr>
            <a:spLocks noChangeArrowheads="1"/>
          </p:cNvSpPr>
          <p:nvPr/>
        </p:nvSpPr>
        <p:spPr bwMode="auto">
          <a:xfrm>
            <a:off x="7212391" y="4105560"/>
            <a:ext cx="1189749" cy="492443"/>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遠心力</a:t>
            </a:r>
            <a:endParaRPr kumimoji="1"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Tree>
    <p:extLst>
      <p:ext uri="{BB962C8B-B14F-4D97-AF65-F5344CB8AC3E}">
        <p14:creationId xmlns:p14="http://schemas.microsoft.com/office/powerpoint/2010/main" val="33698537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28208" y="-11910"/>
            <a:ext cx="9324528" cy="762000"/>
          </a:xfrm>
        </p:spPr>
        <p:txBody>
          <a:bodyPr>
            <a:noAutofit/>
          </a:bodyPr>
          <a:lstStyle/>
          <a:p>
            <a:pPr eaLnBrk="1" hangingPunct="1"/>
            <a:r>
              <a:rPr lang="ja-JP" altLang="en-US" b="1" dirty="0">
                <a:solidFill>
                  <a:srgbClr val="0000CC"/>
                </a:solidFill>
                <a:latin typeface="+mj-ea"/>
              </a:rPr>
              <a:t>ガス・ダスト間の摩擦力</a:t>
            </a:r>
            <a:endParaRPr lang="en-US" altLang="ja-JP" b="1" dirty="0">
              <a:solidFill>
                <a:srgbClr val="0000CC"/>
              </a:solidFill>
              <a:latin typeface="+mj-ea"/>
            </a:endParaRPr>
          </a:p>
        </p:txBody>
      </p:sp>
      <p:sp>
        <p:nvSpPr>
          <p:cNvPr id="39" name="Text Box 13"/>
          <p:cNvSpPr txBox="1">
            <a:spLocks noChangeArrowheads="1"/>
          </p:cNvSpPr>
          <p:nvPr/>
        </p:nvSpPr>
        <p:spPr bwMode="auto">
          <a:xfrm>
            <a:off x="-1" y="4180709"/>
            <a:ext cx="4734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3200" b="1" dirty="0">
                <a:solidFill>
                  <a:srgbClr val="3333FF"/>
                </a:solidFill>
                <a:latin typeface="HG丸ｺﾞｼｯｸM-PRO" pitchFamily="50" charset="-128"/>
                <a:ea typeface="HG丸ｺﾞｼｯｸM-PRO" pitchFamily="50" charset="-128"/>
              </a:rPr>
              <a:t>ストッピング・タイム</a:t>
            </a:r>
          </a:p>
        </p:txBody>
      </p:sp>
      <p:sp>
        <p:nvSpPr>
          <p:cNvPr id="94" name="Rectangle 14"/>
          <p:cNvSpPr>
            <a:spLocks noChangeArrowheads="1"/>
          </p:cNvSpPr>
          <p:nvPr/>
        </p:nvSpPr>
        <p:spPr bwMode="auto">
          <a:xfrm>
            <a:off x="1450635" y="5733256"/>
            <a:ext cx="59764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3000" b="1" dirty="0">
                <a:latin typeface="HG丸ｺﾞｼｯｸM-PRO" panose="020F0600000000000000" pitchFamily="50" charset="-128"/>
                <a:ea typeface="HG丸ｺﾞｼｯｸM-PRO" panose="020F0600000000000000" pitchFamily="50" charset="-128"/>
              </a:rPr>
              <a:t>ダストの運動は、</a:t>
            </a:r>
            <a:r>
              <a:rPr lang="ja-JP" altLang="en-US" sz="3000" b="1" dirty="0">
                <a:solidFill>
                  <a:srgbClr val="FF0000"/>
                </a:solidFill>
                <a:latin typeface="HG丸ｺﾞｼｯｸM-PRO" panose="020F0600000000000000" pitchFamily="50" charset="-128"/>
                <a:ea typeface="HG丸ｺﾞｼｯｸM-PRO" panose="020F0600000000000000" pitchFamily="50" charset="-128"/>
              </a:rPr>
              <a:t>ダストサイズ</a:t>
            </a:r>
            <a:r>
              <a:rPr lang="ja-JP" altLang="en-US" sz="3000" b="1" dirty="0">
                <a:latin typeface="HG丸ｺﾞｼｯｸM-PRO" panose="020F0600000000000000" pitchFamily="50" charset="-128"/>
                <a:ea typeface="HG丸ｺﾞｼｯｸM-PRO" panose="020F0600000000000000" pitchFamily="50" charset="-128"/>
              </a:rPr>
              <a:t>、</a:t>
            </a:r>
            <a:r>
              <a:rPr lang="ja-JP" altLang="en-US" sz="3000" b="1" dirty="0">
                <a:solidFill>
                  <a:srgbClr val="FF0000"/>
                </a:solidFill>
                <a:latin typeface="HG丸ｺﾞｼｯｸM-PRO" panose="020F0600000000000000" pitchFamily="50" charset="-128"/>
                <a:ea typeface="HG丸ｺﾞｼｯｸM-PRO" panose="020F0600000000000000" pitchFamily="50" charset="-128"/>
              </a:rPr>
              <a:t>ガスの音速と密度</a:t>
            </a:r>
            <a:r>
              <a:rPr lang="ja-JP" altLang="en-US" sz="3000" b="1" dirty="0">
                <a:latin typeface="HG丸ｺﾞｼｯｸM-PRO" panose="020F0600000000000000" pitchFamily="50" charset="-128"/>
                <a:ea typeface="HG丸ｺﾞｼｯｸM-PRO" panose="020F0600000000000000" pitchFamily="50" charset="-128"/>
              </a:rPr>
              <a:t>の影響を受ける</a:t>
            </a:r>
            <a:endParaRPr lang="en-US" altLang="ja-JP" sz="3000" b="1" dirty="0">
              <a:latin typeface="HG丸ｺﾞｼｯｸM-PRO" panose="020F0600000000000000" pitchFamily="50" charset="-128"/>
              <a:ea typeface="HG丸ｺﾞｼｯｸM-PRO" panose="020F0600000000000000" pitchFamily="50" charset="-128"/>
            </a:endParaRPr>
          </a:p>
        </p:txBody>
      </p:sp>
      <p:sp>
        <p:nvSpPr>
          <p:cNvPr id="29" name="Rectangle 14"/>
          <p:cNvSpPr>
            <a:spLocks noChangeArrowheads="1"/>
          </p:cNvSpPr>
          <p:nvPr/>
        </p:nvSpPr>
        <p:spPr bwMode="auto">
          <a:xfrm>
            <a:off x="6369298" y="1592538"/>
            <a:ext cx="172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ガス粒子</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30" name="円/楕円 29"/>
          <p:cNvSpPr/>
          <p:nvPr/>
        </p:nvSpPr>
        <p:spPr>
          <a:xfrm>
            <a:off x="5599310" y="1676775"/>
            <a:ext cx="504056" cy="503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H="1" flipV="1">
            <a:off x="4993380" y="2201041"/>
            <a:ext cx="144127" cy="2668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976439" y="2833772"/>
            <a:ext cx="12982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14"/>
          <p:cNvSpPr>
            <a:spLocks noChangeArrowheads="1"/>
          </p:cNvSpPr>
          <p:nvPr/>
        </p:nvSpPr>
        <p:spPr bwMode="auto">
          <a:xfrm>
            <a:off x="6910190" y="2069586"/>
            <a:ext cx="638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800" b="1" dirty="0">
                <a:latin typeface="HG丸ｺﾞｼｯｸM-PRO" panose="020F0600000000000000" pitchFamily="50" charset="-128"/>
                <a:ea typeface="HG丸ｺﾞｼｯｸM-PRO" panose="020F0600000000000000" pitchFamily="50" charset="-128"/>
              </a:rPr>
              <a:t>c</a:t>
            </a:r>
            <a:r>
              <a:rPr lang="en-US" altLang="ja-JP" sz="2800" b="1" baseline="-25000" dirty="0">
                <a:latin typeface="HG丸ｺﾞｼｯｸM-PRO" panose="020F0600000000000000" pitchFamily="50" charset="-128"/>
                <a:ea typeface="HG丸ｺﾞｼｯｸM-PRO" panose="020F0600000000000000" pitchFamily="50" charset="-128"/>
              </a:rPr>
              <a:t>s</a:t>
            </a:r>
          </a:p>
        </p:txBody>
      </p:sp>
      <p:sp>
        <p:nvSpPr>
          <p:cNvPr id="34" name="Rectangle 14"/>
          <p:cNvSpPr>
            <a:spLocks noChangeArrowheads="1"/>
          </p:cNvSpPr>
          <p:nvPr/>
        </p:nvSpPr>
        <p:spPr bwMode="auto">
          <a:xfrm>
            <a:off x="5159201" y="906175"/>
            <a:ext cx="1506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solidFill>
                  <a:srgbClr val="00B050"/>
                </a:solidFill>
                <a:latin typeface="HG丸ｺﾞｼｯｸM-PRO" panose="020F0600000000000000" pitchFamily="50" charset="-128"/>
                <a:ea typeface="HG丸ｺﾞｼｯｸM-PRO" panose="020F0600000000000000" pitchFamily="50" charset="-128"/>
              </a:rPr>
              <a:t>ダスト</a:t>
            </a:r>
            <a:endParaRPr lang="en-US" altLang="ja-JP" sz="28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16" name="下矢印 15"/>
          <p:cNvSpPr/>
          <p:nvPr/>
        </p:nvSpPr>
        <p:spPr>
          <a:xfrm rot="5400000">
            <a:off x="5266603" y="1711818"/>
            <a:ext cx="422180" cy="4697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Rectangle 14"/>
          <p:cNvSpPr>
            <a:spLocks noChangeArrowheads="1"/>
          </p:cNvSpPr>
          <p:nvPr/>
        </p:nvSpPr>
        <p:spPr bwMode="auto">
          <a:xfrm>
            <a:off x="4094108" y="1546366"/>
            <a:ext cx="1280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800" b="1" dirty="0" err="1">
                <a:solidFill>
                  <a:srgbClr val="FF0000"/>
                </a:solidFill>
                <a:latin typeface="HG丸ｺﾞｼｯｸM-PRO" panose="020F0600000000000000" pitchFamily="50" charset="-128"/>
                <a:ea typeface="HG丸ｺﾞｼｯｸM-PRO" panose="020F0600000000000000" pitchFamily="50" charset="-128"/>
              </a:rPr>
              <a:t>v</a:t>
            </a:r>
            <a:r>
              <a:rPr lang="en-US" altLang="ja-JP" sz="2800" b="1" baseline="-25000" dirty="0" err="1">
                <a:solidFill>
                  <a:srgbClr val="FF0000"/>
                </a:solidFill>
                <a:latin typeface="HG丸ｺﾞｼｯｸM-PRO" panose="020F0600000000000000" pitchFamily="50" charset="-128"/>
                <a:ea typeface="HG丸ｺﾞｼｯｸM-PRO" panose="020F0600000000000000" pitchFamily="50" charset="-128"/>
              </a:rPr>
              <a:t>dust</a:t>
            </a:r>
            <a:endParaRPr lang="en-US" altLang="ja-JP" sz="2800" b="1" baseline="-25000"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41" name="直線矢印コネクタ 40"/>
          <p:cNvCxnSpPr/>
          <p:nvPr/>
        </p:nvCxnSpPr>
        <p:spPr>
          <a:xfrm>
            <a:off x="6189440" y="1575932"/>
            <a:ext cx="129512" cy="3143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5116446" y="2556195"/>
            <a:ext cx="339971" cy="150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806454" y="2385615"/>
            <a:ext cx="169985" cy="247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flipV="1">
            <a:off x="6506523" y="2021653"/>
            <a:ext cx="125993" cy="2345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6189440" y="2392373"/>
            <a:ext cx="339971" cy="150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flipV="1">
            <a:off x="5139886" y="1330315"/>
            <a:ext cx="235123" cy="2695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4823394" y="1603473"/>
            <a:ext cx="339971" cy="150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6470656" y="1364400"/>
            <a:ext cx="323720" cy="181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4179443" y="2833772"/>
            <a:ext cx="129825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1" name="オブジェクト 60"/>
              <p:cNvSpPr txBox="1"/>
              <p:nvPr/>
            </p:nvSpPr>
            <p:spPr bwMode="auto">
              <a:xfrm>
                <a:off x="2248130" y="2972583"/>
                <a:ext cx="3533103" cy="640504"/>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ja-JP" altLang="en-US" sz="2400" i="1" smtClean="0">
                              <a:solidFill>
                                <a:srgbClr val="000000"/>
                              </a:solidFill>
                              <a:latin typeface="Cambria Math" panose="02040503050406030204" pitchFamily="18" charset="0"/>
                            </a:rPr>
                          </m:ctrlPr>
                        </m:sSubPr>
                        <m:e>
                          <m:r>
                            <m:rPr>
                              <m:sty m:val="p"/>
                            </m:rPr>
                            <a:rPr lang="ja-JP" altLang="en-US" sz="2400" i="0">
                              <a:solidFill>
                                <a:srgbClr val="000000"/>
                              </a:solidFill>
                              <a:latin typeface="Cambria Math" panose="02040503050406030204" pitchFamily="18" charset="0"/>
                            </a:rPr>
                            <m:t>f</m:t>
                          </m:r>
                        </m:e>
                        <m:sub>
                          <m:r>
                            <a:rPr lang="ja-JP" altLang="en-US" sz="2400" i="1">
                              <a:solidFill>
                                <a:srgbClr val="000000"/>
                              </a:solidFill>
                              <a:latin typeface="Cambria Math" panose="02040503050406030204" pitchFamily="18" charset="0"/>
                            </a:rPr>
                            <m:t>+</m:t>
                          </m:r>
                        </m:sub>
                      </m:sSub>
                      <m:r>
                        <m:rPr>
                          <m:nor/>
                        </m:rPr>
                        <a:rPr lang="ja-JP" altLang="en-US" sz="2400" i="0">
                          <a:solidFill>
                            <a:srgbClr val="000000"/>
                          </a:solidFill>
                          <a:latin typeface="Cambria Math" panose="02040503050406030204" pitchFamily="18" charset="0"/>
                        </a:rPr>
                        <m:t>~</m:t>
                      </m:r>
                      <m:r>
                        <m:rPr>
                          <m:nor/>
                        </m:rPr>
                        <a:rPr lang="ja-JP" altLang="en-US" sz="2400" i="0">
                          <a:solidFill>
                            <a:srgbClr val="000000"/>
                          </a:solidFill>
                          <a:latin typeface="Cambria Math" panose="02040503050406030204" pitchFamily="18" charset="0"/>
                        </a:rPr>
                        <m:t>π</m:t>
                      </m:r>
                      <m:sSup>
                        <m:sSupPr>
                          <m:ctrlPr>
                            <a:rPr lang="ja-JP" altLang="en-US" sz="2400" i="1">
                              <a:solidFill>
                                <a:srgbClr val="000000"/>
                              </a:solidFill>
                              <a:latin typeface="Cambria Math" panose="02040503050406030204" pitchFamily="18" charset="0"/>
                            </a:rPr>
                          </m:ctrlPr>
                        </m:sSupPr>
                        <m:e>
                          <m:r>
                            <m:rPr>
                              <m:nor/>
                            </m:rPr>
                            <a:rPr lang="ja-JP" altLang="en-US" sz="2400" i="0">
                              <a:solidFill>
                                <a:srgbClr val="000000"/>
                              </a:solidFill>
                              <a:latin typeface="Cambria Math" panose="02040503050406030204" pitchFamily="18" charset="0"/>
                            </a:rPr>
                            <m:t>a</m:t>
                          </m:r>
                        </m:e>
                        <m:sup>
                          <m:r>
                            <a:rPr lang="ja-JP" altLang="en-US" sz="2400" i="0">
                              <a:solidFill>
                                <a:srgbClr val="000000"/>
                              </a:solidFill>
                              <a:latin typeface="Cambria Math" panose="02040503050406030204" pitchFamily="18" charset="0"/>
                            </a:rPr>
                            <m:t>2</m:t>
                          </m:r>
                        </m:sup>
                      </m:sSup>
                      <m:sSub>
                        <m:sSubPr>
                          <m:ctrlPr>
                            <a:rPr lang="ja-JP" altLang="en-US" sz="2400" i="1">
                              <a:solidFill>
                                <a:srgbClr val="000000"/>
                              </a:solidFill>
                              <a:latin typeface="Cambria Math" panose="02040503050406030204" pitchFamily="18" charset="0"/>
                            </a:rPr>
                          </m:ctrlPr>
                        </m:sSubPr>
                        <m:e>
                          <m:r>
                            <m:rPr>
                              <m:sty m:val="p"/>
                            </m:rPr>
                            <a:rPr lang="en-US" altLang="ja-JP" sz="2400" b="0" i="0" smtClean="0">
                              <a:solidFill>
                                <a:srgbClr val="000000"/>
                              </a:solidFill>
                              <a:latin typeface="Cambria Math" panose="02040503050406030204" pitchFamily="18" charset="0"/>
                            </a:rPr>
                            <m:t>n</m:t>
                          </m:r>
                        </m:e>
                        <m:sub>
                          <m:r>
                            <m:rPr>
                              <m:nor/>
                            </m:rPr>
                            <a:rPr lang="ja-JP" altLang="en-US" sz="2400" i="0">
                              <a:solidFill>
                                <a:srgbClr val="000000"/>
                              </a:solidFill>
                              <a:latin typeface="Cambria Math" panose="02040503050406030204" pitchFamily="18" charset="0"/>
                            </a:rPr>
                            <m:t>gas</m:t>
                          </m:r>
                        </m:sub>
                      </m:sSub>
                      <m:d>
                        <m:dPr>
                          <m:ctrlPr>
                            <a:rPr lang="ja-JP" altLang="en-US" sz="2400" i="1">
                              <a:solidFill>
                                <a:srgbClr val="000000"/>
                              </a:solidFill>
                              <a:latin typeface="Cambria Math" panose="02040503050406030204" pitchFamily="18" charset="0"/>
                            </a:rPr>
                          </m:ctrlPr>
                        </m:dPr>
                        <m:e>
                          <m:sSub>
                            <m:sSubPr>
                              <m:ctrlPr>
                                <a:rPr lang="ja-JP" altLang="en-US" sz="2400" i="1">
                                  <a:solidFill>
                                    <a:srgbClr val="000000"/>
                                  </a:solidFill>
                                  <a:latin typeface="Cambria Math" panose="02040503050406030204" pitchFamily="18" charset="0"/>
                                </a:rPr>
                              </m:ctrlPr>
                            </m:sSubPr>
                            <m:e>
                              <m:r>
                                <m:rPr>
                                  <m:sty m:val="p"/>
                                </m:rPr>
                                <a:rPr lang="ja-JP" altLang="en-US" sz="2400" i="0">
                                  <a:solidFill>
                                    <a:srgbClr val="000000"/>
                                  </a:solidFill>
                                  <a:latin typeface="Cambria Math" panose="02040503050406030204" pitchFamily="18" charset="0"/>
                                </a:rPr>
                                <m:t>c</m:t>
                              </m:r>
                            </m:e>
                            <m:sub>
                              <m:r>
                                <m:rPr>
                                  <m:sty m:val="p"/>
                                </m:rPr>
                                <a:rPr lang="ja-JP" altLang="en-US" sz="2400" i="0">
                                  <a:solidFill>
                                    <a:srgbClr val="000000"/>
                                  </a:solidFill>
                                  <a:latin typeface="Cambria Math" panose="02040503050406030204" pitchFamily="18" charset="0"/>
                                </a:rPr>
                                <m:t>s</m:t>
                              </m:r>
                            </m:sub>
                          </m:sSub>
                          <m:r>
                            <a:rPr lang="ja-JP" altLang="en-US" sz="2400" i="1">
                              <a:solidFill>
                                <a:srgbClr val="000000"/>
                              </a:solidFill>
                              <a:latin typeface="Cambria Math" panose="02040503050406030204" pitchFamily="18" charset="0"/>
                            </a:rPr>
                            <m:t>+</m:t>
                          </m:r>
                          <m:sSub>
                            <m:sSubPr>
                              <m:ctrlPr>
                                <a:rPr lang="en-US" altLang="ja-JP" sz="2400" i="1" smtClean="0">
                                  <a:solidFill>
                                    <a:srgbClr val="000000"/>
                                  </a:solidFill>
                                  <a:latin typeface="Cambria Math" panose="02040503050406030204" pitchFamily="18" charset="0"/>
                                </a:rPr>
                              </m:ctrlPr>
                            </m:sSubPr>
                            <m:e>
                              <m:r>
                                <m:rPr>
                                  <m:nor/>
                                </m:rPr>
                                <a:rPr lang="en-US" altLang="ja-JP" sz="2400" b="0" i="0" smtClean="0">
                                  <a:solidFill>
                                    <a:srgbClr val="000000"/>
                                  </a:solidFill>
                                  <a:latin typeface="Cambria Math" panose="02040503050406030204" pitchFamily="18" charset="0"/>
                                </a:rPr>
                                <m:t>v</m:t>
                              </m:r>
                            </m:e>
                            <m:sub>
                              <m:r>
                                <m:rPr>
                                  <m:nor/>
                                </m:rPr>
                                <a:rPr lang="en-US" altLang="ja-JP" sz="2400" b="0" i="0" smtClean="0">
                                  <a:solidFill>
                                    <a:srgbClr val="000000"/>
                                  </a:solidFill>
                                  <a:latin typeface="Cambria Math" panose="02040503050406030204" pitchFamily="18" charset="0"/>
                                </a:rPr>
                                <m:t>dust</m:t>
                              </m:r>
                            </m:sub>
                          </m:sSub>
                        </m:e>
                      </m:d>
                    </m:oMath>
                  </m:oMathPara>
                </a14:m>
                <a:endParaRPr lang="ja-JP" altLang="en-US" sz="2400" dirty="0"/>
              </a:p>
            </p:txBody>
          </p:sp>
        </mc:Choice>
        <mc:Fallback>
          <p:sp>
            <p:nvSpPr>
              <p:cNvPr id="61" name="オブジェクト 60"/>
              <p:cNvSpPr txBox="1">
                <a:spLocks noRot="1" noChangeAspect="1" noMove="1" noResize="1" noEditPoints="1" noAdjustHandles="1" noChangeArrowheads="1" noChangeShapeType="1" noTextEdit="1"/>
              </p:cNvSpPr>
              <p:nvPr/>
            </p:nvSpPr>
            <p:spPr bwMode="auto">
              <a:xfrm>
                <a:off x="2248130" y="2972583"/>
                <a:ext cx="3533103" cy="640504"/>
              </a:xfrm>
              <a:prstGeom prst="rect">
                <a:avLst/>
              </a:prstGeom>
              <a:blipFill>
                <a:blip r:embed="rId2"/>
                <a:stretch>
                  <a:fillRect/>
                </a:stretch>
              </a:blipFill>
              <a:ln>
                <a:noFill/>
              </a:ln>
            </p:spPr>
            <p:txBody>
              <a:bodyPr/>
              <a:lstStyle/>
              <a:p>
                <a:r>
                  <a:rPr lang="ja-JP" altLang="en-US">
                    <a:noFill/>
                  </a:rPr>
                  <a:t> </a:t>
                </a:r>
              </a:p>
            </p:txBody>
          </p:sp>
        </mc:Fallback>
      </mc:AlternateContent>
      <p:sp>
        <p:nvSpPr>
          <p:cNvPr id="62" name="Rectangle 14"/>
          <p:cNvSpPr>
            <a:spLocks noChangeArrowheads="1"/>
          </p:cNvSpPr>
          <p:nvPr/>
        </p:nvSpPr>
        <p:spPr bwMode="auto">
          <a:xfrm>
            <a:off x="3457346" y="3553852"/>
            <a:ext cx="4630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solidFill>
                  <a:srgbClr val="00B050"/>
                </a:solidFill>
                <a:latin typeface="HG丸ｺﾞｼｯｸM-PRO" panose="020F0600000000000000" pitchFamily="50" charset="-128"/>
                <a:ea typeface="HG丸ｺﾞｼｯｸM-PRO" panose="020F0600000000000000" pitchFamily="50" charset="-128"/>
              </a:rPr>
              <a:t>ダストがガスから受ける力</a:t>
            </a:r>
            <a:endParaRPr lang="en-US" altLang="ja-JP" sz="28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63" name="Text Box 13"/>
          <p:cNvSpPr txBox="1">
            <a:spLocks noChangeArrowheads="1"/>
          </p:cNvSpPr>
          <p:nvPr/>
        </p:nvSpPr>
        <p:spPr bwMode="auto">
          <a:xfrm>
            <a:off x="136702" y="767213"/>
            <a:ext cx="3160004" cy="64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3200" b="1" dirty="0">
                <a:solidFill>
                  <a:srgbClr val="3333FF"/>
                </a:solidFill>
                <a:latin typeface="HG丸ｺﾞｼｯｸM-PRO" pitchFamily="50" charset="-128"/>
                <a:ea typeface="HG丸ｺﾞｼｯｸM-PRO" pitchFamily="50" charset="-128"/>
              </a:rPr>
              <a:t>エプスタイン則</a:t>
            </a:r>
          </a:p>
        </p:txBody>
      </p:sp>
      <p:graphicFrame>
        <p:nvGraphicFramePr>
          <p:cNvPr id="22" name="オブジェクト 21"/>
          <p:cNvGraphicFramePr>
            <a:graphicFrameLocks noChangeAspect="1"/>
          </p:cNvGraphicFramePr>
          <p:nvPr/>
        </p:nvGraphicFramePr>
        <p:xfrm>
          <a:off x="261240" y="1744348"/>
          <a:ext cx="3005138" cy="957263"/>
        </p:xfrm>
        <a:graphic>
          <a:graphicData uri="http://schemas.openxmlformats.org/presentationml/2006/ole">
            <mc:AlternateContent xmlns:mc="http://schemas.openxmlformats.org/markup-compatibility/2006">
              <mc:Choice xmlns:v="urn:schemas-microsoft-com:vml" Requires="v">
                <p:oleObj name="数式" r:id="rId3" imgW="1333440" imgH="393480" progId="Equation.3">
                  <p:embed/>
                </p:oleObj>
              </mc:Choice>
              <mc:Fallback>
                <p:oleObj name="数式" r:id="rId3" imgW="1333440" imgH="393480" progId="Equation.3">
                  <p:embed/>
                  <p:pic>
                    <p:nvPicPr>
                      <p:cNvPr id="22" name="オブジェクト 21"/>
                      <p:cNvPicPr>
                        <a:picLocks noChangeAspect="1" noChangeArrowheads="1"/>
                      </p:cNvPicPr>
                      <p:nvPr/>
                    </p:nvPicPr>
                    <p:blipFill>
                      <a:blip r:embed="rId4"/>
                      <a:srcRect/>
                      <a:stretch>
                        <a:fillRect/>
                      </a:stretch>
                    </p:blipFill>
                    <p:spPr bwMode="auto">
                      <a:xfrm>
                        <a:off x="261240" y="1744348"/>
                        <a:ext cx="3005138" cy="957263"/>
                      </a:xfrm>
                      <a:prstGeom prst="rect">
                        <a:avLst/>
                      </a:prstGeom>
                      <a:noFill/>
                      <a:ln>
                        <a:noFill/>
                      </a:ln>
                    </p:spPr>
                  </p:pic>
                </p:oleObj>
              </mc:Fallback>
            </mc:AlternateContent>
          </a:graphicData>
        </a:graphic>
      </p:graphicFrame>
      <mc:AlternateContent xmlns:mc="http://schemas.openxmlformats.org/markup-compatibility/2006">
        <mc:Choice xmlns:a14="http://schemas.microsoft.com/office/drawing/2010/main" Requires="a14">
          <p:sp>
            <p:nvSpPr>
              <p:cNvPr id="23" name="オブジェクト 22"/>
              <p:cNvSpPr txBox="1"/>
              <p:nvPr/>
            </p:nvSpPr>
            <p:spPr bwMode="auto">
              <a:xfrm>
                <a:off x="487038" y="2643723"/>
                <a:ext cx="2758298" cy="57943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ja-JP" altLang="en-US" sz="2800" i="1" smtClean="0">
                          <a:solidFill>
                            <a:srgbClr val="000000"/>
                          </a:solidFill>
                          <a:latin typeface="Cambria Math" panose="02040503050406030204" pitchFamily="18" charset="0"/>
                        </a:rPr>
                        <m:t>←</m:t>
                      </m:r>
                      <m:r>
                        <m:rPr>
                          <m:nor/>
                        </m:rPr>
                        <a:rPr lang="en-US" altLang="ja-JP" sz="2800" b="0" i="0" smtClean="0">
                          <a:solidFill>
                            <a:srgbClr val="000000"/>
                          </a:solidFill>
                          <a:latin typeface="Cambria Math" panose="02040503050406030204" pitchFamily="18" charset="0"/>
                        </a:rPr>
                        <m:t>m</m:t>
                      </m:r>
                      <m:sSub>
                        <m:sSubPr>
                          <m:ctrlPr>
                            <a:rPr lang="en-US" altLang="ja-JP" sz="2800" b="0" i="1" smtClean="0">
                              <a:solidFill>
                                <a:srgbClr val="000000"/>
                              </a:solidFill>
                              <a:latin typeface="Cambria Math" panose="02040503050406030204" pitchFamily="18" charset="0"/>
                            </a:rPr>
                          </m:ctrlPr>
                        </m:sSubPr>
                        <m:e>
                          <m:r>
                            <m:rPr>
                              <m:nor/>
                            </m:rPr>
                            <a:rPr lang="en-US" altLang="ja-JP" sz="2800" b="0" i="0" smtClean="0">
                              <a:solidFill>
                                <a:srgbClr val="000000"/>
                              </a:solidFill>
                              <a:latin typeface="Cambria Math" panose="02040503050406030204" pitchFamily="18" charset="0"/>
                            </a:rPr>
                            <m:t>c</m:t>
                          </m:r>
                        </m:e>
                        <m:sub>
                          <m:r>
                            <m:rPr>
                              <m:nor/>
                            </m:rPr>
                            <a:rPr lang="en-US" altLang="ja-JP" sz="2800" b="0" i="0" smtClean="0">
                              <a:solidFill>
                                <a:srgbClr val="000000"/>
                              </a:solidFill>
                              <a:latin typeface="Cambria Math" panose="02040503050406030204" pitchFamily="18" charset="0"/>
                            </a:rPr>
                            <m:t>s</m:t>
                          </m:r>
                        </m:sub>
                      </m:sSub>
                      <m:r>
                        <a:rPr lang="en-US" altLang="ja-JP" sz="2800" b="0" i="1" smtClean="0">
                          <a:solidFill>
                            <a:srgbClr val="000000"/>
                          </a:solidFill>
                          <a:latin typeface="Cambria Math" panose="02040503050406030204" pitchFamily="18" charset="0"/>
                        </a:rPr>
                        <m:t>(</m:t>
                      </m:r>
                      <m:sSub>
                        <m:sSubPr>
                          <m:ctrlPr>
                            <a:rPr lang="ja-JP" altLang="en-US" sz="2800" i="1">
                              <a:solidFill>
                                <a:srgbClr val="000000"/>
                              </a:solidFill>
                              <a:latin typeface="Cambria Math" panose="02040503050406030204" pitchFamily="18" charset="0"/>
                            </a:rPr>
                          </m:ctrlPr>
                        </m:sSubPr>
                        <m:e>
                          <m:r>
                            <m:rPr>
                              <m:sty m:val="p"/>
                            </m:rPr>
                            <a:rPr lang="ja-JP" altLang="en-US" sz="2800" i="0">
                              <a:solidFill>
                                <a:srgbClr val="000000"/>
                              </a:solidFill>
                              <a:latin typeface="Cambria Math" panose="02040503050406030204" pitchFamily="18" charset="0"/>
                            </a:rPr>
                            <m:t>f</m:t>
                          </m:r>
                        </m:e>
                        <m:sub>
                          <m:r>
                            <a:rPr lang="ja-JP" altLang="en-US" sz="2800" i="1">
                              <a:solidFill>
                                <a:srgbClr val="000000"/>
                              </a:solidFill>
                              <a:latin typeface="Cambria Math" panose="02040503050406030204" pitchFamily="18" charset="0"/>
                            </a:rPr>
                            <m:t>−</m:t>
                          </m:r>
                        </m:sub>
                      </m:sSub>
                      <m:r>
                        <a:rPr lang="ja-JP" altLang="en-US" sz="2800" i="1">
                          <a:solidFill>
                            <a:srgbClr val="000000"/>
                          </a:solidFill>
                          <a:latin typeface="Cambria Math" panose="02040503050406030204" pitchFamily="18" charset="0"/>
                        </a:rPr>
                        <m:t>−</m:t>
                      </m:r>
                      <m:sSub>
                        <m:sSubPr>
                          <m:ctrlPr>
                            <a:rPr lang="ja-JP" altLang="en-US" sz="2800" i="1">
                              <a:solidFill>
                                <a:srgbClr val="000000"/>
                              </a:solidFill>
                              <a:latin typeface="Cambria Math" panose="02040503050406030204" pitchFamily="18" charset="0"/>
                            </a:rPr>
                          </m:ctrlPr>
                        </m:sSubPr>
                        <m:e>
                          <m:r>
                            <m:rPr>
                              <m:sty m:val="p"/>
                            </m:rPr>
                            <a:rPr lang="ja-JP" altLang="en-US" sz="2800" i="0">
                              <a:solidFill>
                                <a:srgbClr val="000000"/>
                              </a:solidFill>
                              <a:latin typeface="Cambria Math" panose="02040503050406030204" pitchFamily="18" charset="0"/>
                            </a:rPr>
                            <m:t>f</m:t>
                          </m:r>
                        </m:e>
                        <m:sub>
                          <m:r>
                            <a:rPr lang="ja-JP" altLang="en-US" sz="2800" i="1">
                              <a:solidFill>
                                <a:srgbClr val="000000"/>
                              </a:solidFill>
                              <a:latin typeface="Cambria Math" panose="02040503050406030204" pitchFamily="18" charset="0"/>
                            </a:rPr>
                            <m:t>+</m:t>
                          </m:r>
                        </m:sub>
                      </m:sSub>
                      <m:r>
                        <a:rPr lang="en-US" altLang="ja-JP" sz="2800" b="0" i="1" smtClean="0">
                          <a:solidFill>
                            <a:srgbClr val="000000"/>
                          </a:solidFill>
                          <a:latin typeface="Cambria Math" panose="02040503050406030204" pitchFamily="18" charset="0"/>
                        </a:rPr>
                        <m:t>)</m:t>
                      </m:r>
                    </m:oMath>
                  </m:oMathPara>
                </a14:m>
                <a:endParaRPr lang="ja-JP" altLang="en-US" sz="2800" dirty="0"/>
              </a:p>
            </p:txBody>
          </p:sp>
        </mc:Choice>
        <mc:Fallback>
          <p:sp>
            <p:nvSpPr>
              <p:cNvPr id="23" name="オブジェクト 22"/>
              <p:cNvSpPr txBox="1">
                <a:spLocks noRot="1" noChangeAspect="1" noMove="1" noResize="1" noEditPoints="1" noAdjustHandles="1" noChangeArrowheads="1" noChangeShapeType="1" noTextEdit="1"/>
              </p:cNvSpPr>
              <p:nvPr/>
            </p:nvSpPr>
            <p:spPr bwMode="auto">
              <a:xfrm>
                <a:off x="487038" y="2643723"/>
                <a:ext cx="2758298" cy="579437"/>
              </a:xfrm>
              <a:prstGeom prst="rect">
                <a:avLst/>
              </a:prstGeom>
              <a:blipFill>
                <a:blip r:embed="rId5"/>
                <a:stretch>
                  <a:fillRect/>
                </a:stretch>
              </a:blipFill>
              <a:ln>
                <a:noFill/>
              </a:ln>
            </p:spPr>
            <p:txBody>
              <a:bodyPr/>
              <a:lstStyle/>
              <a:p>
                <a:r>
                  <a:rPr lang="ja-JP" altLang="en-US">
                    <a:noFill/>
                  </a:rPr>
                  <a:t> </a:t>
                </a:r>
              </a:p>
            </p:txBody>
          </p:sp>
        </mc:Fallback>
      </mc:AlternateContent>
      <p:sp>
        <p:nvSpPr>
          <p:cNvPr id="64" name="Rectangle 14"/>
          <p:cNvSpPr>
            <a:spLocks noChangeArrowheads="1"/>
          </p:cNvSpPr>
          <p:nvPr/>
        </p:nvSpPr>
        <p:spPr bwMode="auto">
          <a:xfrm>
            <a:off x="69132" y="1215063"/>
            <a:ext cx="4110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＊ダスト粒子が小さい場合</a:t>
            </a:r>
            <a:endParaRPr lang="en-US" altLang="ja-JP" sz="2400" b="1" dirty="0">
              <a:latin typeface="HG丸ｺﾞｼｯｸM-PRO" panose="020F0600000000000000" pitchFamily="50" charset="-128"/>
              <a:ea typeface="HG丸ｺﾞｼｯｸM-PRO" panose="020F0600000000000000" pitchFamily="50" charset="-128"/>
            </a:endParaRPr>
          </a:p>
        </p:txBody>
      </p:sp>
      <p:grpSp>
        <p:nvGrpSpPr>
          <p:cNvPr id="27" name="グループ化 26"/>
          <p:cNvGrpSpPr/>
          <p:nvPr/>
        </p:nvGrpSpPr>
        <p:grpSpPr>
          <a:xfrm>
            <a:off x="1763688" y="4606180"/>
            <a:ext cx="5253178" cy="1082271"/>
            <a:chOff x="1763688" y="4795001"/>
            <a:chExt cx="5253178" cy="1082271"/>
          </a:xfrm>
        </p:grpSpPr>
        <p:graphicFrame>
          <p:nvGraphicFramePr>
            <p:cNvPr id="24" name="オブジェクト 23"/>
            <p:cNvGraphicFramePr>
              <a:graphicFrameLocks noChangeAspect="1"/>
            </p:cNvGraphicFramePr>
            <p:nvPr/>
          </p:nvGraphicFramePr>
          <p:xfrm>
            <a:off x="1763688" y="4800347"/>
            <a:ext cx="5253178" cy="1076925"/>
          </p:xfrm>
          <a:graphic>
            <a:graphicData uri="http://schemas.openxmlformats.org/presentationml/2006/ole">
              <mc:AlternateContent xmlns:mc="http://schemas.openxmlformats.org/markup-compatibility/2006">
                <mc:Choice xmlns:v="urn:schemas-microsoft-com:vml" Requires="v">
                  <p:oleObj name="数式" r:id="rId6" imgW="2336760" imgH="444240" progId="Equation.3">
                    <p:embed/>
                  </p:oleObj>
                </mc:Choice>
                <mc:Fallback>
                  <p:oleObj name="数式" r:id="rId6" imgW="2336760" imgH="444240" progId="Equation.3">
                    <p:embed/>
                    <p:pic>
                      <p:nvPicPr>
                        <p:cNvPr id="24" name="オブジェクト 23"/>
                        <p:cNvPicPr>
                          <a:picLocks noChangeAspect="1" noChangeArrowheads="1"/>
                        </p:cNvPicPr>
                        <p:nvPr/>
                      </p:nvPicPr>
                      <p:blipFill>
                        <a:blip r:embed="rId7"/>
                        <a:srcRect/>
                        <a:stretch>
                          <a:fillRect/>
                        </a:stretch>
                      </p:blipFill>
                      <p:spPr bwMode="auto">
                        <a:xfrm>
                          <a:off x="1763688" y="4800347"/>
                          <a:ext cx="5253178" cy="1076925"/>
                        </a:xfrm>
                        <a:prstGeom prst="rect">
                          <a:avLst/>
                        </a:prstGeom>
                        <a:noFill/>
                        <a:ln>
                          <a:noFill/>
                        </a:ln>
                      </p:spPr>
                    </p:pic>
                  </p:oleObj>
                </mc:Fallback>
              </mc:AlternateContent>
            </a:graphicData>
          </a:graphic>
        </p:graphicFrame>
        <p:sp>
          <p:nvSpPr>
            <p:cNvPr id="67" name="Rectangle 14"/>
            <p:cNvSpPr>
              <a:spLocks noChangeArrowheads="1"/>
            </p:cNvSpPr>
            <p:nvPr/>
          </p:nvSpPr>
          <p:spPr bwMode="auto">
            <a:xfrm>
              <a:off x="2530066" y="4795001"/>
              <a:ext cx="172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運動量</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68" name="Rectangle 14"/>
            <p:cNvSpPr>
              <a:spLocks noChangeArrowheads="1"/>
            </p:cNvSpPr>
            <p:nvPr/>
          </p:nvSpPr>
          <p:spPr bwMode="auto">
            <a:xfrm>
              <a:off x="2530066" y="5229200"/>
              <a:ext cx="172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摩擦力</a:t>
              </a:r>
              <a:endParaRPr lang="en-US" altLang="ja-JP" sz="2800" b="1" dirty="0">
                <a:latin typeface="HG丸ｺﾞｼｯｸM-PRO" panose="020F0600000000000000" pitchFamily="50" charset="-128"/>
                <a:ea typeface="HG丸ｺﾞｼｯｸM-PRO" panose="020F0600000000000000" pitchFamily="50" charset="-128"/>
              </a:endParaRPr>
            </a:p>
          </p:txBody>
        </p:sp>
      </p:grpSp>
      <p:sp>
        <p:nvSpPr>
          <p:cNvPr id="70" name="角丸四角形 69"/>
          <p:cNvSpPr/>
          <p:nvPr/>
        </p:nvSpPr>
        <p:spPr>
          <a:xfrm>
            <a:off x="251520" y="1828333"/>
            <a:ext cx="3048140" cy="8235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6148337" y="4653136"/>
            <a:ext cx="943943" cy="9836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37" name="オブジェクト 60">
                <a:extLst>
                  <a:ext uri="{FF2B5EF4-FFF2-40B4-BE49-F238E27FC236}">
                    <a16:creationId xmlns:a16="http://schemas.microsoft.com/office/drawing/2014/main" id="{49E53D33-E699-6839-E3CE-D38983E13543}"/>
                  </a:ext>
                </a:extLst>
              </p:cNvPr>
              <p:cNvSpPr txBox="1"/>
              <p:nvPr/>
            </p:nvSpPr>
            <p:spPr bwMode="auto">
              <a:xfrm>
                <a:off x="5688264" y="2929777"/>
                <a:ext cx="3533103" cy="640504"/>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ja-JP" altLang="en-US" sz="2400" i="1" smtClean="0">
                              <a:solidFill>
                                <a:srgbClr val="000000"/>
                              </a:solidFill>
                              <a:latin typeface="Cambria Math" panose="02040503050406030204" pitchFamily="18" charset="0"/>
                            </a:rPr>
                          </m:ctrlPr>
                        </m:sSubPr>
                        <m:e>
                          <m:r>
                            <m:rPr>
                              <m:sty m:val="p"/>
                            </m:rPr>
                            <a:rPr lang="ja-JP" altLang="en-US" sz="2400" i="0">
                              <a:solidFill>
                                <a:srgbClr val="000000"/>
                              </a:solidFill>
                              <a:latin typeface="Cambria Math" panose="02040503050406030204" pitchFamily="18" charset="0"/>
                            </a:rPr>
                            <m:t>f</m:t>
                          </m:r>
                        </m:e>
                        <m:sub>
                          <m:r>
                            <a:rPr lang="en-US" altLang="ja-JP" sz="2400" b="0" i="1" smtClean="0">
                              <a:solidFill>
                                <a:srgbClr val="000000"/>
                              </a:solidFill>
                              <a:latin typeface="Cambria Math" panose="02040503050406030204" pitchFamily="18" charset="0"/>
                            </a:rPr>
                            <m:t>−</m:t>
                          </m:r>
                        </m:sub>
                      </m:sSub>
                      <m:r>
                        <m:rPr>
                          <m:nor/>
                        </m:rPr>
                        <a:rPr lang="ja-JP" altLang="en-US" sz="2400" i="0">
                          <a:solidFill>
                            <a:srgbClr val="000000"/>
                          </a:solidFill>
                          <a:latin typeface="Cambria Math" panose="02040503050406030204" pitchFamily="18" charset="0"/>
                        </a:rPr>
                        <m:t>~</m:t>
                      </m:r>
                      <m:r>
                        <m:rPr>
                          <m:nor/>
                        </m:rPr>
                        <a:rPr lang="ja-JP" altLang="en-US" sz="2400" i="0">
                          <a:solidFill>
                            <a:srgbClr val="000000"/>
                          </a:solidFill>
                          <a:latin typeface="Cambria Math" panose="02040503050406030204" pitchFamily="18" charset="0"/>
                        </a:rPr>
                        <m:t>π</m:t>
                      </m:r>
                      <m:sSup>
                        <m:sSupPr>
                          <m:ctrlPr>
                            <a:rPr lang="ja-JP" altLang="en-US" sz="2400" i="1">
                              <a:solidFill>
                                <a:srgbClr val="000000"/>
                              </a:solidFill>
                              <a:latin typeface="Cambria Math" panose="02040503050406030204" pitchFamily="18" charset="0"/>
                            </a:rPr>
                          </m:ctrlPr>
                        </m:sSupPr>
                        <m:e>
                          <m:r>
                            <m:rPr>
                              <m:nor/>
                            </m:rPr>
                            <a:rPr lang="ja-JP" altLang="en-US" sz="2400" i="0">
                              <a:solidFill>
                                <a:srgbClr val="000000"/>
                              </a:solidFill>
                              <a:latin typeface="Cambria Math" panose="02040503050406030204" pitchFamily="18" charset="0"/>
                            </a:rPr>
                            <m:t>a</m:t>
                          </m:r>
                        </m:e>
                        <m:sup>
                          <m:r>
                            <a:rPr lang="ja-JP" altLang="en-US" sz="2400" i="0">
                              <a:solidFill>
                                <a:srgbClr val="000000"/>
                              </a:solidFill>
                              <a:latin typeface="Cambria Math" panose="02040503050406030204" pitchFamily="18" charset="0"/>
                            </a:rPr>
                            <m:t>2</m:t>
                          </m:r>
                        </m:sup>
                      </m:sSup>
                      <m:sSub>
                        <m:sSubPr>
                          <m:ctrlPr>
                            <a:rPr lang="ja-JP" altLang="en-US" sz="2400" i="1">
                              <a:solidFill>
                                <a:srgbClr val="000000"/>
                              </a:solidFill>
                              <a:latin typeface="Cambria Math" panose="02040503050406030204" pitchFamily="18" charset="0"/>
                            </a:rPr>
                          </m:ctrlPr>
                        </m:sSubPr>
                        <m:e>
                          <m:r>
                            <m:rPr>
                              <m:sty m:val="p"/>
                            </m:rPr>
                            <a:rPr lang="en-US" altLang="ja-JP" sz="2400" b="0" i="0" smtClean="0">
                              <a:solidFill>
                                <a:srgbClr val="000000"/>
                              </a:solidFill>
                              <a:latin typeface="Cambria Math" panose="02040503050406030204" pitchFamily="18" charset="0"/>
                            </a:rPr>
                            <m:t>n</m:t>
                          </m:r>
                        </m:e>
                        <m:sub>
                          <m:r>
                            <m:rPr>
                              <m:nor/>
                            </m:rPr>
                            <a:rPr lang="ja-JP" altLang="en-US" sz="2400" i="0">
                              <a:solidFill>
                                <a:srgbClr val="000000"/>
                              </a:solidFill>
                              <a:latin typeface="Cambria Math" panose="02040503050406030204" pitchFamily="18" charset="0"/>
                            </a:rPr>
                            <m:t>gas</m:t>
                          </m:r>
                        </m:sub>
                      </m:sSub>
                      <m:d>
                        <m:dPr>
                          <m:ctrlPr>
                            <a:rPr lang="ja-JP" altLang="en-US" sz="2400" i="1">
                              <a:solidFill>
                                <a:srgbClr val="000000"/>
                              </a:solidFill>
                              <a:latin typeface="Cambria Math" panose="02040503050406030204" pitchFamily="18" charset="0"/>
                            </a:rPr>
                          </m:ctrlPr>
                        </m:dPr>
                        <m:e>
                          <m:sSub>
                            <m:sSubPr>
                              <m:ctrlPr>
                                <a:rPr lang="ja-JP" altLang="en-US" sz="2400" i="1">
                                  <a:solidFill>
                                    <a:srgbClr val="000000"/>
                                  </a:solidFill>
                                  <a:latin typeface="Cambria Math" panose="02040503050406030204" pitchFamily="18" charset="0"/>
                                </a:rPr>
                              </m:ctrlPr>
                            </m:sSubPr>
                            <m:e>
                              <m:r>
                                <m:rPr>
                                  <m:sty m:val="p"/>
                                </m:rPr>
                                <a:rPr lang="ja-JP" altLang="en-US" sz="2400" i="0">
                                  <a:solidFill>
                                    <a:srgbClr val="000000"/>
                                  </a:solidFill>
                                  <a:latin typeface="Cambria Math" panose="02040503050406030204" pitchFamily="18" charset="0"/>
                                </a:rPr>
                                <m:t>c</m:t>
                              </m:r>
                            </m:e>
                            <m:sub>
                              <m:r>
                                <m:rPr>
                                  <m:sty m:val="p"/>
                                </m:rPr>
                                <a:rPr lang="ja-JP" altLang="en-US" sz="2400" i="0">
                                  <a:solidFill>
                                    <a:srgbClr val="000000"/>
                                  </a:solidFill>
                                  <a:latin typeface="Cambria Math" panose="02040503050406030204" pitchFamily="18" charset="0"/>
                                </a:rPr>
                                <m:t>s</m:t>
                              </m:r>
                            </m:sub>
                          </m:sSub>
                          <m:r>
                            <a:rPr lang="en-US" altLang="ja-JP" sz="2400" b="0" i="1" smtClean="0">
                              <a:solidFill>
                                <a:srgbClr val="000000"/>
                              </a:solidFill>
                              <a:latin typeface="Cambria Math" panose="02040503050406030204" pitchFamily="18" charset="0"/>
                            </a:rPr>
                            <m:t>−</m:t>
                          </m:r>
                          <m:sSub>
                            <m:sSubPr>
                              <m:ctrlPr>
                                <a:rPr lang="en-US" altLang="ja-JP" sz="2400" i="1" smtClean="0">
                                  <a:solidFill>
                                    <a:srgbClr val="000000"/>
                                  </a:solidFill>
                                  <a:latin typeface="Cambria Math" panose="02040503050406030204" pitchFamily="18" charset="0"/>
                                </a:rPr>
                              </m:ctrlPr>
                            </m:sSubPr>
                            <m:e>
                              <m:r>
                                <m:rPr>
                                  <m:nor/>
                                </m:rPr>
                                <a:rPr lang="en-US" altLang="ja-JP" sz="2400" b="0" i="0" smtClean="0">
                                  <a:solidFill>
                                    <a:srgbClr val="000000"/>
                                  </a:solidFill>
                                  <a:latin typeface="Cambria Math" panose="02040503050406030204" pitchFamily="18" charset="0"/>
                                </a:rPr>
                                <m:t>v</m:t>
                              </m:r>
                            </m:e>
                            <m:sub>
                              <m:r>
                                <m:rPr>
                                  <m:nor/>
                                </m:rPr>
                                <a:rPr lang="en-US" altLang="ja-JP" sz="2400" b="0" i="0" smtClean="0">
                                  <a:solidFill>
                                    <a:srgbClr val="000000"/>
                                  </a:solidFill>
                                  <a:latin typeface="Cambria Math" panose="02040503050406030204" pitchFamily="18" charset="0"/>
                                </a:rPr>
                                <m:t>dust</m:t>
                              </m:r>
                            </m:sub>
                          </m:sSub>
                        </m:e>
                      </m:d>
                    </m:oMath>
                  </m:oMathPara>
                </a14:m>
                <a:endParaRPr lang="ja-JP" altLang="en-US" sz="2400" dirty="0"/>
              </a:p>
            </p:txBody>
          </p:sp>
        </mc:Choice>
        <mc:Fallback>
          <p:sp>
            <p:nvSpPr>
              <p:cNvPr id="37" name="オブジェクト 60">
                <a:extLst>
                  <a:ext uri="{FF2B5EF4-FFF2-40B4-BE49-F238E27FC236}">
                    <a16:creationId xmlns:a16="http://schemas.microsoft.com/office/drawing/2014/main" id="{49E53D33-E699-6839-E3CE-D38983E13543}"/>
                  </a:ext>
                </a:extLst>
              </p:cNvPr>
              <p:cNvSpPr txBox="1">
                <a:spLocks noRot="1" noChangeAspect="1" noMove="1" noResize="1" noEditPoints="1" noAdjustHandles="1" noChangeArrowheads="1" noChangeShapeType="1" noTextEdit="1"/>
              </p:cNvSpPr>
              <p:nvPr/>
            </p:nvSpPr>
            <p:spPr bwMode="auto">
              <a:xfrm>
                <a:off x="5688264" y="2929777"/>
                <a:ext cx="3533103" cy="640504"/>
              </a:xfrm>
              <a:prstGeom prst="rect">
                <a:avLst/>
              </a:prstGeom>
              <a:blipFill>
                <a:blip r:embed="rId8"/>
                <a:stretch>
                  <a:fillRect/>
                </a:stretch>
              </a:blipFill>
              <a:ln>
                <a:noFill/>
              </a:ln>
            </p:spPr>
            <p:txBody>
              <a:bodyPr/>
              <a:lstStyle/>
              <a:p>
                <a:r>
                  <a:rPr lang="ja-JP" altLang="en-US">
                    <a:noFill/>
                  </a:rPr>
                  <a:t> </a:t>
                </a:r>
              </a:p>
            </p:txBody>
          </p:sp>
        </mc:Fallback>
      </mc:AlternateContent>
      <p:sp>
        <p:nvSpPr>
          <p:cNvPr id="40" name="Rectangle 14">
            <a:extLst>
              <a:ext uri="{FF2B5EF4-FFF2-40B4-BE49-F238E27FC236}">
                <a16:creationId xmlns:a16="http://schemas.microsoft.com/office/drawing/2014/main" id="{352A83A9-E01E-63F3-926B-1850C94C3FB3}"/>
              </a:ext>
            </a:extLst>
          </p:cNvPr>
          <p:cNvSpPr>
            <a:spLocks noChangeArrowheads="1"/>
          </p:cNvSpPr>
          <p:nvPr/>
        </p:nvSpPr>
        <p:spPr bwMode="auto">
          <a:xfrm>
            <a:off x="7405273" y="2597698"/>
            <a:ext cx="1720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衝突頻度</a:t>
            </a:r>
            <a:endParaRPr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80918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28208" y="-11910"/>
            <a:ext cx="9324528" cy="762000"/>
          </a:xfrm>
        </p:spPr>
        <p:txBody>
          <a:bodyPr>
            <a:noAutofit/>
          </a:bodyPr>
          <a:lstStyle/>
          <a:p>
            <a:pPr eaLnBrk="1" hangingPunct="1"/>
            <a:r>
              <a:rPr lang="ja-JP" altLang="en-US" b="1" dirty="0">
                <a:solidFill>
                  <a:srgbClr val="0000CC"/>
                </a:solidFill>
                <a:latin typeface="+mj-ea"/>
              </a:rPr>
              <a:t>ガス・ダスト間の摩擦力：ストークス数</a:t>
            </a:r>
            <a:endParaRPr lang="en-US" altLang="ja-JP" b="1" dirty="0">
              <a:solidFill>
                <a:srgbClr val="0000CC"/>
              </a:solidFill>
              <a:latin typeface="+mj-ea"/>
            </a:endParaRPr>
          </a:p>
        </p:txBody>
      </p:sp>
      <p:sp>
        <p:nvSpPr>
          <p:cNvPr id="94" name="Rectangle 14"/>
          <p:cNvSpPr>
            <a:spLocks noChangeArrowheads="1"/>
          </p:cNvSpPr>
          <p:nvPr/>
        </p:nvSpPr>
        <p:spPr bwMode="auto">
          <a:xfrm>
            <a:off x="3636100" y="2424253"/>
            <a:ext cx="53043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&lt;&lt; 1</a:t>
            </a:r>
            <a:r>
              <a:rPr lang="ja-JP" altLang="en-US" sz="3000" b="1" dirty="0">
                <a:latin typeface="HG丸ｺﾞｼｯｸM-PRO" panose="020F0600000000000000" pitchFamily="50" charset="-128"/>
                <a:ea typeface="HG丸ｺﾞｼｯｸM-PRO" panose="020F0600000000000000" pitchFamily="50" charset="-128"/>
              </a:rPr>
              <a:t>→摩擦力が強く、</a:t>
            </a:r>
            <a:endParaRPr lang="en-US" altLang="ja-JP" sz="3000" b="1" dirty="0">
              <a:latin typeface="HG丸ｺﾞｼｯｸM-PRO" panose="020F0600000000000000" pitchFamily="50" charset="-128"/>
              <a:ea typeface="HG丸ｺﾞｼｯｸM-PRO" panose="020F0600000000000000" pitchFamily="50" charset="-128"/>
            </a:endParaRPr>
          </a:p>
          <a:p>
            <a:pPr algn="ctr"/>
            <a:r>
              <a:rPr lang="ja-JP" altLang="en-US" sz="3000" b="1" dirty="0">
                <a:latin typeface="HG丸ｺﾞｼｯｸM-PRO" panose="020F0600000000000000" pitchFamily="50" charset="-128"/>
                <a:ea typeface="HG丸ｺﾞｼｯｸM-PRO" panose="020F0600000000000000" pitchFamily="50" charset="-128"/>
              </a:rPr>
              <a:t>ダストはガスと共に運動する</a:t>
            </a:r>
            <a:endParaRPr lang="en-US" altLang="ja-JP" sz="3000" b="1" dirty="0">
              <a:latin typeface="HG丸ｺﾞｼｯｸM-PRO" panose="020F0600000000000000" pitchFamily="50" charset="-128"/>
              <a:ea typeface="HG丸ｺﾞｼｯｸM-PRO" panose="020F0600000000000000" pitchFamily="50" charset="-128"/>
            </a:endParaRPr>
          </a:p>
        </p:txBody>
      </p:sp>
      <p:sp>
        <p:nvSpPr>
          <p:cNvPr id="63" name="Text Box 13"/>
          <p:cNvSpPr txBox="1">
            <a:spLocks noChangeArrowheads="1"/>
          </p:cNvSpPr>
          <p:nvPr/>
        </p:nvSpPr>
        <p:spPr bwMode="auto">
          <a:xfrm>
            <a:off x="0" y="698837"/>
            <a:ext cx="31600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3200" b="1" dirty="0">
                <a:solidFill>
                  <a:srgbClr val="3333FF"/>
                </a:solidFill>
                <a:latin typeface="HG丸ｺﾞｼｯｸM-PRO" pitchFamily="50" charset="-128"/>
                <a:ea typeface="HG丸ｺﾞｼｯｸM-PRO" pitchFamily="50" charset="-128"/>
              </a:rPr>
              <a:t>ストークス数</a:t>
            </a:r>
          </a:p>
        </p:txBody>
      </p:sp>
      <p:grpSp>
        <p:nvGrpSpPr>
          <p:cNvPr id="2" name="グループ化 1"/>
          <p:cNvGrpSpPr/>
          <p:nvPr/>
        </p:nvGrpSpPr>
        <p:grpSpPr>
          <a:xfrm>
            <a:off x="1561422" y="1196752"/>
            <a:ext cx="6140537" cy="1108075"/>
            <a:chOff x="1023751" y="1227138"/>
            <a:chExt cx="6140537" cy="1108075"/>
          </a:xfrm>
        </p:grpSpPr>
        <p:sp>
          <p:nvSpPr>
            <p:cNvPr id="67" name="Rectangle 14"/>
            <p:cNvSpPr>
              <a:spLocks noChangeArrowheads="1"/>
            </p:cNvSpPr>
            <p:nvPr/>
          </p:nvSpPr>
          <p:spPr bwMode="auto">
            <a:xfrm>
              <a:off x="1998959" y="1275171"/>
              <a:ext cx="2439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ストップ時間</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70" name="角丸四角形 69"/>
            <p:cNvSpPr/>
            <p:nvPr/>
          </p:nvSpPr>
          <p:spPr>
            <a:xfrm>
              <a:off x="5750619" y="1308664"/>
              <a:ext cx="1413669" cy="9861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オブジェクト 34"/>
            <p:cNvGraphicFramePr>
              <a:graphicFrameLocks noChangeAspect="1"/>
            </p:cNvGraphicFramePr>
            <p:nvPr/>
          </p:nvGraphicFramePr>
          <p:xfrm>
            <a:off x="1165225" y="1227138"/>
            <a:ext cx="5935663" cy="1108075"/>
          </p:xfrm>
          <a:graphic>
            <a:graphicData uri="http://schemas.openxmlformats.org/presentationml/2006/ole">
              <mc:AlternateContent xmlns:mc="http://schemas.openxmlformats.org/markup-compatibility/2006">
                <mc:Choice xmlns:v="urn:schemas-microsoft-com:vml" Requires="v">
                  <p:oleObj name="数式" r:id="rId2" imgW="2641320" imgH="457200" progId="Equation.3">
                    <p:embed/>
                  </p:oleObj>
                </mc:Choice>
                <mc:Fallback>
                  <p:oleObj name="数式" r:id="rId2" imgW="2641320" imgH="457200" progId="Equation.3">
                    <p:embed/>
                    <p:pic>
                      <p:nvPicPr>
                        <p:cNvPr id="35" name="オブジェクト 34"/>
                        <p:cNvPicPr>
                          <a:picLocks noChangeAspect="1" noChangeArrowheads="1"/>
                        </p:cNvPicPr>
                        <p:nvPr/>
                      </p:nvPicPr>
                      <p:blipFill>
                        <a:blip r:embed="rId3"/>
                        <a:srcRect/>
                        <a:stretch>
                          <a:fillRect/>
                        </a:stretch>
                      </p:blipFill>
                      <p:spPr bwMode="auto">
                        <a:xfrm>
                          <a:off x="1165225" y="1227138"/>
                          <a:ext cx="5935663" cy="1108075"/>
                        </a:xfrm>
                        <a:prstGeom prst="rect">
                          <a:avLst/>
                        </a:prstGeom>
                        <a:noFill/>
                        <a:ln>
                          <a:noFill/>
                        </a:ln>
                      </p:spPr>
                    </p:pic>
                  </p:oleObj>
                </mc:Fallback>
              </mc:AlternateContent>
            </a:graphicData>
          </a:graphic>
        </p:graphicFrame>
        <p:sp>
          <p:nvSpPr>
            <p:cNvPr id="36" name="Rectangle 14"/>
            <p:cNvSpPr>
              <a:spLocks noChangeArrowheads="1"/>
            </p:cNvSpPr>
            <p:nvPr/>
          </p:nvSpPr>
          <p:spPr bwMode="auto">
            <a:xfrm>
              <a:off x="1940056" y="1781279"/>
              <a:ext cx="2439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円盤回転時間</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1023751" y="1271086"/>
              <a:ext cx="836997" cy="9861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9" y="2295894"/>
            <a:ext cx="1769415" cy="456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14"/>
          <p:cNvSpPr>
            <a:spLocks noChangeArrowheads="1"/>
          </p:cNvSpPr>
          <p:nvPr/>
        </p:nvSpPr>
        <p:spPr bwMode="auto">
          <a:xfrm>
            <a:off x="3660109" y="3789744"/>
            <a:ext cx="53043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a:t>
            </a:r>
            <a:r>
              <a:rPr lang="ja-JP" altLang="en-US" sz="3000"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 1</a:t>
            </a:r>
            <a:r>
              <a:rPr lang="ja-JP" altLang="en-US" sz="3000" b="1" dirty="0">
                <a:latin typeface="HG丸ｺﾞｼｯｸM-PRO" panose="020F0600000000000000" pitchFamily="50" charset="-128"/>
                <a:ea typeface="HG丸ｺﾞｼｯｸM-PRO" panose="020F0600000000000000" pitchFamily="50" charset="-128"/>
              </a:rPr>
              <a:t>→固体とガスは異なる運動をするが、固体の運動はガス摩擦力の影響を受ける</a:t>
            </a:r>
            <a:endParaRPr lang="en-US" altLang="ja-JP" sz="3000" b="1" dirty="0">
              <a:latin typeface="HG丸ｺﾞｼｯｸM-PRO" panose="020F0600000000000000" pitchFamily="50" charset="-128"/>
              <a:ea typeface="HG丸ｺﾞｼｯｸM-PRO" panose="020F0600000000000000" pitchFamily="50" charset="-128"/>
            </a:endParaRPr>
          </a:p>
        </p:txBody>
      </p:sp>
      <p:sp>
        <p:nvSpPr>
          <p:cNvPr id="42" name="Rectangle 14"/>
          <p:cNvSpPr>
            <a:spLocks noChangeArrowheads="1"/>
          </p:cNvSpPr>
          <p:nvPr/>
        </p:nvSpPr>
        <p:spPr bwMode="auto">
          <a:xfrm>
            <a:off x="3548227" y="5653697"/>
            <a:ext cx="56541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&gt;&gt; 1</a:t>
            </a:r>
            <a:r>
              <a:rPr lang="ja-JP" altLang="en-US" sz="3000" b="1" dirty="0">
                <a:latin typeface="HG丸ｺﾞｼｯｸM-PRO" panose="020F0600000000000000" pitchFamily="50" charset="-128"/>
                <a:ea typeface="HG丸ｺﾞｼｯｸM-PRO" panose="020F0600000000000000" pitchFamily="50" charset="-128"/>
              </a:rPr>
              <a:t>→ガス摩擦力の影響をあまり受けない</a:t>
            </a:r>
            <a:endParaRPr lang="en-US" altLang="ja-JP" sz="3000" b="1" dirty="0">
              <a:latin typeface="HG丸ｺﾞｼｯｸM-PRO" panose="020F0600000000000000" pitchFamily="50" charset="-128"/>
              <a:ea typeface="HG丸ｺﾞｼｯｸM-PRO" panose="020F0600000000000000" pitchFamily="50" charset="-128"/>
            </a:endParaRPr>
          </a:p>
        </p:txBody>
      </p:sp>
      <p:sp>
        <p:nvSpPr>
          <p:cNvPr id="43" name="Rectangle 14"/>
          <p:cNvSpPr>
            <a:spLocks noChangeArrowheads="1"/>
          </p:cNvSpPr>
          <p:nvPr/>
        </p:nvSpPr>
        <p:spPr bwMode="auto">
          <a:xfrm>
            <a:off x="1509854" y="2780926"/>
            <a:ext cx="2273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a: </a:t>
            </a:r>
            <a:r>
              <a:rPr lang="ja-JP" altLang="en-US" sz="2400" b="1" dirty="0">
                <a:latin typeface="HG丸ｺﾞｼｯｸM-PRO" panose="020F0600000000000000" pitchFamily="50" charset="-128"/>
                <a:ea typeface="HG丸ｺﾞｼｯｸM-PRO" panose="020F0600000000000000" pitchFamily="50" charset="-128"/>
              </a:rPr>
              <a:t>小、</a:t>
            </a:r>
            <a:endParaRPr lang="en-US" altLang="ja-JP" sz="2400" b="1" dirty="0">
              <a:latin typeface="HG丸ｺﾞｼｯｸM-PRO" panose="020F0600000000000000" pitchFamily="50" charset="-128"/>
              <a:ea typeface="HG丸ｺﾞｼｯｸM-PRO" panose="020F0600000000000000" pitchFamily="50" charset="-128"/>
            </a:endParaRPr>
          </a:p>
          <a:p>
            <a:pPr algn="ctr"/>
            <a:r>
              <a:rPr lang="en-US" altLang="ja-JP" sz="2400" b="1" dirty="0">
                <a:latin typeface="Symbol" panose="05050102010706020507" pitchFamily="18" charset="2"/>
                <a:ea typeface="HG丸ｺﾞｼｯｸM-PRO" panose="020F0600000000000000" pitchFamily="50" charset="-128"/>
              </a:rPr>
              <a:t>r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密度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大</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45" name="Rectangle 14"/>
          <p:cNvSpPr>
            <a:spLocks noChangeArrowheads="1"/>
          </p:cNvSpPr>
          <p:nvPr/>
        </p:nvSpPr>
        <p:spPr bwMode="auto">
          <a:xfrm>
            <a:off x="1580002" y="5652136"/>
            <a:ext cx="2273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a: </a:t>
            </a:r>
            <a:r>
              <a:rPr lang="ja-JP" altLang="en-US" sz="2400" b="1" dirty="0">
                <a:latin typeface="HG丸ｺﾞｼｯｸM-PRO" panose="020F0600000000000000" pitchFamily="50" charset="-128"/>
                <a:ea typeface="HG丸ｺﾞｼｯｸM-PRO" panose="020F0600000000000000" pitchFamily="50" charset="-128"/>
              </a:rPr>
              <a:t>大、</a:t>
            </a:r>
            <a:endParaRPr lang="en-US" altLang="ja-JP" sz="2400" b="1" dirty="0">
              <a:latin typeface="HG丸ｺﾞｼｯｸM-PRO" panose="020F0600000000000000" pitchFamily="50" charset="-128"/>
              <a:ea typeface="HG丸ｺﾞｼｯｸM-PRO" panose="020F0600000000000000" pitchFamily="50" charset="-128"/>
            </a:endParaRPr>
          </a:p>
          <a:p>
            <a:pPr algn="ctr"/>
            <a:r>
              <a:rPr lang="en-US" altLang="ja-JP" sz="2400" b="1" dirty="0">
                <a:latin typeface="Symbol" panose="05050102010706020507" pitchFamily="18" charset="2"/>
                <a:ea typeface="HG丸ｺﾞｼｯｸM-PRO" panose="020F0600000000000000" pitchFamily="50" charset="-128"/>
              </a:rPr>
              <a:t>r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密度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小</a:t>
            </a:r>
            <a:endParaRPr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19586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28208" y="-11910"/>
            <a:ext cx="9324528" cy="762000"/>
          </a:xfrm>
        </p:spPr>
        <p:txBody>
          <a:bodyPr>
            <a:noAutofit/>
          </a:bodyPr>
          <a:lstStyle/>
          <a:p>
            <a:pPr eaLnBrk="1" hangingPunct="1"/>
            <a:r>
              <a:rPr lang="ja-JP" altLang="en-US" b="1" dirty="0">
                <a:solidFill>
                  <a:srgbClr val="0000CC"/>
                </a:solidFill>
                <a:latin typeface="+mj-ea"/>
              </a:rPr>
              <a:t>ガス・ダスト間の摩擦力：ストークス数</a:t>
            </a:r>
            <a:endParaRPr lang="en-US" altLang="ja-JP" b="1" dirty="0">
              <a:solidFill>
                <a:srgbClr val="0000CC"/>
              </a:solidFill>
              <a:latin typeface="+mj-ea"/>
            </a:endParaRPr>
          </a:p>
        </p:txBody>
      </p:sp>
      <p:sp>
        <p:nvSpPr>
          <p:cNvPr id="94" name="Rectangle 14"/>
          <p:cNvSpPr>
            <a:spLocks noChangeArrowheads="1"/>
          </p:cNvSpPr>
          <p:nvPr/>
        </p:nvSpPr>
        <p:spPr bwMode="auto">
          <a:xfrm>
            <a:off x="3636100" y="2424253"/>
            <a:ext cx="53043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&lt;&lt; 1</a:t>
            </a:r>
            <a:r>
              <a:rPr lang="ja-JP" altLang="en-US" sz="3000" b="1" dirty="0">
                <a:latin typeface="HG丸ｺﾞｼｯｸM-PRO" panose="020F0600000000000000" pitchFamily="50" charset="-128"/>
                <a:ea typeface="HG丸ｺﾞｼｯｸM-PRO" panose="020F0600000000000000" pitchFamily="50" charset="-128"/>
              </a:rPr>
              <a:t>→摩擦力が強く、</a:t>
            </a:r>
            <a:endParaRPr lang="en-US" altLang="ja-JP" sz="3000" b="1" dirty="0">
              <a:latin typeface="HG丸ｺﾞｼｯｸM-PRO" panose="020F0600000000000000" pitchFamily="50" charset="-128"/>
              <a:ea typeface="HG丸ｺﾞｼｯｸM-PRO" panose="020F0600000000000000" pitchFamily="50" charset="-128"/>
            </a:endParaRPr>
          </a:p>
          <a:p>
            <a:pPr algn="ctr"/>
            <a:r>
              <a:rPr lang="ja-JP" altLang="en-US" sz="3000" b="1" dirty="0">
                <a:latin typeface="HG丸ｺﾞｼｯｸM-PRO" panose="020F0600000000000000" pitchFamily="50" charset="-128"/>
                <a:ea typeface="HG丸ｺﾞｼｯｸM-PRO" panose="020F0600000000000000" pitchFamily="50" charset="-128"/>
              </a:rPr>
              <a:t>ダストはガスと共に運動する</a:t>
            </a:r>
            <a:endParaRPr lang="en-US" altLang="ja-JP" sz="3000" b="1" dirty="0">
              <a:latin typeface="HG丸ｺﾞｼｯｸM-PRO" panose="020F0600000000000000" pitchFamily="50" charset="-128"/>
              <a:ea typeface="HG丸ｺﾞｼｯｸM-PRO" panose="020F0600000000000000" pitchFamily="50" charset="-128"/>
            </a:endParaRPr>
          </a:p>
        </p:txBody>
      </p:sp>
      <p:sp>
        <p:nvSpPr>
          <p:cNvPr id="63" name="Text Box 13"/>
          <p:cNvSpPr txBox="1">
            <a:spLocks noChangeArrowheads="1"/>
          </p:cNvSpPr>
          <p:nvPr/>
        </p:nvSpPr>
        <p:spPr bwMode="auto">
          <a:xfrm>
            <a:off x="0" y="698837"/>
            <a:ext cx="31600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3200" b="1" dirty="0">
                <a:solidFill>
                  <a:srgbClr val="3333FF"/>
                </a:solidFill>
                <a:latin typeface="HG丸ｺﾞｼｯｸM-PRO" pitchFamily="50" charset="-128"/>
                <a:ea typeface="HG丸ｺﾞｼｯｸM-PRO" pitchFamily="50" charset="-128"/>
              </a:rPr>
              <a:t>ストークス数</a:t>
            </a:r>
          </a:p>
        </p:txBody>
      </p:sp>
      <p:grpSp>
        <p:nvGrpSpPr>
          <p:cNvPr id="2" name="グループ化 1"/>
          <p:cNvGrpSpPr/>
          <p:nvPr/>
        </p:nvGrpSpPr>
        <p:grpSpPr>
          <a:xfrm>
            <a:off x="1561422" y="1196752"/>
            <a:ext cx="6140537" cy="1108075"/>
            <a:chOff x="1023751" y="1227138"/>
            <a:chExt cx="6140537" cy="1108075"/>
          </a:xfrm>
        </p:grpSpPr>
        <p:sp>
          <p:nvSpPr>
            <p:cNvPr id="67" name="Rectangle 14"/>
            <p:cNvSpPr>
              <a:spLocks noChangeArrowheads="1"/>
            </p:cNvSpPr>
            <p:nvPr/>
          </p:nvSpPr>
          <p:spPr bwMode="auto">
            <a:xfrm>
              <a:off x="1998959" y="1275171"/>
              <a:ext cx="2439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ストップ時間</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70" name="角丸四角形 69"/>
            <p:cNvSpPr/>
            <p:nvPr/>
          </p:nvSpPr>
          <p:spPr>
            <a:xfrm>
              <a:off x="5750619" y="1308664"/>
              <a:ext cx="1413669" cy="9861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オブジェクト 34"/>
            <p:cNvGraphicFramePr>
              <a:graphicFrameLocks noChangeAspect="1"/>
            </p:cNvGraphicFramePr>
            <p:nvPr/>
          </p:nvGraphicFramePr>
          <p:xfrm>
            <a:off x="1165225" y="1227138"/>
            <a:ext cx="5935663" cy="1108075"/>
          </p:xfrm>
          <a:graphic>
            <a:graphicData uri="http://schemas.openxmlformats.org/presentationml/2006/ole">
              <mc:AlternateContent xmlns:mc="http://schemas.openxmlformats.org/markup-compatibility/2006">
                <mc:Choice xmlns:v="urn:schemas-microsoft-com:vml" Requires="v">
                  <p:oleObj name="数式" r:id="rId2" imgW="2641320" imgH="457200" progId="Equation.3">
                    <p:embed/>
                  </p:oleObj>
                </mc:Choice>
                <mc:Fallback>
                  <p:oleObj name="数式" r:id="rId2" imgW="2641320" imgH="457200" progId="Equation.3">
                    <p:embed/>
                    <p:pic>
                      <p:nvPicPr>
                        <p:cNvPr id="35" name="オブジェクト 34"/>
                        <p:cNvPicPr>
                          <a:picLocks noChangeAspect="1" noChangeArrowheads="1"/>
                        </p:cNvPicPr>
                        <p:nvPr/>
                      </p:nvPicPr>
                      <p:blipFill>
                        <a:blip r:embed="rId3"/>
                        <a:srcRect/>
                        <a:stretch>
                          <a:fillRect/>
                        </a:stretch>
                      </p:blipFill>
                      <p:spPr bwMode="auto">
                        <a:xfrm>
                          <a:off x="1165225" y="1227138"/>
                          <a:ext cx="5935663" cy="1108075"/>
                        </a:xfrm>
                        <a:prstGeom prst="rect">
                          <a:avLst/>
                        </a:prstGeom>
                        <a:noFill/>
                        <a:ln>
                          <a:noFill/>
                        </a:ln>
                      </p:spPr>
                    </p:pic>
                  </p:oleObj>
                </mc:Fallback>
              </mc:AlternateContent>
            </a:graphicData>
          </a:graphic>
        </p:graphicFrame>
        <p:sp>
          <p:nvSpPr>
            <p:cNvPr id="36" name="Rectangle 14"/>
            <p:cNvSpPr>
              <a:spLocks noChangeArrowheads="1"/>
            </p:cNvSpPr>
            <p:nvPr/>
          </p:nvSpPr>
          <p:spPr bwMode="auto">
            <a:xfrm>
              <a:off x="1940056" y="1781279"/>
              <a:ext cx="2439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円盤回転時間</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1023751" y="1271086"/>
              <a:ext cx="836997" cy="9861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Rectangle 14"/>
          <p:cNvSpPr>
            <a:spLocks noChangeArrowheads="1"/>
          </p:cNvSpPr>
          <p:nvPr/>
        </p:nvSpPr>
        <p:spPr bwMode="auto">
          <a:xfrm>
            <a:off x="3660109" y="3789744"/>
            <a:ext cx="53043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a:t>
            </a:r>
            <a:r>
              <a:rPr lang="ja-JP" altLang="en-US" sz="3000"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 1</a:t>
            </a:r>
            <a:r>
              <a:rPr lang="ja-JP" altLang="en-US" sz="3000" b="1" dirty="0">
                <a:latin typeface="HG丸ｺﾞｼｯｸM-PRO" panose="020F0600000000000000" pitchFamily="50" charset="-128"/>
                <a:ea typeface="HG丸ｺﾞｼｯｸM-PRO" panose="020F0600000000000000" pitchFamily="50" charset="-128"/>
              </a:rPr>
              <a:t>→固体とガスは異なる運動をするが、固体の運動はガス摩擦力の影響を受ける</a:t>
            </a:r>
            <a:endParaRPr lang="en-US" altLang="ja-JP" sz="3000" b="1" dirty="0">
              <a:latin typeface="HG丸ｺﾞｼｯｸM-PRO" panose="020F0600000000000000" pitchFamily="50" charset="-128"/>
              <a:ea typeface="HG丸ｺﾞｼｯｸM-PRO" panose="020F0600000000000000" pitchFamily="50" charset="-128"/>
            </a:endParaRPr>
          </a:p>
        </p:txBody>
      </p:sp>
      <p:sp>
        <p:nvSpPr>
          <p:cNvPr id="42" name="Rectangle 14"/>
          <p:cNvSpPr>
            <a:spLocks noChangeArrowheads="1"/>
          </p:cNvSpPr>
          <p:nvPr/>
        </p:nvSpPr>
        <p:spPr bwMode="auto">
          <a:xfrm>
            <a:off x="3548227" y="5653697"/>
            <a:ext cx="56541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3000" dirty="0">
                <a:solidFill>
                  <a:srgbClr val="3333FF"/>
                </a:solidFill>
                <a:latin typeface="Tahoma" panose="020B0604030504040204" pitchFamily="34" charset="0"/>
                <a:ea typeface="Tahoma" panose="020B0604030504040204" pitchFamily="34" charset="0"/>
                <a:cs typeface="Tahoma" panose="020B0604030504040204" pitchFamily="34" charset="0"/>
              </a:rPr>
              <a:t>St &gt;&gt; 1</a:t>
            </a:r>
            <a:r>
              <a:rPr lang="ja-JP" altLang="en-US" sz="3000" b="1" dirty="0">
                <a:latin typeface="HG丸ｺﾞｼｯｸM-PRO" panose="020F0600000000000000" pitchFamily="50" charset="-128"/>
                <a:ea typeface="HG丸ｺﾞｼｯｸM-PRO" panose="020F0600000000000000" pitchFamily="50" charset="-128"/>
              </a:rPr>
              <a:t>→ガス摩擦力の影響をあまり受けない</a:t>
            </a:r>
            <a:endParaRPr lang="en-US" altLang="ja-JP" sz="3000" b="1" dirty="0">
              <a:latin typeface="HG丸ｺﾞｼｯｸM-PRO" panose="020F0600000000000000" pitchFamily="50" charset="-128"/>
              <a:ea typeface="HG丸ｺﾞｼｯｸM-PRO" panose="020F0600000000000000" pitchFamily="50" charset="-128"/>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2" y="2249260"/>
            <a:ext cx="3589819" cy="457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a:spLocks noChangeArrowheads="1"/>
          </p:cNvSpPr>
          <p:nvPr/>
        </p:nvSpPr>
        <p:spPr bwMode="auto">
          <a:xfrm>
            <a:off x="-19929" y="2906087"/>
            <a:ext cx="2273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a: </a:t>
            </a:r>
            <a:r>
              <a:rPr lang="ja-JP" altLang="en-US" sz="2400" b="1" dirty="0">
                <a:latin typeface="HG丸ｺﾞｼｯｸM-PRO" panose="020F0600000000000000" pitchFamily="50" charset="-128"/>
                <a:ea typeface="HG丸ｺﾞｼｯｸM-PRO" panose="020F0600000000000000" pitchFamily="50" charset="-128"/>
              </a:rPr>
              <a:t>小、</a:t>
            </a:r>
            <a:endParaRPr lang="en-US" altLang="ja-JP" sz="2400" b="1" dirty="0">
              <a:latin typeface="HG丸ｺﾞｼｯｸM-PRO" panose="020F0600000000000000" pitchFamily="50" charset="-128"/>
              <a:ea typeface="HG丸ｺﾞｼｯｸM-PRO" panose="020F0600000000000000" pitchFamily="50" charset="-128"/>
            </a:endParaRPr>
          </a:p>
          <a:p>
            <a:pPr algn="ctr"/>
            <a:r>
              <a:rPr lang="en-US" altLang="ja-JP" sz="2400" b="1" dirty="0">
                <a:latin typeface="Symbol" panose="05050102010706020507" pitchFamily="18" charset="2"/>
                <a:ea typeface="HG丸ｺﾞｼｯｸM-PRO" panose="020F0600000000000000" pitchFamily="50" charset="-128"/>
              </a:rPr>
              <a:t>r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密度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大</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16" name="Rectangle 14"/>
          <p:cNvSpPr>
            <a:spLocks noChangeArrowheads="1"/>
          </p:cNvSpPr>
          <p:nvPr/>
        </p:nvSpPr>
        <p:spPr bwMode="auto">
          <a:xfrm>
            <a:off x="1547664" y="5694347"/>
            <a:ext cx="22738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a: </a:t>
            </a:r>
            <a:r>
              <a:rPr lang="ja-JP" altLang="en-US" sz="2400" b="1" dirty="0">
                <a:latin typeface="HG丸ｺﾞｼｯｸM-PRO" panose="020F0600000000000000" pitchFamily="50" charset="-128"/>
                <a:ea typeface="HG丸ｺﾞｼｯｸM-PRO" panose="020F0600000000000000" pitchFamily="50" charset="-128"/>
              </a:rPr>
              <a:t>大、</a:t>
            </a:r>
            <a:endParaRPr lang="en-US" altLang="ja-JP" sz="2400" b="1" dirty="0">
              <a:latin typeface="HG丸ｺﾞｼｯｸM-PRO" panose="020F0600000000000000" pitchFamily="50" charset="-128"/>
              <a:ea typeface="HG丸ｺﾞｼｯｸM-PRO" panose="020F0600000000000000" pitchFamily="50" charset="-128"/>
            </a:endParaRPr>
          </a:p>
          <a:p>
            <a:pPr algn="ctr"/>
            <a:r>
              <a:rPr lang="en-US" altLang="ja-JP" sz="2400" b="1" dirty="0">
                <a:latin typeface="Symbol" panose="05050102010706020507" pitchFamily="18" charset="2"/>
                <a:ea typeface="HG丸ｺﾞｼｯｸM-PRO" panose="020F0600000000000000" pitchFamily="50" charset="-128"/>
              </a:rPr>
              <a:t>r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密度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小</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 name="右矢印 2"/>
          <p:cNvSpPr/>
          <p:nvPr/>
        </p:nvSpPr>
        <p:spPr>
          <a:xfrm>
            <a:off x="1117008" y="2274113"/>
            <a:ext cx="1567592" cy="3348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4"/>
          <p:cNvSpPr>
            <a:spLocks noChangeArrowheads="1"/>
          </p:cNvSpPr>
          <p:nvPr/>
        </p:nvSpPr>
        <p:spPr bwMode="auto">
          <a:xfrm>
            <a:off x="484387" y="2492124"/>
            <a:ext cx="2721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solidFill>
                  <a:srgbClr val="FF0000"/>
                </a:solidFill>
                <a:latin typeface="HG丸ｺﾞｼｯｸM-PRO" panose="020F0600000000000000" pitchFamily="50" charset="-128"/>
                <a:ea typeface="HG丸ｺﾞｼｯｸM-PRO" panose="020F0600000000000000" pitchFamily="50" charset="-128"/>
              </a:rPr>
              <a:t>流体素片の移動</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340151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28208" y="-11910"/>
            <a:ext cx="9324528" cy="762000"/>
          </a:xfrm>
        </p:spPr>
        <p:txBody>
          <a:bodyPr>
            <a:noAutofit/>
          </a:bodyPr>
          <a:lstStyle/>
          <a:p>
            <a:pPr eaLnBrk="1" hangingPunct="1"/>
            <a:r>
              <a:rPr lang="ja-JP" altLang="en-US" b="1" dirty="0">
                <a:solidFill>
                  <a:srgbClr val="0000CC"/>
                </a:solidFill>
                <a:latin typeface="+mj-ea"/>
              </a:rPr>
              <a:t>鉛直方向のダストの運動</a:t>
            </a:r>
            <a:endParaRPr lang="en-US" altLang="ja-JP" b="1" dirty="0">
              <a:solidFill>
                <a:srgbClr val="0000CC"/>
              </a:solidFill>
              <a:latin typeface="+mj-ea"/>
            </a:endParaRPr>
          </a:p>
        </p:txBody>
      </p:sp>
      <p:sp>
        <p:nvSpPr>
          <p:cNvPr id="63" name="Text Box 13"/>
          <p:cNvSpPr txBox="1">
            <a:spLocks noChangeArrowheads="1"/>
          </p:cNvSpPr>
          <p:nvPr/>
        </p:nvSpPr>
        <p:spPr bwMode="auto">
          <a:xfrm>
            <a:off x="-17410" y="1269441"/>
            <a:ext cx="6893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鉛直方向の力の釣合：重力＝ガス摩擦力</a:t>
            </a:r>
          </a:p>
        </p:txBody>
      </p:sp>
      <p:sp>
        <p:nvSpPr>
          <p:cNvPr id="67" name="Rectangle 14"/>
          <p:cNvSpPr>
            <a:spLocks noChangeArrowheads="1"/>
          </p:cNvSpPr>
          <p:nvPr/>
        </p:nvSpPr>
        <p:spPr bwMode="auto">
          <a:xfrm>
            <a:off x="4187271" y="1988840"/>
            <a:ext cx="757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35" name="オブジェクト 34"/>
          <p:cNvGraphicFramePr>
            <a:graphicFrameLocks noChangeAspect="1"/>
          </p:cNvGraphicFramePr>
          <p:nvPr/>
        </p:nvGraphicFramePr>
        <p:xfrm>
          <a:off x="468313" y="1792288"/>
          <a:ext cx="3824287" cy="954087"/>
        </p:xfrm>
        <a:graphic>
          <a:graphicData uri="http://schemas.openxmlformats.org/presentationml/2006/ole">
            <mc:AlternateContent xmlns:mc="http://schemas.openxmlformats.org/markup-compatibility/2006">
              <mc:Choice xmlns:v="urn:schemas-microsoft-com:vml" Requires="v">
                <p:oleObj name="数式" r:id="rId2" imgW="1701720" imgH="393480" progId="Equation.3">
                  <p:embed/>
                </p:oleObj>
              </mc:Choice>
              <mc:Fallback>
                <p:oleObj name="数式" r:id="rId2" imgW="1701720" imgH="393480" progId="Equation.3">
                  <p:embed/>
                  <p:pic>
                    <p:nvPicPr>
                      <p:cNvPr id="35" name="オブジェクト 34"/>
                      <p:cNvPicPr>
                        <a:picLocks noChangeAspect="1" noChangeArrowheads="1"/>
                      </p:cNvPicPr>
                      <p:nvPr/>
                    </p:nvPicPr>
                    <p:blipFill>
                      <a:blip r:embed="rId3"/>
                      <a:srcRect/>
                      <a:stretch>
                        <a:fillRect/>
                      </a:stretch>
                    </p:blipFill>
                    <p:spPr bwMode="auto">
                      <a:xfrm>
                        <a:off x="468313" y="1792288"/>
                        <a:ext cx="3824287" cy="954087"/>
                      </a:xfrm>
                      <a:prstGeom prst="rect">
                        <a:avLst/>
                      </a:prstGeom>
                      <a:noFill/>
                      <a:ln>
                        <a:noFill/>
                      </a:ln>
                    </p:spPr>
                  </p:pic>
                </p:oleObj>
              </mc:Fallback>
            </mc:AlternateContent>
          </a:graphicData>
        </a:graphic>
      </p:graphicFrame>
      <p:sp>
        <p:nvSpPr>
          <p:cNvPr id="37" name="角丸四角形 36"/>
          <p:cNvSpPr/>
          <p:nvPr/>
        </p:nvSpPr>
        <p:spPr>
          <a:xfrm>
            <a:off x="4898955" y="1885811"/>
            <a:ext cx="2265333" cy="65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Text Box 13"/>
          <p:cNvSpPr txBox="1">
            <a:spLocks noChangeArrowheads="1"/>
          </p:cNvSpPr>
          <p:nvPr/>
        </p:nvSpPr>
        <p:spPr bwMode="auto">
          <a:xfrm>
            <a:off x="0" y="684666"/>
            <a:ext cx="3244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乱流がない場合</a:t>
            </a:r>
          </a:p>
        </p:txBody>
      </p:sp>
      <p:graphicFrame>
        <p:nvGraphicFramePr>
          <p:cNvPr id="5" name="オブジェクト 4"/>
          <p:cNvGraphicFramePr>
            <a:graphicFrameLocks noChangeAspect="1"/>
          </p:cNvGraphicFramePr>
          <p:nvPr/>
        </p:nvGraphicFramePr>
        <p:xfrm>
          <a:off x="4885084" y="1958350"/>
          <a:ext cx="2255838" cy="584200"/>
        </p:xfrm>
        <a:graphic>
          <a:graphicData uri="http://schemas.openxmlformats.org/presentationml/2006/ole">
            <mc:AlternateContent xmlns:mc="http://schemas.openxmlformats.org/markup-compatibility/2006">
              <mc:Choice xmlns:v="urn:schemas-microsoft-com:vml" Requires="v">
                <p:oleObj name="数式" r:id="rId4" imgW="1002960" imgH="241200" progId="Equation.3">
                  <p:embed/>
                </p:oleObj>
              </mc:Choice>
              <mc:Fallback>
                <p:oleObj name="数式" r:id="rId4" imgW="1002960" imgH="241200" progId="Equation.3">
                  <p:embed/>
                  <p:pic>
                    <p:nvPicPr>
                      <p:cNvPr id="5" name="オブジェクト 4"/>
                      <p:cNvPicPr>
                        <a:picLocks noChangeAspect="1" noChangeArrowheads="1"/>
                      </p:cNvPicPr>
                      <p:nvPr/>
                    </p:nvPicPr>
                    <p:blipFill>
                      <a:blip r:embed="rId5"/>
                      <a:srcRect/>
                      <a:stretch>
                        <a:fillRect/>
                      </a:stretch>
                    </p:blipFill>
                    <p:spPr bwMode="auto">
                      <a:xfrm>
                        <a:off x="4885084" y="1958350"/>
                        <a:ext cx="2255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グループ化 23"/>
          <p:cNvGrpSpPr/>
          <p:nvPr/>
        </p:nvGrpSpPr>
        <p:grpSpPr>
          <a:xfrm>
            <a:off x="7668344" y="404664"/>
            <a:ext cx="1562036" cy="2107396"/>
            <a:chOff x="3789526" y="2132856"/>
            <a:chExt cx="1562036" cy="2107396"/>
          </a:xfrm>
        </p:grpSpPr>
        <p:grpSp>
          <p:nvGrpSpPr>
            <p:cNvPr id="25" name="グループ化 24"/>
            <p:cNvGrpSpPr/>
            <p:nvPr/>
          </p:nvGrpSpPr>
          <p:grpSpPr>
            <a:xfrm>
              <a:off x="3789526" y="2132856"/>
              <a:ext cx="1562036" cy="2107396"/>
              <a:chOff x="4386962" y="1531740"/>
              <a:chExt cx="1562036" cy="2107396"/>
            </a:xfrm>
          </p:grpSpPr>
          <p:sp>
            <p:nvSpPr>
              <p:cNvPr id="28" name="Rectangle 14"/>
              <p:cNvSpPr>
                <a:spLocks noChangeArrowheads="1"/>
              </p:cNvSpPr>
              <p:nvPr/>
            </p:nvSpPr>
            <p:spPr bwMode="auto">
              <a:xfrm>
                <a:off x="4621413" y="3115916"/>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重力</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円/楕円 28"/>
              <p:cNvSpPr/>
              <p:nvPr/>
            </p:nvSpPr>
            <p:spPr>
              <a:xfrm>
                <a:off x="4386962" y="2409040"/>
                <a:ext cx="504056" cy="503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 name="直線矢印コネクタ 29"/>
              <p:cNvCxnSpPr/>
              <p:nvPr/>
            </p:nvCxnSpPr>
            <p:spPr>
              <a:xfrm flipV="1">
                <a:off x="4626866" y="1652864"/>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626958" y="2727952"/>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4"/>
              <p:cNvSpPr>
                <a:spLocks noChangeArrowheads="1"/>
              </p:cNvSpPr>
              <p:nvPr/>
            </p:nvSpPr>
            <p:spPr bwMode="auto">
              <a:xfrm>
                <a:off x="4671716" y="1531740"/>
                <a:ext cx="12772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ガス</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摩擦力</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6" name="下矢印 25"/>
            <p:cNvSpPr/>
            <p:nvPr/>
          </p:nvSpPr>
          <p:spPr>
            <a:xfrm>
              <a:off x="3830016" y="3279240"/>
              <a:ext cx="422180" cy="4697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Rectangle 14"/>
            <p:cNvSpPr>
              <a:spLocks noChangeArrowheads="1"/>
            </p:cNvSpPr>
            <p:nvPr/>
          </p:nvSpPr>
          <p:spPr bwMode="auto">
            <a:xfrm>
              <a:off x="4102374" y="3140968"/>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v</a:t>
              </a:r>
              <a:r>
                <a:rPr kumimoji="1" lang="en-US" altLang="ja-JP" sz="2800" b="1" i="0" u="none" strike="noStrike" kern="1200" cap="none" spc="0" normalizeH="0" baseline="-2500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z</a:t>
              </a:r>
            </a:p>
          </p:txBody>
        </p:sp>
      </p:grpSp>
      <p:sp>
        <p:nvSpPr>
          <p:cNvPr id="42" name="Rectangle 14">
            <a:extLst>
              <a:ext uri="{FF2B5EF4-FFF2-40B4-BE49-F238E27FC236}">
                <a16:creationId xmlns:a16="http://schemas.microsoft.com/office/drawing/2014/main" id="{69BF06CB-B127-6C6E-278F-F18AFAA679DD}"/>
              </a:ext>
            </a:extLst>
          </p:cNvPr>
          <p:cNvSpPr>
            <a:spLocks noChangeArrowheads="1"/>
          </p:cNvSpPr>
          <p:nvPr/>
        </p:nvSpPr>
        <p:spPr bwMode="auto">
          <a:xfrm>
            <a:off x="3736060" y="2581276"/>
            <a:ext cx="4388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a: </a:t>
            </a:r>
            <a:r>
              <a:rPr lang="ja-JP" altLang="en-US" sz="2400" b="1" dirty="0">
                <a:latin typeface="HG丸ｺﾞｼｯｸM-PRO" panose="020F0600000000000000" pitchFamily="50" charset="-128"/>
                <a:ea typeface="HG丸ｺﾞｼｯｸM-PRO" panose="020F0600000000000000" pitchFamily="50" charset="-128"/>
              </a:rPr>
              <a:t>大、</a:t>
            </a:r>
            <a:r>
              <a:rPr lang="en-US" altLang="ja-JP" sz="2400" b="1" dirty="0">
                <a:latin typeface="Symbol" panose="05050102010706020507" pitchFamily="18" charset="2"/>
                <a:ea typeface="HG丸ｺﾞｼｯｸM-PRO" panose="020F0600000000000000" pitchFamily="50" charset="-128"/>
              </a:rPr>
              <a:t>r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密度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小 → </a:t>
            </a:r>
            <a:r>
              <a:rPr lang="en-US" altLang="ja-JP" sz="2400" b="1" dirty="0" err="1">
                <a:latin typeface="HG丸ｺﾞｼｯｸM-PRO" panose="020F0600000000000000" pitchFamily="50" charset="-128"/>
                <a:ea typeface="HG丸ｺﾞｼｯｸM-PRO" panose="020F0600000000000000" pitchFamily="50" charset="-128"/>
              </a:rPr>
              <a:t>v</a:t>
            </a:r>
            <a:r>
              <a:rPr lang="en-US" altLang="ja-JP" sz="2400" b="1" baseline="-25000" dirty="0" err="1">
                <a:latin typeface="HG丸ｺﾞｼｯｸM-PRO" panose="020F0600000000000000" pitchFamily="50" charset="-128"/>
                <a:ea typeface="HG丸ｺﾞｼｯｸM-PRO" panose="020F0600000000000000" pitchFamily="50" charset="-128"/>
              </a:rPr>
              <a:t>z</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大</a:t>
            </a:r>
            <a:endParaRPr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488488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28208" y="-11910"/>
            <a:ext cx="9324528" cy="762000"/>
          </a:xfrm>
        </p:spPr>
        <p:txBody>
          <a:bodyPr>
            <a:noAutofit/>
          </a:bodyPr>
          <a:lstStyle/>
          <a:p>
            <a:pPr eaLnBrk="1" hangingPunct="1"/>
            <a:r>
              <a:rPr lang="ja-JP" altLang="en-US" b="1" dirty="0">
                <a:solidFill>
                  <a:srgbClr val="0000CC"/>
                </a:solidFill>
                <a:latin typeface="+mj-ea"/>
              </a:rPr>
              <a:t>鉛直方向のダストの運動</a:t>
            </a:r>
            <a:endParaRPr lang="en-US" altLang="ja-JP" b="1" dirty="0">
              <a:solidFill>
                <a:srgbClr val="0000CC"/>
              </a:solidFill>
              <a:latin typeface="+mj-ea"/>
            </a:endParaRPr>
          </a:p>
        </p:txBody>
      </p:sp>
      <p:sp>
        <p:nvSpPr>
          <p:cNvPr id="63" name="Text Box 13"/>
          <p:cNvSpPr txBox="1">
            <a:spLocks noChangeArrowheads="1"/>
          </p:cNvSpPr>
          <p:nvPr/>
        </p:nvSpPr>
        <p:spPr bwMode="auto">
          <a:xfrm>
            <a:off x="-17410" y="1269441"/>
            <a:ext cx="6893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鉛直方向の力の釣合：重力＝ガス摩擦力</a:t>
            </a:r>
          </a:p>
        </p:txBody>
      </p:sp>
      <p:sp>
        <p:nvSpPr>
          <p:cNvPr id="67" name="Rectangle 14"/>
          <p:cNvSpPr>
            <a:spLocks noChangeArrowheads="1"/>
          </p:cNvSpPr>
          <p:nvPr/>
        </p:nvSpPr>
        <p:spPr bwMode="auto">
          <a:xfrm>
            <a:off x="4187271" y="1988840"/>
            <a:ext cx="757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0" name="角丸四角形 69"/>
          <p:cNvSpPr/>
          <p:nvPr/>
        </p:nvSpPr>
        <p:spPr>
          <a:xfrm>
            <a:off x="802169" y="4787867"/>
            <a:ext cx="7548131" cy="9861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35" name="オブジェクト 34"/>
          <p:cNvGraphicFramePr>
            <a:graphicFrameLocks noChangeAspect="1"/>
          </p:cNvGraphicFramePr>
          <p:nvPr/>
        </p:nvGraphicFramePr>
        <p:xfrm>
          <a:off x="468313" y="1792288"/>
          <a:ext cx="3824287" cy="954087"/>
        </p:xfrm>
        <a:graphic>
          <a:graphicData uri="http://schemas.openxmlformats.org/presentationml/2006/ole">
            <mc:AlternateContent xmlns:mc="http://schemas.openxmlformats.org/markup-compatibility/2006">
              <mc:Choice xmlns:v="urn:schemas-microsoft-com:vml" Requires="v">
                <p:oleObj name="数式" r:id="rId2" imgW="1701720" imgH="393480" progId="Equation.3">
                  <p:embed/>
                </p:oleObj>
              </mc:Choice>
              <mc:Fallback>
                <p:oleObj name="数式" r:id="rId2" imgW="1701720" imgH="393480" progId="Equation.3">
                  <p:embed/>
                  <p:pic>
                    <p:nvPicPr>
                      <p:cNvPr id="35" name="オブジェクト 34"/>
                      <p:cNvPicPr>
                        <a:picLocks noChangeAspect="1" noChangeArrowheads="1"/>
                      </p:cNvPicPr>
                      <p:nvPr/>
                    </p:nvPicPr>
                    <p:blipFill>
                      <a:blip r:embed="rId3"/>
                      <a:srcRect/>
                      <a:stretch>
                        <a:fillRect/>
                      </a:stretch>
                    </p:blipFill>
                    <p:spPr bwMode="auto">
                      <a:xfrm>
                        <a:off x="468313" y="1792288"/>
                        <a:ext cx="3824287" cy="954087"/>
                      </a:xfrm>
                      <a:prstGeom prst="rect">
                        <a:avLst/>
                      </a:prstGeom>
                      <a:noFill/>
                      <a:ln>
                        <a:noFill/>
                      </a:ln>
                    </p:spPr>
                  </p:pic>
                </p:oleObj>
              </mc:Fallback>
            </mc:AlternateContent>
          </a:graphicData>
        </a:graphic>
      </p:graphicFrame>
      <p:sp>
        <p:nvSpPr>
          <p:cNvPr id="37" name="角丸四角形 36"/>
          <p:cNvSpPr/>
          <p:nvPr/>
        </p:nvSpPr>
        <p:spPr>
          <a:xfrm>
            <a:off x="4898955" y="1885811"/>
            <a:ext cx="2265333" cy="6513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Rectangle 14"/>
          <p:cNvSpPr>
            <a:spLocks noChangeArrowheads="1"/>
          </p:cNvSpPr>
          <p:nvPr/>
        </p:nvSpPr>
        <p:spPr bwMode="auto">
          <a:xfrm>
            <a:off x="665141" y="5877272"/>
            <a:ext cx="75072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ダストのスケールハイトは、乱流の強さ、ダストのサイズ、ガスの密度に依存</a:t>
            </a:r>
            <a:endParaRPr kumimoji="1" lang="en-US" altLang="ja-JP"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Text Box 13"/>
          <p:cNvSpPr txBox="1">
            <a:spLocks noChangeArrowheads="1"/>
          </p:cNvSpPr>
          <p:nvPr/>
        </p:nvSpPr>
        <p:spPr bwMode="auto">
          <a:xfrm>
            <a:off x="0" y="684666"/>
            <a:ext cx="3244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乱流がない場合</a:t>
            </a:r>
          </a:p>
        </p:txBody>
      </p:sp>
      <p:graphicFrame>
        <p:nvGraphicFramePr>
          <p:cNvPr id="5" name="オブジェクト 4"/>
          <p:cNvGraphicFramePr>
            <a:graphicFrameLocks noChangeAspect="1"/>
          </p:cNvGraphicFramePr>
          <p:nvPr/>
        </p:nvGraphicFramePr>
        <p:xfrm>
          <a:off x="4885084" y="1958350"/>
          <a:ext cx="2255838" cy="584200"/>
        </p:xfrm>
        <a:graphic>
          <a:graphicData uri="http://schemas.openxmlformats.org/presentationml/2006/ole">
            <mc:AlternateContent xmlns:mc="http://schemas.openxmlformats.org/markup-compatibility/2006">
              <mc:Choice xmlns:v="urn:schemas-microsoft-com:vml" Requires="v">
                <p:oleObj name="数式" r:id="rId4" imgW="1002960" imgH="241200" progId="Equation.3">
                  <p:embed/>
                </p:oleObj>
              </mc:Choice>
              <mc:Fallback>
                <p:oleObj name="数式" r:id="rId4" imgW="1002960" imgH="241200" progId="Equation.3">
                  <p:embed/>
                  <p:pic>
                    <p:nvPicPr>
                      <p:cNvPr id="5" name="オブジェクト 4"/>
                      <p:cNvPicPr>
                        <a:picLocks noChangeAspect="1" noChangeArrowheads="1"/>
                      </p:cNvPicPr>
                      <p:nvPr/>
                    </p:nvPicPr>
                    <p:blipFill>
                      <a:blip r:embed="rId5"/>
                      <a:srcRect/>
                      <a:stretch>
                        <a:fillRect/>
                      </a:stretch>
                    </p:blipFill>
                    <p:spPr bwMode="auto">
                      <a:xfrm>
                        <a:off x="4885084" y="1958350"/>
                        <a:ext cx="2255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13"/>
          <p:cNvSpPr txBox="1">
            <a:spLocks noChangeArrowheads="1"/>
          </p:cNvSpPr>
          <p:nvPr/>
        </p:nvSpPr>
        <p:spPr bwMode="auto">
          <a:xfrm>
            <a:off x="0" y="3000767"/>
            <a:ext cx="5292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3333FF"/>
                </a:solidFill>
                <a:effectLst/>
                <a:uLnTx/>
                <a:uFillTx/>
                <a:latin typeface="HG丸ｺﾞｼｯｸM-PRO" pitchFamily="50" charset="-128"/>
                <a:ea typeface="HG丸ｺﾞｼｯｸM-PRO" pitchFamily="50" charset="-128"/>
                <a:cs typeface="+mn-cs"/>
              </a:rPr>
              <a:t>乱流がある場合 </a:t>
            </a:r>
            <a:r>
              <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乱流拡散</a:t>
            </a:r>
            <a:r>
              <a:rPr kumimoji="1" lang="en-US" altLang="ja-JP"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aphicFrame>
        <p:nvGraphicFramePr>
          <p:cNvPr id="7" name="オブジェクト 6"/>
          <p:cNvGraphicFramePr>
            <a:graphicFrameLocks noChangeAspect="1"/>
          </p:cNvGraphicFramePr>
          <p:nvPr/>
        </p:nvGraphicFramePr>
        <p:xfrm>
          <a:off x="179512" y="3645024"/>
          <a:ext cx="3606800" cy="1019175"/>
        </p:xfrm>
        <a:graphic>
          <a:graphicData uri="http://schemas.openxmlformats.org/presentationml/2006/ole">
            <mc:AlternateContent xmlns:mc="http://schemas.openxmlformats.org/markup-compatibility/2006">
              <mc:Choice xmlns:v="urn:schemas-microsoft-com:vml" Requires="v">
                <p:oleObj name="数式" r:id="rId6" imgW="1600200" imgH="419040" progId="Equation.3">
                  <p:embed/>
                </p:oleObj>
              </mc:Choice>
              <mc:Fallback>
                <p:oleObj name="数式" r:id="rId6" imgW="1600200" imgH="419040" progId="Equation.3">
                  <p:embed/>
                  <p:pic>
                    <p:nvPicPr>
                      <p:cNvPr id="7" name="オブジェクト 6"/>
                      <p:cNvPicPr>
                        <a:picLocks noChangeAspect="1" noChangeArrowheads="1"/>
                      </p:cNvPicPr>
                      <p:nvPr/>
                    </p:nvPicPr>
                    <p:blipFill>
                      <a:blip r:embed="rId7"/>
                      <a:srcRect/>
                      <a:stretch>
                        <a:fillRect/>
                      </a:stretch>
                    </p:blipFill>
                    <p:spPr bwMode="auto">
                      <a:xfrm>
                        <a:off x="179512" y="3645024"/>
                        <a:ext cx="360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グループ化 23"/>
          <p:cNvGrpSpPr/>
          <p:nvPr/>
        </p:nvGrpSpPr>
        <p:grpSpPr>
          <a:xfrm>
            <a:off x="7668344" y="404664"/>
            <a:ext cx="1562036" cy="2107396"/>
            <a:chOff x="3789526" y="2132856"/>
            <a:chExt cx="1562036" cy="2107396"/>
          </a:xfrm>
        </p:grpSpPr>
        <p:grpSp>
          <p:nvGrpSpPr>
            <p:cNvPr id="25" name="グループ化 24"/>
            <p:cNvGrpSpPr/>
            <p:nvPr/>
          </p:nvGrpSpPr>
          <p:grpSpPr>
            <a:xfrm>
              <a:off x="3789526" y="2132856"/>
              <a:ext cx="1562036" cy="2107396"/>
              <a:chOff x="4386962" y="1531740"/>
              <a:chExt cx="1562036" cy="2107396"/>
            </a:xfrm>
          </p:grpSpPr>
          <p:sp>
            <p:nvSpPr>
              <p:cNvPr id="28" name="Rectangle 14"/>
              <p:cNvSpPr>
                <a:spLocks noChangeArrowheads="1"/>
              </p:cNvSpPr>
              <p:nvPr/>
            </p:nvSpPr>
            <p:spPr bwMode="auto">
              <a:xfrm>
                <a:off x="4621413" y="3115916"/>
                <a:ext cx="1073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重力</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円/楕円 28"/>
              <p:cNvSpPr/>
              <p:nvPr/>
            </p:nvSpPr>
            <p:spPr>
              <a:xfrm>
                <a:off x="4386962" y="2409040"/>
                <a:ext cx="504056" cy="503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 name="直線矢印コネクタ 29"/>
              <p:cNvCxnSpPr/>
              <p:nvPr/>
            </p:nvCxnSpPr>
            <p:spPr>
              <a:xfrm flipV="1">
                <a:off x="4626866" y="1652864"/>
                <a:ext cx="0" cy="1050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626958" y="2727952"/>
                <a:ext cx="0" cy="9047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4"/>
              <p:cNvSpPr>
                <a:spLocks noChangeArrowheads="1"/>
              </p:cNvSpPr>
              <p:nvPr/>
            </p:nvSpPr>
            <p:spPr bwMode="auto">
              <a:xfrm>
                <a:off x="4671716" y="1531740"/>
                <a:ext cx="12772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ガス</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摩擦力</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6" name="下矢印 25"/>
            <p:cNvSpPr/>
            <p:nvPr/>
          </p:nvSpPr>
          <p:spPr>
            <a:xfrm>
              <a:off x="3830016" y="3279240"/>
              <a:ext cx="422180" cy="4697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Rectangle 14"/>
            <p:cNvSpPr>
              <a:spLocks noChangeArrowheads="1"/>
            </p:cNvSpPr>
            <p:nvPr/>
          </p:nvSpPr>
          <p:spPr bwMode="auto">
            <a:xfrm>
              <a:off x="4102374" y="3140968"/>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v</a:t>
              </a:r>
              <a:r>
                <a:rPr kumimoji="1" lang="en-US" altLang="ja-JP" sz="2800" b="1" i="0" u="none" strike="noStrike" kern="1200" cap="none" spc="0" normalizeH="0" baseline="-2500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z</a:t>
              </a:r>
            </a:p>
          </p:txBody>
        </p:sp>
      </p:grpSp>
      <p:sp>
        <p:nvSpPr>
          <p:cNvPr id="34" name="Rectangle 14"/>
          <p:cNvSpPr>
            <a:spLocks noChangeArrowheads="1"/>
          </p:cNvSpPr>
          <p:nvPr/>
        </p:nvSpPr>
        <p:spPr bwMode="auto">
          <a:xfrm>
            <a:off x="107504" y="5058469"/>
            <a:ext cx="757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9" name="オブジェクト 8"/>
          <p:cNvGraphicFramePr>
            <a:graphicFrameLocks noChangeAspect="1"/>
          </p:cNvGraphicFramePr>
          <p:nvPr/>
        </p:nvGraphicFramePr>
        <p:xfrm>
          <a:off x="832654" y="4750196"/>
          <a:ext cx="3425899" cy="1079977"/>
        </p:xfrm>
        <a:graphic>
          <a:graphicData uri="http://schemas.openxmlformats.org/presentationml/2006/ole">
            <mc:AlternateContent xmlns:mc="http://schemas.openxmlformats.org/markup-compatibility/2006">
              <mc:Choice xmlns:v="urn:schemas-microsoft-com:vml" Requires="v">
                <p:oleObj name="数式" r:id="rId8" imgW="1650960" imgH="482400" progId="Equation.3">
                  <p:embed/>
                </p:oleObj>
              </mc:Choice>
              <mc:Fallback>
                <p:oleObj name="数式" r:id="rId8" imgW="1650960" imgH="482400" progId="Equation.3">
                  <p:embed/>
                  <p:pic>
                    <p:nvPicPr>
                      <p:cNvPr id="9" name="オブジェクト 8"/>
                      <p:cNvPicPr>
                        <a:picLocks noChangeAspect="1" noChangeArrowheads="1"/>
                      </p:cNvPicPr>
                      <p:nvPr/>
                    </p:nvPicPr>
                    <p:blipFill>
                      <a:blip r:embed="rId9"/>
                      <a:srcRect/>
                      <a:stretch>
                        <a:fillRect/>
                      </a:stretch>
                    </p:blipFill>
                    <p:spPr bwMode="auto">
                      <a:xfrm>
                        <a:off x="832654" y="4750196"/>
                        <a:ext cx="3425899" cy="1079977"/>
                      </a:xfrm>
                      <a:prstGeom prst="rect">
                        <a:avLst/>
                      </a:prstGeom>
                      <a:noFill/>
                      <a:ln>
                        <a:noFill/>
                      </a:ln>
                    </p:spPr>
                  </p:pic>
                </p:oleObj>
              </mc:Fallback>
            </mc:AlternateContent>
          </a:graphicData>
        </a:graphic>
      </p:graphicFrame>
      <p:graphicFrame>
        <p:nvGraphicFramePr>
          <p:cNvPr id="10" name="オブジェクト 9"/>
          <p:cNvGraphicFramePr>
            <a:graphicFrameLocks noChangeAspect="1"/>
          </p:cNvGraphicFramePr>
          <p:nvPr/>
        </p:nvGraphicFramePr>
        <p:xfrm>
          <a:off x="4408638" y="4780329"/>
          <a:ext cx="3789363" cy="1079500"/>
        </p:xfrm>
        <a:graphic>
          <a:graphicData uri="http://schemas.openxmlformats.org/presentationml/2006/ole">
            <mc:AlternateContent xmlns:mc="http://schemas.openxmlformats.org/markup-compatibility/2006">
              <mc:Choice xmlns:v="urn:schemas-microsoft-com:vml" Requires="v">
                <p:oleObj name="数式" r:id="rId10" imgW="1917360" imgH="507960" progId="Equation.3">
                  <p:embed/>
                </p:oleObj>
              </mc:Choice>
              <mc:Fallback>
                <p:oleObj name="数式" r:id="rId10" imgW="1917360" imgH="507960" progId="Equation.3">
                  <p:embed/>
                  <p:pic>
                    <p:nvPicPr>
                      <p:cNvPr id="10" name="オブジェクト 9"/>
                      <p:cNvPicPr>
                        <a:picLocks noChangeAspect="1" noChangeArrowheads="1"/>
                      </p:cNvPicPr>
                      <p:nvPr/>
                    </p:nvPicPr>
                    <p:blipFill>
                      <a:blip r:embed="rId11"/>
                      <a:srcRect/>
                      <a:stretch>
                        <a:fillRect/>
                      </a:stretch>
                    </p:blipFill>
                    <p:spPr bwMode="auto">
                      <a:xfrm>
                        <a:off x="4408638" y="4780329"/>
                        <a:ext cx="3789363" cy="1079500"/>
                      </a:xfrm>
                      <a:prstGeom prst="rect">
                        <a:avLst/>
                      </a:prstGeom>
                      <a:noFill/>
                      <a:ln>
                        <a:noFill/>
                      </a:ln>
                    </p:spPr>
                  </p:pic>
                </p:oleObj>
              </mc:Fallback>
            </mc:AlternateContent>
          </a:graphicData>
        </a:graphic>
      </p:graphicFrame>
      <p:graphicFrame>
        <p:nvGraphicFramePr>
          <p:cNvPr id="11" name="オブジェクト 10"/>
          <p:cNvGraphicFramePr>
            <a:graphicFrameLocks noChangeAspect="1"/>
          </p:cNvGraphicFramePr>
          <p:nvPr/>
        </p:nvGraphicFramePr>
        <p:xfrm>
          <a:off x="3917950" y="3643313"/>
          <a:ext cx="1782763" cy="1025525"/>
        </p:xfrm>
        <a:graphic>
          <a:graphicData uri="http://schemas.openxmlformats.org/presentationml/2006/ole">
            <mc:AlternateContent xmlns:mc="http://schemas.openxmlformats.org/markup-compatibility/2006">
              <mc:Choice xmlns:v="urn:schemas-microsoft-com:vml" Requires="v">
                <p:oleObj name="数式" r:id="rId12" imgW="787320" imgH="419040" progId="Equation.3">
                  <p:embed/>
                </p:oleObj>
              </mc:Choice>
              <mc:Fallback>
                <p:oleObj name="数式" r:id="rId12" imgW="787320" imgH="419040" progId="Equation.3">
                  <p:embed/>
                  <p:pic>
                    <p:nvPicPr>
                      <p:cNvPr id="11" name="オブジェクト 10"/>
                      <p:cNvPicPr>
                        <a:picLocks noChangeAspect="1" noChangeArrowheads="1"/>
                      </p:cNvPicPr>
                      <p:nvPr/>
                    </p:nvPicPr>
                    <p:blipFill>
                      <a:blip r:embed="rId13"/>
                      <a:srcRect/>
                      <a:stretch>
                        <a:fillRect/>
                      </a:stretch>
                    </p:blipFill>
                    <p:spPr bwMode="auto">
                      <a:xfrm>
                        <a:off x="3917950" y="3643313"/>
                        <a:ext cx="1782763" cy="1025525"/>
                      </a:xfrm>
                      <a:prstGeom prst="rect">
                        <a:avLst/>
                      </a:prstGeom>
                      <a:noFill/>
                      <a:ln>
                        <a:noFill/>
                      </a:ln>
                    </p:spPr>
                  </p:pic>
                </p:oleObj>
              </mc:Fallback>
            </mc:AlternateContent>
          </a:graphicData>
        </a:graphic>
      </p:graphicFrame>
      <p:sp>
        <p:nvSpPr>
          <p:cNvPr id="41" name="Rectangle 35"/>
          <p:cNvSpPr>
            <a:spLocks noChangeArrowheads="1"/>
          </p:cNvSpPr>
          <p:nvPr/>
        </p:nvSpPr>
        <p:spPr bwMode="auto">
          <a:xfrm>
            <a:off x="5292080" y="4083794"/>
            <a:ext cx="641350" cy="641350"/>
          </a:xfrm>
          <a:prstGeom prst="rect">
            <a:avLst/>
          </a:prstGeom>
          <a:noFill/>
          <a:ln w="9525">
            <a:noFill/>
            <a:miter lim="800000"/>
            <a:headEnd/>
            <a:tailEnd/>
          </a:ln>
          <a:effectLst/>
        </p:spPr>
        <p:txBody>
          <a:bodyPr wrap="none" lIns="90000" tIns="46800" rIns="90000" bIns="4680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p>
        </p:txBody>
      </p:sp>
      <p:sp>
        <p:nvSpPr>
          <p:cNvPr id="43" name="Line 36"/>
          <p:cNvSpPr>
            <a:spLocks noChangeShapeType="1"/>
          </p:cNvSpPr>
          <p:nvPr/>
        </p:nvSpPr>
        <p:spPr bwMode="auto">
          <a:xfrm flipV="1">
            <a:off x="5763568" y="4463206"/>
            <a:ext cx="3994150" cy="25400"/>
          </a:xfrm>
          <a:prstGeom prst="line">
            <a:avLst/>
          </a:prstGeom>
          <a:noFill/>
          <a:ln w="28575">
            <a:solidFill>
              <a:schemeClr val="tx1"/>
            </a:solidFill>
            <a:round/>
            <a:headEnd type="none" w="med" len="med"/>
            <a:tailEnd type="none" w="med" len="med"/>
          </a:ln>
          <a:effectLst/>
        </p:spPr>
        <p:txBody>
          <a:bodyPr wrap="squar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Arc 37"/>
          <p:cNvSpPr>
            <a:spLocks/>
          </p:cNvSpPr>
          <p:nvPr/>
        </p:nvSpPr>
        <p:spPr bwMode="auto">
          <a:xfrm rot="20530138" flipV="1">
            <a:off x="5420668" y="2005755"/>
            <a:ext cx="3967163" cy="1828801"/>
          </a:xfrm>
          <a:custGeom>
            <a:avLst/>
            <a:gdLst>
              <a:gd name="G0" fmla="+- 0 0 0"/>
              <a:gd name="G1" fmla="+- 21598 0 0"/>
              <a:gd name="G2" fmla="+- 21600 0 0"/>
              <a:gd name="T0" fmla="*/ 274 w 20222"/>
              <a:gd name="T1" fmla="*/ 0 h 21598"/>
              <a:gd name="T2" fmla="*/ 20222 w 20222"/>
              <a:gd name="T3" fmla="*/ 14005 h 21598"/>
              <a:gd name="T4" fmla="*/ 0 w 20222"/>
              <a:gd name="T5" fmla="*/ 21598 h 21598"/>
            </a:gdLst>
            <a:ahLst/>
            <a:cxnLst>
              <a:cxn ang="0">
                <a:pos x="T0" y="T1"/>
              </a:cxn>
              <a:cxn ang="0">
                <a:pos x="T2" y="T3"/>
              </a:cxn>
              <a:cxn ang="0">
                <a:pos x="T4" y="T5"/>
              </a:cxn>
            </a:cxnLst>
            <a:rect l="0" t="0" r="r" b="b"/>
            <a:pathLst>
              <a:path w="20222" h="21598" fill="none" extrusionOk="0">
                <a:moveTo>
                  <a:pt x="274" y="-1"/>
                </a:moveTo>
                <a:cubicBezTo>
                  <a:pt x="9173" y="112"/>
                  <a:pt x="17092" y="5672"/>
                  <a:pt x="20221" y="14005"/>
                </a:cubicBezTo>
              </a:path>
              <a:path w="20222" h="21598" stroke="0" extrusionOk="0">
                <a:moveTo>
                  <a:pt x="274" y="-1"/>
                </a:moveTo>
                <a:cubicBezTo>
                  <a:pt x="9173" y="112"/>
                  <a:pt x="17092" y="5672"/>
                  <a:pt x="20221" y="14005"/>
                </a:cubicBezTo>
                <a:lnTo>
                  <a:pt x="0" y="21598"/>
                </a:lnTo>
                <a:close/>
              </a:path>
            </a:pathLst>
          </a:custGeom>
          <a:noFill/>
          <a:ln w="3810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6" name="Rectangle 39"/>
          <p:cNvSpPr>
            <a:spLocks noChangeArrowheads="1"/>
          </p:cNvSpPr>
          <p:nvPr/>
        </p:nvSpPr>
        <p:spPr bwMode="auto">
          <a:xfrm>
            <a:off x="6611438" y="3911057"/>
            <a:ext cx="854721" cy="492443"/>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乱流</a:t>
            </a:r>
            <a:endParaRPr kumimoji="1" lang="en-US" altLang="ja-JP" sz="26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
        <p:nvSpPr>
          <p:cNvPr id="47" name="Line 38"/>
          <p:cNvSpPr>
            <a:spLocks noChangeShapeType="1"/>
          </p:cNvSpPr>
          <p:nvPr/>
        </p:nvSpPr>
        <p:spPr bwMode="auto">
          <a:xfrm flipH="1" flipV="1">
            <a:off x="8155000" y="3625652"/>
            <a:ext cx="9525" cy="434975"/>
          </a:xfrm>
          <a:prstGeom prst="line">
            <a:avLst/>
          </a:prstGeom>
          <a:noFill/>
          <a:ln w="38100">
            <a:solidFill>
              <a:schemeClr val="tx1"/>
            </a:solidFill>
            <a:round/>
            <a:headEnd type="arrow"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9" name="Rectangle 39"/>
          <p:cNvSpPr>
            <a:spLocks noChangeArrowheads="1"/>
          </p:cNvSpPr>
          <p:nvPr/>
        </p:nvSpPr>
        <p:spPr bwMode="auto">
          <a:xfrm>
            <a:off x="7747519" y="3193033"/>
            <a:ext cx="803426" cy="830997"/>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a:t>
            </a:r>
            <a:endParaRPr kumimoji="1" lang="en-US" altLang="ja-JP" sz="4800" b="1"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sp>
        <p:nvSpPr>
          <p:cNvPr id="50" name="Rectangle 14"/>
          <p:cNvSpPr>
            <a:spLocks noChangeArrowheads="1"/>
          </p:cNvSpPr>
          <p:nvPr/>
        </p:nvSpPr>
        <p:spPr bwMode="auto">
          <a:xfrm>
            <a:off x="8159762" y="3509885"/>
            <a:ext cx="820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v</a:t>
            </a:r>
            <a:r>
              <a:rPr kumimoji="1" lang="en-US" altLang="ja-JP" sz="2800" b="1" i="0" u="none" strike="noStrike" kern="1200" cap="none" spc="0" normalizeH="0" baseline="-25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z</a:t>
            </a:r>
          </a:p>
        </p:txBody>
      </p:sp>
      <p:grpSp>
        <p:nvGrpSpPr>
          <p:cNvPr id="22" name="グループ化 21"/>
          <p:cNvGrpSpPr/>
          <p:nvPr/>
        </p:nvGrpSpPr>
        <p:grpSpPr>
          <a:xfrm>
            <a:off x="7565714" y="3789040"/>
            <a:ext cx="462670" cy="424009"/>
            <a:chOff x="7668344" y="4157119"/>
            <a:chExt cx="462670" cy="424009"/>
          </a:xfrm>
        </p:grpSpPr>
        <p:sp>
          <p:nvSpPr>
            <p:cNvPr id="12" name="円/楕円 11"/>
            <p:cNvSpPr/>
            <p:nvPr/>
          </p:nvSpPr>
          <p:spPr>
            <a:xfrm>
              <a:off x="7668344" y="4157119"/>
              <a:ext cx="462670" cy="4240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4" name="直線矢印コネクタ 13"/>
            <p:cNvCxnSpPr/>
            <p:nvPr/>
          </p:nvCxnSpPr>
          <p:spPr>
            <a:xfrm flipV="1">
              <a:off x="8118488" y="4246141"/>
              <a:ext cx="0" cy="148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7680870" y="4318148"/>
              <a:ext cx="0" cy="178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a:off x="8112918" y="4005064"/>
            <a:ext cx="462670" cy="424009"/>
            <a:chOff x="7668344" y="4157119"/>
            <a:chExt cx="462670" cy="424009"/>
          </a:xfrm>
        </p:grpSpPr>
        <p:sp>
          <p:nvSpPr>
            <p:cNvPr id="57" name="円/楕円 56"/>
            <p:cNvSpPr/>
            <p:nvPr/>
          </p:nvSpPr>
          <p:spPr>
            <a:xfrm>
              <a:off x="7668344" y="4157119"/>
              <a:ext cx="462670" cy="4240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8" name="直線矢印コネクタ 57"/>
            <p:cNvCxnSpPr/>
            <p:nvPr/>
          </p:nvCxnSpPr>
          <p:spPr>
            <a:xfrm flipV="1">
              <a:off x="8118488" y="4246141"/>
              <a:ext cx="0" cy="148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7680870" y="4318148"/>
              <a:ext cx="0" cy="178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Rectangle 14">
            <a:extLst>
              <a:ext uri="{FF2B5EF4-FFF2-40B4-BE49-F238E27FC236}">
                <a16:creationId xmlns:a16="http://schemas.microsoft.com/office/drawing/2014/main" id="{248FEF33-7FD9-22BB-C16A-209EF726F5B4}"/>
              </a:ext>
            </a:extLst>
          </p:cNvPr>
          <p:cNvSpPr>
            <a:spLocks noChangeArrowheads="1"/>
          </p:cNvSpPr>
          <p:nvPr/>
        </p:nvSpPr>
        <p:spPr bwMode="auto">
          <a:xfrm>
            <a:off x="3736060" y="2581276"/>
            <a:ext cx="4388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a: </a:t>
            </a:r>
            <a:r>
              <a:rPr lang="ja-JP" altLang="en-US" sz="2400" b="1" dirty="0">
                <a:latin typeface="HG丸ｺﾞｼｯｸM-PRO" panose="020F0600000000000000" pitchFamily="50" charset="-128"/>
                <a:ea typeface="HG丸ｺﾞｼｯｸM-PRO" panose="020F0600000000000000" pitchFamily="50" charset="-128"/>
              </a:rPr>
              <a:t>大、</a:t>
            </a:r>
            <a:r>
              <a:rPr lang="en-US" altLang="ja-JP" sz="2400" b="1" dirty="0">
                <a:latin typeface="Symbol" panose="05050102010706020507" pitchFamily="18" charset="2"/>
                <a:ea typeface="HG丸ｺﾞｼｯｸM-PRO" panose="020F0600000000000000" pitchFamily="50" charset="-128"/>
              </a:rPr>
              <a:t>r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密度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小 → </a:t>
            </a:r>
            <a:r>
              <a:rPr lang="en-US" altLang="ja-JP" sz="2400" b="1" dirty="0" err="1">
                <a:latin typeface="HG丸ｺﾞｼｯｸM-PRO" panose="020F0600000000000000" pitchFamily="50" charset="-128"/>
                <a:ea typeface="HG丸ｺﾞｼｯｸM-PRO" panose="020F0600000000000000" pitchFamily="50" charset="-128"/>
              </a:rPr>
              <a:t>v</a:t>
            </a:r>
            <a:r>
              <a:rPr lang="en-US" altLang="ja-JP" sz="2400" b="1" baseline="-25000" dirty="0" err="1">
                <a:latin typeface="HG丸ｺﾞｼｯｸM-PRO" panose="020F0600000000000000" pitchFamily="50" charset="-128"/>
                <a:ea typeface="HG丸ｺﾞｼｯｸM-PRO" panose="020F0600000000000000" pitchFamily="50" charset="-128"/>
              </a:rPr>
              <a:t>z</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大</a:t>
            </a:r>
            <a:endParaRPr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574351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1" y="696007"/>
            <a:ext cx="4320480" cy="317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Rectangle 7"/>
          <p:cNvSpPr>
            <a:spLocks noGrp="1" noChangeArrowheads="1"/>
          </p:cNvSpPr>
          <p:nvPr>
            <p:ph type="title" idx="4294967295"/>
          </p:nvPr>
        </p:nvSpPr>
        <p:spPr>
          <a:xfrm>
            <a:off x="0" y="0"/>
            <a:ext cx="9144000" cy="762000"/>
          </a:xfrm>
          <a:noFill/>
          <a:ln>
            <a:noFill/>
          </a:ln>
        </p:spPr>
        <p:txBody>
          <a:bodyPr>
            <a:noAutofit/>
          </a:bodyPr>
          <a:lstStyle/>
          <a:p>
            <a:r>
              <a:rPr lang="ja-JP" altLang="en-US" b="1" dirty="0">
                <a:solidFill>
                  <a:srgbClr val="0000CC"/>
                </a:solidFill>
                <a:latin typeface="+mj-ea"/>
              </a:rPr>
              <a:t>乱流によるダストの巻き上げ</a:t>
            </a:r>
          </a:p>
        </p:txBody>
      </p:sp>
      <p:sp>
        <p:nvSpPr>
          <p:cNvPr id="14" name="Rectangle 12"/>
          <p:cNvSpPr>
            <a:spLocks noChangeArrowheads="1"/>
          </p:cNvSpPr>
          <p:nvPr/>
        </p:nvSpPr>
        <p:spPr bwMode="auto">
          <a:xfrm>
            <a:off x="376437" y="3200363"/>
            <a:ext cx="2152320"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Dubrulle+ (1995)</a:t>
            </a:r>
          </a:p>
        </p:txBody>
      </p:sp>
      <p:sp>
        <p:nvSpPr>
          <p:cNvPr id="8" name="Rectangle 12"/>
          <p:cNvSpPr>
            <a:spLocks noChangeArrowheads="1"/>
          </p:cNvSpPr>
          <p:nvPr/>
        </p:nvSpPr>
        <p:spPr bwMode="auto">
          <a:xfrm>
            <a:off x="4352495" y="1772816"/>
            <a:ext cx="4900025" cy="181588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ダストのスケールハイトは、乱流の強さとストークス数に依存。より大きなダストが</a:t>
            </a:r>
            <a:endPar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赤道面により沈殿する。</a:t>
            </a:r>
            <a:endParaRPr kumimoji="1" lang="en-US" altLang="ja-JP" sz="28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endParaRPr>
          </a:p>
        </p:txBody>
      </p:sp>
      <p:graphicFrame>
        <p:nvGraphicFramePr>
          <p:cNvPr id="2" name="オブジェクト 1"/>
          <p:cNvGraphicFramePr>
            <a:graphicFrameLocks noChangeAspect="1"/>
          </p:cNvGraphicFramePr>
          <p:nvPr/>
        </p:nvGraphicFramePr>
        <p:xfrm>
          <a:off x="4563800" y="732031"/>
          <a:ext cx="2284412" cy="998538"/>
        </p:xfrm>
        <a:graphic>
          <a:graphicData uri="http://schemas.openxmlformats.org/presentationml/2006/ole">
            <mc:AlternateContent xmlns:mc="http://schemas.openxmlformats.org/markup-compatibility/2006">
              <mc:Choice xmlns:v="urn:schemas-microsoft-com:vml" Requires="v">
                <p:oleObj name="数式" r:id="rId4" imgW="1155600" imgH="469800" progId="Equation.3">
                  <p:embed/>
                </p:oleObj>
              </mc:Choice>
              <mc:Fallback>
                <p:oleObj name="数式" r:id="rId4" imgW="1155600" imgH="469800" progId="Equation.3">
                  <p:embed/>
                  <p:pic>
                    <p:nvPicPr>
                      <p:cNvPr id="2" name="オブジェクト 1"/>
                      <p:cNvPicPr>
                        <a:picLocks noChangeAspect="1" noChangeArrowheads="1"/>
                      </p:cNvPicPr>
                      <p:nvPr/>
                    </p:nvPicPr>
                    <p:blipFill>
                      <a:blip r:embed="rId5"/>
                      <a:srcRect/>
                      <a:stretch>
                        <a:fillRect/>
                      </a:stretch>
                    </p:blipFill>
                    <p:spPr bwMode="auto">
                      <a:xfrm>
                        <a:off x="4563800" y="732031"/>
                        <a:ext cx="228441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コネクタ 3"/>
          <p:cNvCxnSpPr/>
          <p:nvPr/>
        </p:nvCxnSpPr>
        <p:spPr>
          <a:xfrm>
            <a:off x="2387880" y="908720"/>
            <a:ext cx="0" cy="25922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2"/>
          <p:cNvSpPr>
            <a:spLocks noChangeArrowheads="1"/>
          </p:cNvSpPr>
          <p:nvPr/>
        </p:nvSpPr>
        <p:spPr bwMode="auto">
          <a:xfrm>
            <a:off x="2339936" y="849067"/>
            <a:ext cx="1107996"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rPr>
              <a:t>赤道面</a:t>
            </a:r>
            <a:endParaRPr kumimoji="1" lang="en-US" altLang="ja-JP" sz="2400" b="1" i="0" u="none" strike="noStrike" kern="1200" cap="none" spc="0" normalizeH="0" baseline="0" noProof="0" dirty="0">
              <a:ln>
                <a:noFill/>
              </a:ln>
              <a:solidFill>
                <a:srgbClr val="FF0000"/>
              </a:solidFill>
              <a:effectLst/>
              <a:uLnTx/>
              <a:uFillTx/>
              <a:latin typeface="Tahoma" pitchFamily="34" charset="0"/>
              <a:ea typeface="HG丸ｺﾞｼｯｸM-PRO" pitchFamily="50" charset="-128"/>
              <a:cs typeface="+mn-cs"/>
            </a:endParaRPr>
          </a:p>
        </p:txBody>
      </p:sp>
      <p:sp>
        <p:nvSpPr>
          <p:cNvPr id="13" name="Rectangle 12"/>
          <p:cNvSpPr>
            <a:spLocks noChangeArrowheads="1"/>
          </p:cNvSpPr>
          <p:nvPr/>
        </p:nvSpPr>
        <p:spPr bwMode="auto">
          <a:xfrm>
            <a:off x="3595832" y="3183359"/>
            <a:ext cx="1090363"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z/H</a:t>
            </a:r>
            <a:r>
              <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rPr>
              <a:t>gas</a:t>
            </a:r>
          </a:p>
        </p:txBody>
      </p:sp>
      <p:sp>
        <p:nvSpPr>
          <p:cNvPr id="15" name="Rectangle 12"/>
          <p:cNvSpPr>
            <a:spLocks noChangeArrowheads="1"/>
          </p:cNvSpPr>
          <p:nvPr/>
        </p:nvSpPr>
        <p:spPr bwMode="auto">
          <a:xfrm>
            <a:off x="125759" y="387402"/>
            <a:ext cx="83708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33FF"/>
                </a:solidFill>
                <a:effectLst/>
                <a:uLnTx/>
                <a:uFillTx/>
                <a:latin typeface="Tahoma" pitchFamily="34" charset="0"/>
                <a:ea typeface="HG丸ｺﾞｼｯｸM-PRO" pitchFamily="50" charset="-128"/>
                <a:cs typeface="+mn-cs"/>
              </a:rPr>
              <a:t>ρ</a:t>
            </a:r>
            <a:r>
              <a:rPr kumimoji="1" lang="en-US" altLang="ja-JP" sz="2800" b="0" i="0" u="none" strike="noStrike" kern="1200" cap="none" spc="0" normalizeH="0" baseline="-25000" noProof="0" dirty="0">
                <a:ln>
                  <a:noFill/>
                </a:ln>
                <a:solidFill>
                  <a:srgbClr val="3333FF"/>
                </a:solidFill>
                <a:effectLst/>
                <a:uLnTx/>
                <a:uFillTx/>
                <a:latin typeface="Tahoma" pitchFamily="34" charset="0"/>
                <a:ea typeface="HG丸ｺﾞｼｯｸM-PRO" pitchFamily="50" charset="-128"/>
                <a:cs typeface="+mn-cs"/>
              </a:rPr>
              <a:t>dust</a:t>
            </a:r>
          </a:p>
        </p:txBody>
      </p:sp>
      <p:graphicFrame>
        <p:nvGraphicFramePr>
          <p:cNvPr id="16" name="オブジェクト 15"/>
          <p:cNvGraphicFramePr>
            <a:graphicFrameLocks noChangeAspect="1"/>
          </p:cNvGraphicFramePr>
          <p:nvPr/>
        </p:nvGraphicFramePr>
        <p:xfrm>
          <a:off x="7083702" y="798927"/>
          <a:ext cx="1778532" cy="973889"/>
        </p:xfrm>
        <a:graphic>
          <a:graphicData uri="http://schemas.openxmlformats.org/presentationml/2006/ole">
            <mc:AlternateContent xmlns:mc="http://schemas.openxmlformats.org/markup-compatibility/2006">
              <mc:Choice xmlns:v="urn:schemas-microsoft-com:vml" Requires="v">
                <p:oleObj name="数式" r:id="rId6" imgW="876240" imgH="444240" progId="Equation.3">
                  <p:embed/>
                </p:oleObj>
              </mc:Choice>
              <mc:Fallback>
                <p:oleObj name="数式" r:id="rId6" imgW="876240" imgH="444240" progId="Equation.3">
                  <p:embed/>
                  <p:pic>
                    <p:nvPicPr>
                      <p:cNvPr id="16" name="オブジェクト 15"/>
                      <p:cNvPicPr>
                        <a:picLocks noChangeAspect="1" noChangeArrowheads="1"/>
                      </p:cNvPicPr>
                      <p:nvPr/>
                    </p:nvPicPr>
                    <p:blipFill>
                      <a:blip r:embed="rId7"/>
                      <a:srcRect/>
                      <a:stretch>
                        <a:fillRect/>
                      </a:stretch>
                    </p:blipFill>
                    <p:spPr bwMode="auto">
                      <a:xfrm>
                        <a:off x="7083702" y="798927"/>
                        <a:ext cx="1778532" cy="973889"/>
                      </a:xfrm>
                      <a:prstGeom prst="rect">
                        <a:avLst/>
                      </a:prstGeom>
                      <a:noFill/>
                      <a:ln>
                        <a:noFill/>
                      </a:ln>
                    </p:spPr>
                  </p:pic>
                </p:oleObj>
              </mc:Fallback>
            </mc:AlternateContent>
          </a:graphicData>
        </a:graphic>
      </p:graphicFrame>
      <p:sp>
        <p:nvSpPr>
          <p:cNvPr id="20" name="Rectangle 12"/>
          <p:cNvSpPr>
            <a:spLocks noChangeArrowheads="1"/>
          </p:cNvSpPr>
          <p:nvPr/>
        </p:nvSpPr>
        <p:spPr bwMode="auto">
          <a:xfrm>
            <a:off x="2453709" y="1310732"/>
            <a:ext cx="851515"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St=1</a:t>
            </a:r>
          </a:p>
        </p:txBody>
      </p:sp>
      <p:sp>
        <p:nvSpPr>
          <p:cNvPr id="21" name="Rectangle 12"/>
          <p:cNvSpPr>
            <a:spLocks noChangeArrowheads="1"/>
          </p:cNvSpPr>
          <p:nvPr/>
        </p:nvSpPr>
        <p:spPr bwMode="auto">
          <a:xfrm>
            <a:off x="3410354" y="2514800"/>
            <a:ext cx="1207382"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ahoma" pitchFamily="34" charset="0"/>
                <a:ea typeface="HG丸ｺﾞｼｯｸM-PRO" pitchFamily="50" charset="-128"/>
                <a:cs typeface="+mn-cs"/>
              </a:rPr>
              <a:t>St=10</a:t>
            </a:r>
            <a:r>
              <a:rPr kumimoji="1" lang="en-US" altLang="ja-JP" sz="2400" b="0" i="0" u="none" strike="noStrike" kern="1200" cap="none" spc="0" normalizeH="0" baseline="30000" noProof="0" dirty="0">
                <a:ln>
                  <a:noFill/>
                </a:ln>
                <a:solidFill>
                  <a:prstClr val="black"/>
                </a:solidFill>
                <a:effectLst/>
                <a:uLnTx/>
                <a:uFillTx/>
                <a:latin typeface="Tahoma" pitchFamily="34" charset="0"/>
                <a:ea typeface="HG丸ｺﾞｼｯｸM-PRO" pitchFamily="50" charset="-128"/>
                <a:cs typeface="+mn-cs"/>
              </a:rPr>
              <a:t>-3</a:t>
            </a:r>
          </a:p>
        </p:txBody>
      </p:sp>
      <p:sp>
        <p:nvSpPr>
          <p:cNvPr id="5" name="角丸四角形 4"/>
          <p:cNvSpPr/>
          <p:nvPr/>
        </p:nvSpPr>
        <p:spPr>
          <a:xfrm>
            <a:off x="4496216" y="696007"/>
            <a:ext cx="4366018" cy="1076809"/>
          </a:xfrm>
          <a:prstGeom prst="round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0684969"/>
      </p:ext>
    </p:extLst>
  </p:cSld>
  <p:clrMapOvr>
    <a:masterClrMapping/>
  </p:clrMapOvr>
  <p:transition/>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3697</TotalTime>
  <Words>1774</Words>
  <Application>Microsoft Office PowerPoint</Application>
  <PresentationFormat>画面に合わせる (4:3)</PresentationFormat>
  <Paragraphs>421</Paragraphs>
  <Slides>28</Slides>
  <Notes>18</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1</vt:i4>
      </vt:variant>
      <vt:variant>
        <vt:lpstr>スライド タイトル</vt:lpstr>
      </vt:variant>
      <vt:variant>
        <vt:i4>28</vt:i4>
      </vt:variant>
    </vt:vector>
  </HeadingPairs>
  <TitlesOfParts>
    <vt:vector size="42" baseType="lpstr">
      <vt:lpstr>HG丸ｺﾞｼｯｸM-PRO</vt:lpstr>
      <vt:lpstr>ＭＳ Ｐゴシック</vt:lpstr>
      <vt:lpstr>游ゴシック</vt:lpstr>
      <vt:lpstr>Arial</vt:lpstr>
      <vt:lpstr>Calibri</vt:lpstr>
      <vt:lpstr>Cambria Math</vt:lpstr>
      <vt:lpstr>Comic Sans MS</vt:lpstr>
      <vt:lpstr>Symbol</vt:lpstr>
      <vt:lpstr>Tahoma</vt:lpstr>
      <vt:lpstr>Times New Roman</vt:lpstr>
      <vt:lpstr>1_Office テーマ</vt:lpstr>
      <vt:lpstr>Office ​​テーマ</vt:lpstr>
      <vt:lpstr>Office テーマ</vt:lpstr>
      <vt:lpstr>数式</vt:lpstr>
      <vt:lpstr> 理論天文学概論 Introduction to  Theoretical Astronomy </vt:lpstr>
      <vt:lpstr>原始惑星系円盤から惑星系へ</vt:lpstr>
      <vt:lpstr>ガス円盤中のダストの運動（鉛直方向）</vt:lpstr>
      <vt:lpstr>ガス・ダスト間の摩擦力</vt:lpstr>
      <vt:lpstr>ガス・ダスト間の摩擦力：ストークス数</vt:lpstr>
      <vt:lpstr>ガス・ダスト間の摩擦力：ストークス数</vt:lpstr>
      <vt:lpstr>鉛直方向のダストの運動</vt:lpstr>
      <vt:lpstr>鉛直方向のダストの運動</vt:lpstr>
      <vt:lpstr>乱流によるダストの巻き上げ</vt:lpstr>
      <vt:lpstr>乱流によるダストの巻き上げ</vt:lpstr>
      <vt:lpstr>円盤内ダスト沈殿の観測的証拠</vt:lpstr>
      <vt:lpstr>円盤内ダスト進化の観測的証拠</vt:lpstr>
      <vt:lpstr>半径方向のダストの運動</vt:lpstr>
      <vt:lpstr>半径方向のダストの運動</vt:lpstr>
      <vt:lpstr>半径方向のダストの移動</vt:lpstr>
      <vt:lpstr>円盤内ダスト進化の 観測的証拠</vt:lpstr>
      <vt:lpstr>ダスト分布の偏りの生成過程</vt:lpstr>
      <vt:lpstr>ダストの合体成長</vt:lpstr>
      <vt:lpstr>ダスト成長＆鉛直・半径方向の運動</vt:lpstr>
      <vt:lpstr>ダスト成長＆鉛直・半径方向の運動</vt:lpstr>
      <vt:lpstr>円盤内ダスト成長の観測量への影響</vt:lpstr>
      <vt:lpstr>円盤内ダスト成長の観測量への影響</vt:lpstr>
      <vt:lpstr>円盤内ダスト成長の観測量への影響</vt:lpstr>
      <vt:lpstr>円盤内ダスト進化の観測的証拠</vt:lpstr>
      <vt:lpstr>円盤内ダスト進化の観測的証拠</vt:lpstr>
      <vt:lpstr>円盤内ダスト進化の観測的証拠</vt:lpstr>
      <vt:lpstr>円盤ダスト放射の高空間分解能観測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Hideko Nomura</dc:creator>
  <cp:lastModifiedBy>Hideko Nomura</cp:lastModifiedBy>
  <cp:revision>212</cp:revision>
  <dcterms:created xsi:type="dcterms:W3CDTF">2021-04-15T11:30:37Z</dcterms:created>
  <dcterms:modified xsi:type="dcterms:W3CDTF">2022-06-09T10:04:18Z</dcterms:modified>
</cp:coreProperties>
</file>