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332" r:id="rId3"/>
    <p:sldId id="274" r:id="rId4"/>
    <p:sldId id="276" r:id="rId5"/>
    <p:sldId id="275" r:id="rId6"/>
    <p:sldId id="270" r:id="rId7"/>
    <p:sldId id="258" r:id="rId8"/>
    <p:sldId id="259" r:id="rId9"/>
    <p:sldId id="352" r:id="rId10"/>
    <p:sldId id="353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e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E2314-0710-4E02-B642-E2B7BC138C4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59319-EEE5-4C27-B92C-5B7A079E0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9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13260-A114-4704-A495-2CD9C3A99C1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80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4BCF7-E58D-4F66-AB74-874779672D3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D57C-098B-4675-92EA-A2D0B20426B0}" type="datetimeFigureOut">
              <a:rPr lang="ja-JP" altLang="en-US"/>
              <a:pPr>
                <a:defRPr/>
              </a:pPr>
              <a:t>2022/5/19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733C9-68EC-45A2-8B34-7782AEC8FE6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128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123D-4F08-49A8-8B05-87C95583F1FD}" type="datetimeFigureOut">
              <a:rPr lang="ja-JP" altLang="en-US"/>
              <a:pPr>
                <a:defRPr/>
              </a:pPr>
              <a:t>2022/5/19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5DD71-B4DE-4CC5-9518-FB2E846FA8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150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BCF49-9A3C-4EFB-9571-3EBD7AAB2F83}" type="datetimeFigureOut">
              <a:rPr lang="ja-JP" altLang="en-US"/>
              <a:pPr>
                <a:defRPr/>
              </a:pPr>
              <a:t>2022/5/19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E9A4-3A1B-4B8E-93B1-6FD8625C21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542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1CB6-5C16-4E3F-812F-F65E6A13932B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1179-5054-432F-A747-39F21AFA6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357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1CB6-5C16-4E3F-812F-F65E6A13932B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1179-5054-432F-A747-39F21AFA6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547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1CB6-5C16-4E3F-812F-F65E6A13932B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1179-5054-432F-A747-39F21AFA6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70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1CB6-5C16-4E3F-812F-F65E6A13932B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1179-5054-432F-A747-39F21AFA6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123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1CB6-5C16-4E3F-812F-F65E6A13932B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1179-5054-432F-A747-39F21AFA6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41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1CB6-5C16-4E3F-812F-F65E6A13932B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1179-5054-432F-A747-39F21AFA6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874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1CB6-5C16-4E3F-812F-F65E6A13932B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1179-5054-432F-A747-39F21AFA6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256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1CB6-5C16-4E3F-812F-F65E6A13932B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1179-5054-432F-A747-39F21AFA6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19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01164-3BE8-4004-8656-5BE6778F4D8A}" type="datetimeFigureOut">
              <a:rPr lang="ja-JP" altLang="en-US"/>
              <a:pPr>
                <a:defRPr/>
              </a:pPr>
              <a:t>2022/5/19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E875-F44A-4FC7-B737-F3D5E700D02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3587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1CB6-5C16-4E3F-812F-F65E6A13932B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1179-5054-432F-A747-39F21AFA6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634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1CB6-5C16-4E3F-812F-F65E6A13932B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1179-5054-432F-A747-39F21AFA6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026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1CB6-5C16-4E3F-812F-F65E6A13932B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1179-5054-432F-A747-39F21AFA6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8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5996-A53C-45AE-8AC0-2E9ED6EA4BC6}" type="datetimeFigureOut">
              <a:rPr lang="ja-JP" altLang="en-US"/>
              <a:pPr>
                <a:defRPr/>
              </a:pPr>
              <a:t>2022/5/19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1B0B-A9E7-46C3-9570-5C711DF054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372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B811-5453-473D-86AD-68F8087A9331}" type="datetimeFigureOut">
              <a:rPr lang="ja-JP" altLang="en-US"/>
              <a:pPr>
                <a:defRPr/>
              </a:pPr>
              <a:t>2022/5/19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BD07-AAEA-42FF-8B48-D4DED196AA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244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7C79-EE2B-413F-ACE4-6195CA56101C}" type="datetimeFigureOut">
              <a:rPr lang="ja-JP" altLang="en-US"/>
              <a:pPr>
                <a:defRPr/>
              </a:pPr>
              <a:t>2022/5/19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0114-D5DF-4C14-9EE6-5AAD032F28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920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B85B-3BC8-4626-8A7E-189FC7FBA7C5}" type="datetimeFigureOut">
              <a:rPr lang="ja-JP" altLang="en-US"/>
              <a:pPr>
                <a:defRPr/>
              </a:pPr>
              <a:t>2022/5/19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59831-D1DC-4882-8E05-28F1EE494A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497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F471-0642-4B50-82C5-67BDACD5474F}" type="datetimeFigureOut">
              <a:rPr lang="ja-JP" altLang="en-US"/>
              <a:pPr>
                <a:defRPr/>
              </a:pPr>
              <a:t>2022/5/19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AA27-B0B9-4D2A-92D4-E0F800D4584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967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0A8F-2AF2-4551-9C4C-757879F87AE9}" type="datetimeFigureOut">
              <a:rPr lang="ja-JP" altLang="en-US"/>
              <a:pPr>
                <a:defRPr/>
              </a:pPr>
              <a:t>2022/5/19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8C8B2-C784-420B-9D6F-86267B4467A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191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B908-D422-4E84-9817-444505F2CE18}" type="datetimeFigureOut">
              <a:rPr lang="ja-JP" altLang="en-US"/>
              <a:pPr>
                <a:defRPr/>
              </a:pPr>
              <a:t>2022/5/19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7ACD-86DB-41F0-B6F8-B5E659E5D7A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71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4DC842-CD08-4995-9D42-AD281241C631}" type="datetimeFigureOut">
              <a:rPr lang="ja-JP" altLang="en-US"/>
              <a:pPr>
                <a:defRPr/>
              </a:pPr>
              <a:t>2022/5/19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2D05A9-6E50-4FE5-8F05-E8388A4948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129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91CB6-5C16-4E3F-812F-F65E6A13932B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41179-5054-432F-A747-39F21AFA6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0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53.JP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58.png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23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png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26.png"/><Relationship Id="rId10" Type="http://schemas.openxmlformats.org/officeDocument/2006/relationships/image" Target="../media/image6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42.pn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7.wmf"/><Relationship Id="rId3" Type="http://schemas.openxmlformats.org/officeDocument/2006/relationships/image" Target="../media/image49.pn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37502"/>
            <a:ext cx="9144000" cy="3471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ja-JP" sz="5200" b="1" dirty="0">
                <a:latin typeface="+mn-ea"/>
                <a:ea typeface="+mn-ea"/>
              </a:rPr>
            </a:br>
            <a:r>
              <a:rPr lang="ja-JP" altLang="en-US" sz="7200" b="1" dirty="0">
                <a:solidFill>
                  <a:srgbClr val="3333FF"/>
                </a:solidFill>
                <a:latin typeface="+mn-ea"/>
                <a:ea typeface="+mn-ea"/>
              </a:rPr>
              <a:t>理論天文学概論</a:t>
            </a:r>
            <a:br>
              <a:rPr lang="en-US" altLang="ja-JP" sz="7200" b="1" dirty="0">
                <a:solidFill>
                  <a:srgbClr val="3333FF"/>
                </a:solidFill>
                <a:latin typeface="+mn-ea"/>
                <a:ea typeface="+mn-ea"/>
              </a:rPr>
            </a:br>
            <a:r>
              <a:rPr lang="en-US" altLang="ja-JP" sz="56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</a:t>
            </a:r>
            <a:r>
              <a:rPr lang="en-US" altLang="ja-JP" sz="56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Theoreical</a:t>
            </a:r>
            <a:r>
              <a:rPr lang="en-US" altLang="ja-JP" sz="56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Astronomy</a:t>
            </a:r>
            <a:br>
              <a:rPr lang="en-US" altLang="ja-JP" sz="2200" b="1" dirty="0">
                <a:solidFill>
                  <a:srgbClr val="3333FF"/>
                </a:solidFill>
                <a:latin typeface="+mn-ea"/>
                <a:ea typeface="+mn-ea"/>
              </a:rPr>
            </a:br>
            <a:endParaRPr lang="en-US" altLang="ja-JP" sz="3600" b="1" dirty="0">
              <a:solidFill>
                <a:srgbClr val="3333FF"/>
              </a:solidFill>
              <a:latin typeface="+mn-ea"/>
              <a:ea typeface="+mn-ea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62272" y="5322730"/>
            <a:ext cx="8791228" cy="11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野村英子</a:t>
            </a:r>
            <a:r>
              <a:rPr kumimoji="1" lang="ja-JP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（国立天文台）</a:t>
            </a:r>
            <a:endParaRPr kumimoji="1" lang="en-US" altLang="ja-JP" sz="3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4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Hideko Nomura (NAOJ)</a:t>
            </a:r>
            <a:endParaRPr kumimoji="1" lang="en-US" altLang="ja-JP" sz="3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254B754-9DFF-4610-8B69-420FA154C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2272" y="2833415"/>
            <a:ext cx="9468544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14400">
              <a:defRPr/>
            </a:pPr>
            <a:br>
              <a:rPr lang="en-US" altLang="ja-JP" sz="800" b="1" dirty="0">
                <a:solidFill>
                  <a:srgbClr val="3333FF"/>
                </a:solidFill>
                <a:latin typeface="+mn-ea"/>
                <a:ea typeface="+mn-ea"/>
              </a:rPr>
            </a:br>
            <a:r>
              <a:rPr lang="ja-JP" altLang="en-US" sz="3600" b="1" dirty="0">
                <a:latin typeface="+mn-ea"/>
              </a:rPr>
              <a:t>第５回</a:t>
            </a:r>
            <a:endParaRPr lang="en-US" altLang="ja-JP" sz="3600" b="1" dirty="0">
              <a:latin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latin typeface="+mn-ea"/>
              </a:rPr>
              <a:t>回転円盤の不安定性</a:t>
            </a:r>
            <a:endParaRPr lang="en-US" altLang="ja-JP" sz="3600" b="1" dirty="0">
              <a:latin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+mn-ea"/>
                <a:ea typeface="+mn-ea"/>
              </a:rPr>
              <a:t>Instabilities of Rotating Disks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718D64-9E6A-0F29-A400-FB9A086E8586}"/>
              </a:ext>
            </a:extLst>
          </p:cNvPr>
          <p:cNvSpPr txBox="1"/>
          <p:nvPr/>
        </p:nvSpPr>
        <p:spPr>
          <a:xfrm>
            <a:off x="1397278" y="21012"/>
            <a:ext cx="6498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https://sci.nao.ac.jp/MEMBER/hnomura/lecture/TA/lecture</a:t>
            </a:r>
            <a:r>
              <a:rPr lang="en-US" altLang="ja-JP" dirty="0"/>
              <a:t>5</a:t>
            </a:r>
            <a:r>
              <a:rPr lang="ja-JP" altLang="en-US" dirty="0"/>
              <a:t>.pptx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A6EEBD-1E90-86B5-AD50-8CABA3B14652}"/>
              </a:ext>
            </a:extLst>
          </p:cNvPr>
          <p:cNvSpPr txBox="1"/>
          <p:nvPr/>
        </p:nvSpPr>
        <p:spPr>
          <a:xfrm>
            <a:off x="1397278" y="298413"/>
            <a:ext cx="6498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https://sci.nao.ac.jp/MEMBER/hnomura/lecture/TA/lecture</a:t>
            </a:r>
            <a:r>
              <a:rPr lang="en-US" altLang="ja-JP" dirty="0"/>
              <a:t>5</a:t>
            </a:r>
            <a:r>
              <a:rPr lang="ja-JP" altLang="en-US" dirty="0"/>
              <a:t>.p</a:t>
            </a:r>
            <a:r>
              <a:rPr lang="en-US" altLang="ja-JP" dirty="0" err="1"/>
              <a:t>df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08410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1507809" y="2852936"/>
            <a:ext cx="5544615" cy="3888432"/>
            <a:chOff x="3979411" y="3008103"/>
            <a:chExt cx="5129093" cy="350062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4"/>
            <a:stretch/>
          </p:blipFill>
          <p:spPr>
            <a:xfrm>
              <a:off x="3979411" y="3008103"/>
              <a:ext cx="5129093" cy="3500620"/>
            </a:xfrm>
            <a:prstGeom prst="rect">
              <a:avLst/>
            </a:prstGeom>
          </p:spPr>
        </p:pic>
        <p:sp>
          <p:nvSpPr>
            <p:cNvPr id="17" name="正方形/長方形 16"/>
            <p:cNvSpPr/>
            <p:nvPr/>
          </p:nvSpPr>
          <p:spPr>
            <a:xfrm>
              <a:off x="6239335" y="6281916"/>
              <a:ext cx="326859" cy="193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4" name="正方形/長方形 143"/>
            <p:cNvSpPr/>
            <p:nvPr/>
          </p:nvSpPr>
          <p:spPr>
            <a:xfrm rot="16200000">
              <a:off x="4010001" y="4763785"/>
              <a:ext cx="326859" cy="193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2790" y="0"/>
            <a:ext cx="9324528" cy="762000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b="1" dirty="0">
                <a:solidFill>
                  <a:srgbClr val="0000CC"/>
                </a:solidFill>
                <a:latin typeface="+mj-ea"/>
              </a:rPr>
              <a:t>磁場のプラズマへの凍結</a:t>
            </a:r>
            <a:endParaRPr lang="en-US" altLang="ja-JP" b="1" dirty="0">
              <a:solidFill>
                <a:srgbClr val="0000CC"/>
              </a:solidFill>
              <a:latin typeface="+mj-ea"/>
            </a:endParaRPr>
          </a:p>
        </p:txBody>
      </p:sp>
      <p:sp>
        <p:nvSpPr>
          <p:cNvPr id="140" name="Rectangle 14"/>
          <p:cNvSpPr>
            <a:spLocks noChangeArrowheads="1"/>
          </p:cNvSpPr>
          <p:nvPr/>
        </p:nvSpPr>
        <p:spPr bwMode="auto">
          <a:xfrm>
            <a:off x="310963" y="1003894"/>
            <a:ext cx="4554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磁場</a:t>
            </a:r>
            <a:r>
              <a:rPr kumimoji="1" lang="ja-JP" altLang="en-US" sz="2800" b="1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凍結する臨界密度は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5126038" y="844550"/>
          <a:ext cx="230981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数式" r:id="rId4" imgW="1231560" imgH="444240" progId="Equation.3">
                  <p:embed/>
                </p:oleObj>
              </mc:Choice>
              <mc:Fallback>
                <p:oleObj name="数式" r:id="rId4" imgW="1231560" imgH="444240" progId="Equation.3">
                  <p:embed/>
                  <p:pic>
                    <p:nvPicPr>
                      <p:cNvPr id="14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844550"/>
                        <a:ext cx="2309812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14"/>
          <p:cNvSpPr>
            <a:spLocks noChangeArrowheads="1"/>
          </p:cNvSpPr>
          <p:nvPr/>
        </p:nvSpPr>
        <p:spPr bwMode="auto">
          <a:xfrm>
            <a:off x="7488324" y="993027"/>
            <a:ext cx="9361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より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5030788" y="1946275"/>
          <a:ext cx="371633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数式" r:id="rId6" imgW="1981080" imgH="469800" progId="Equation.3">
                  <p:embed/>
                </p:oleObj>
              </mc:Choice>
              <mc:Fallback>
                <p:oleObj name="数式" r:id="rId6" imgW="1981080" imgH="469800" progId="Equation.3">
                  <p:embed/>
                  <p:pic>
                    <p:nvPicPr>
                      <p:cNvPr id="15" name="オブジェクト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1946275"/>
                        <a:ext cx="3716337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1489075" y="2019300"/>
          <a:ext cx="24066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数式" r:id="rId8" imgW="1282680" imgH="431640" progId="Equation.3">
                  <p:embed/>
                </p:oleObj>
              </mc:Choice>
              <mc:Fallback>
                <p:oleObj name="数式" r:id="rId8" imgW="1282680" imgH="431640" progId="Equation.3">
                  <p:embed/>
                  <p:pic>
                    <p:nvPicPr>
                      <p:cNvPr id="16" name="オブジェクト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2019300"/>
                        <a:ext cx="24066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Rectangle 61"/>
          <p:cNvSpPr>
            <a:spLocks noChangeArrowheads="1"/>
          </p:cNvSpPr>
          <p:nvPr/>
        </p:nvSpPr>
        <p:spPr bwMode="auto">
          <a:xfrm>
            <a:off x="6117726" y="6430612"/>
            <a:ext cx="2946238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(Kunz &amp; </a:t>
            </a:r>
            <a:r>
              <a:rPr kumimoji="1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Balbus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 2004)</a:t>
            </a:r>
          </a:p>
        </p:txBody>
      </p:sp>
      <p:sp>
        <p:nvSpPr>
          <p:cNvPr id="142" name="Rectangle 14"/>
          <p:cNvSpPr>
            <a:spLocks noChangeArrowheads="1"/>
          </p:cNvSpPr>
          <p:nvPr/>
        </p:nvSpPr>
        <p:spPr bwMode="auto">
          <a:xfrm>
            <a:off x="4302397" y="1700808"/>
            <a:ext cx="19898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電子の場合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43" name="Rectangle 14"/>
          <p:cNvSpPr>
            <a:spLocks noChangeArrowheads="1"/>
          </p:cNvSpPr>
          <p:nvPr/>
        </p:nvSpPr>
        <p:spPr bwMode="auto">
          <a:xfrm>
            <a:off x="377316" y="1677902"/>
            <a:ext cx="22109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イオンの場合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45" name="Rectangle 14"/>
          <p:cNvSpPr>
            <a:spLocks noChangeArrowheads="1"/>
          </p:cNvSpPr>
          <p:nvPr/>
        </p:nvSpPr>
        <p:spPr bwMode="auto">
          <a:xfrm>
            <a:off x="6837514" y="5938168"/>
            <a:ext cx="9949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密度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46" name="Rectangle 14"/>
          <p:cNvSpPr>
            <a:spLocks noChangeArrowheads="1"/>
          </p:cNvSpPr>
          <p:nvPr/>
        </p:nvSpPr>
        <p:spPr bwMode="auto">
          <a:xfrm>
            <a:off x="1115616" y="2780928"/>
            <a:ext cx="9949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温度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227888" y="3429000"/>
            <a:ext cx="1899597" cy="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矢印コネクタ 146"/>
          <p:cNvCxnSpPr/>
          <p:nvPr/>
        </p:nvCxnSpPr>
        <p:spPr>
          <a:xfrm>
            <a:off x="4235512" y="3429000"/>
            <a:ext cx="175620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矢印コネクタ 147"/>
          <p:cNvCxnSpPr/>
          <p:nvPr/>
        </p:nvCxnSpPr>
        <p:spPr>
          <a:xfrm>
            <a:off x="6079357" y="3429000"/>
            <a:ext cx="758157" cy="0"/>
          </a:xfrm>
          <a:prstGeom prst="straightConnector1">
            <a:avLst/>
          </a:prstGeom>
          <a:ln w="38100">
            <a:solidFill>
              <a:srgbClr val="3333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"/>
          <p:cNvSpPr>
            <a:spLocks noChangeArrowheads="1"/>
          </p:cNvSpPr>
          <p:nvPr/>
        </p:nvSpPr>
        <p:spPr bwMode="auto">
          <a:xfrm>
            <a:off x="6071716" y="3584629"/>
            <a:ext cx="2244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オーム散逸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0" name="Rectangle 14"/>
          <p:cNvSpPr>
            <a:spLocks noChangeArrowheads="1"/>
          </p:cNvSpPr>
          <p:nvPr/>
        </p:nvSpPr>
        <p:spPr bwMode="auto">
          <a:xfrm>
            <a:off x="3923928" y="3553852"/>
            <a:ext cx="2178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ホール効果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1" name="Rectangle 14"/>
          <p:cNvSpPr>
            <a:spLocks noChangeArrowheads="1"/>
          </p:cNvSpPr>
          <p:nvPr/>
        </p:nvSpPr>
        <p:spPr bwMode="auto">
          <a:xfrm>
            <a:off x="1822027" y="3556763"/>
            <a:ext cx="2224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双極性拡散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762522" y="4100879"/>
            <a:ext cx="32334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イオンも電子も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磁場</a:t>
            </a:r>
            <a:r>
              <a:rPr kumimoji="1"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に影響される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中性粒子のみ分離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)</a:t>
            </a:r>
          </a:p>
        </p:txBody>
      </p:sp>
      <p:sp>
        <p:nvSpPr>
          <p:cNvPr id="153" name="Rectangle 14"/>
          <p:cNvSpPr>
            <a:spLocks noChangeArrowheads="1"/>
          </p:cNvSpPr>
          <p:nvPr/>
        </p:nvSpPr>
        <p:spPr bwMode="auto">
          <a:xfrm>
            <a:off x="3873970" y="4087869"/>
            <a:ext cx="19831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電子のみ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磁場に影響される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4" name="Rectangle 14"/>
          <p:cNvSpPr>
            <a:spLocks noChangeArrowheads="1"/>
          </p:cNvSpPr>
          <p:nvPr/>
        </p:nvSpPr>
        <p:spPr bwMode="auto">
          <a:xfrm>
            <a:off x="5773550" y="4077072"/>
            <a:ext cx="2946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イオンも電子も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磁場に影響されない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6125024" y="3573016"/>
            <a:ext cx="2191392" cy="5441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Rectangle 14"/>
          <p:cNvSpPr>
            <a:spLocks noChangeArrowheads="1"/>
          </p:cNvSpPr>
          <p:nvPr/>
        </p:nvSpPr>
        <p:spPr bwMode="auto">
          <a:xfrm>
            <a:off x="100840" y="6416313"/>
            <a:ext cx="3233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*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図は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kumimoji="1" lang="en-US" altLang="ja-JP" sz="2400" b="0" i="0" u="none" strike="noStrike" kern="1200" cap="none" spc="0" normalizeH="0" baseline="-4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=0.1c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のとき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42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Hideko\Home\powerpoint\radiation\ASIAA\MR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26" y="2276872"/>
            <a:ext cx="4293645" cy="38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811"/>
            <a:ext cx="9144000" cy="771623"/>
          </a:xfrm>
          <a:noFill/>
          <a:ln/>
        </p:spPr>
        <p:txBody>
          <a:bodyPr lIns="90000" tIns="46800" rIns="90000" bIns="46800">
            <a:spAutoFit/>
          </a:bodyPr>
          <a:lstStyle/>
          <a:p>
            <a:r>
              <a:rPr lang="ja-JP" altLang="en-US" b="1" dirty="0">
                <a:solidFill>
                  <a:srgbClr val="0000CC"/>
                </a:solidFill>
                <a:latin typeface="+mj-ea"/>
              </a:rPr>
              <a:t>部分電離ガスの磁気回転不安定性</a:t>
            </a:r>
            <a:endParaRPr lang="ja-JP" altLang="en-US" b="1" dirty="0">
              <a:solidFill>
                <a:srgbClr val="9900CC"/>
              </a:solidFill>
              <a:latin typeface="Comic Sans MS" pitchFamily="66" charset="0"/>
              <a:ea typeface="HG丸ｺﾞｼｯｸM-PRO" pitchFamily="49" charset="-128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344613" y="5384800"/>
            <a:ext cx="18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892" y="764704"/>
            <a:ext cx="9144000" cy="61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丸ｺﾞｼｯｸM-PRO" pitchFamily="49" charset="-128"/>
                <a:ea typeface="HG丸ｺﾞｼｯｸM-PRO" pitchFamily="49" charset="-128"/>
                <a:cs typeface="+mn-cs"/>
              </a:rPr>
              <a:t>オーム散逸による磁気回転不安定性の安定化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5822376" y="2796530"/>
            <a:ext cx="1446567" cy="22166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616759" y="2317470"/>
            <a:ext cx="94799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49" charset="-128"/>
                <a:cs typeface="+mn-cs"/>
              </a:rPr>
              <a:t>h: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49" charset="-128"/>
                <a:cs typeface="+mn-cs"/>
              </a:rPr>
              <a:t>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itchFamily="49" charset="-128"/>
              <a:ea typeface="HG丸ｺﾞｼｯｸM-PRO" pitchFamily="49" charset="-128"/>
              <a:cs typeface="+mn-cs"/>
            </a:endParaRPr>
          </a:p>
        </p:txBody>
      </p:sp>
      <p:graphicFrame>
        <p:nvGraphicFramePr>
          <p:cNvPr id="8209" name="Object 17"/>
          <p:cNvGraphicFramePr>
            <a:graphicFrameLocks noChangeAspect="1"/>
          </p:cNvGraphicFramePr>
          <p:nvPr/>
        </p:nvGraphicFramePr>
        <p:xfrm>
          <a:off x="2303463" y="2227263"/>
          <a:ext cx="29527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数式" r:id="rId4" imgW="1193760" imgH="241200" progId="Equation.3">
                  <p:embed/>
                </p:oleObj>
              </mc:Choice>
              <mc:Fallback>
                <p:oleObj name="数式" r:id="rId4" imgW="1193760" imgH="241200" progId="Equation.3">
                  <p:embed/>
                  <p:pic>
                    <p:nvPicPr>
                      <p:cNvPr id="82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2227263"/>
                        <a:ext cx="295275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0" name="Object 18"/>
          <p:cNvGraphicFramePr>
            <a:graphicFrameLocks noChangeAspect="1"/>
          </p:cNvGraphicFramePr>
          <p:nvPr/>
        </p:nvGraphicFramePr>
        <p:xfrm>
          <a:off x="1066288" y="3882045"/>
          <a:ext cx="3361696" cy="1059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数式" r:id="rId6" imgW="1447560" imgH="457200" progId="Equation.3">
                  <p:embed/>
                </p:oleObj>
              </mc:Choice>
              <mc:Fallback>
                <p:oleObj name="数式" r:id="rId6" imgW="1447560" imgH="457200" progId="Equation.3">
                  <p:embed/>
                  <p:pic>
                    <p:nvPicPr>
                      <p:cNvPr id="82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288" y="3882045"/>
                        <a:ext cx="3361696" cy="1059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5478838" y="1871960"/>
            <a:ext cx="1588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ymbol" pitchFamily="18" charset="2"/>
                <a:ea typeface="HG丸ｺﾞｼｯｸM-PRO" pitchFamily="50" charset="-128"/>
                <a:cs typeface="+mn-cs"/>
              </a:rPr>
              <a:t>(w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/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ymbol" pitchFamily="18" charset="2"/>
                <a:ea typeface="HG丸ｺﾞｼｯｸM-PRO" pitchFamily="50" charset="-128"/>
                <a:cs typeface="+mn-cs"/>
              </a:rPr>
              <a:t>W)</a:t>
            </a:r>
            <a:endParaRPr kumimoji="1" lang="en-US" altLang="ja-JP" sz="2800" b="1" i="0" u="none" strike="noStrike" kern="1200" cap="none" spc="0" normalizeH="0" baseline="3000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704696" y="5014864"/>
            <a:ext cx="94799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49" charset="-128"/>
                <a:cs typeface="+mn-cs"/>
              </a:rPr>
              <a:t>h: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49" charset="-128"/>
                <a:cs typeface="+mn-cs"/>
              </a:rPr>
              <a:t>大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itchFamily="49" charset="-128"/>
              <a:ea typeface="HG丸ｺﾞｼｯｸM-PRO" pitchFamily="49" charset="-128"/>
              <a:cs typeface="+mn-cs"/>
            </a:endParaRPr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/>
        </p:nvGraphicFramePr>
        <p:xfrm>
          <a:off x="2323317" y="1382438"/>
          <a:ext cx="313848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数式" r:id="rId8" imgW="1612800" imgH="431640" progId="Equation.3">
                  <p:embed/>
                </p:oleObj>
              </mc:Choice>
              <mc:Fallback>
                <p:oleObj name="数式" r:id="rId8" imgW="1612800" imgH="431640" progId="Equation.3">
                  <p:embed/>
                  <p:pic>
                    <p:nvPicPr>
                      <p:cNvPr id="23" name="オブジェクト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317" y="1382438"/>
                        <a:ext cx="313848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10645" y="1556792"/>
            <a:ext cx="21337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誘導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方程式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6420390" y="4226122"/>
            <a:ext cx="1340729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49" charset="-128"/>
                <a:cs typeface="+mn-cs"/>
              </a:rPr>
              <a:t>不安定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丸ｺﾞｼｯｸM-PRO" pitchFamily="49" charset="-128"/>
              <a:ea typeface="HG丸ｺﾞｼｯｸM-PRO" pitchFamily="49" charset="-128"/>
              <a:cs typeface="+mn-cs"/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8053032" y="5756136"/>
            <a:ext cx="10775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kv</a:t>
            </a:r>
            <a:r>
              <a:rPr kumimoji="1" lang="en-US" altLang="ja-JP" sz="2800" b="0" i="0" u="none" strike="noStrike" kern="1200" cap="none" spc="0" normalizeH="0" baseline="-3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A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/Ω</a:t>
            </a:r>
            <a:endParaRPr kumimoji="1" lang="en-US" altLang="ja-JP" sz="2800" b="0" i="0" u="none" strike="noStrike" kern="1200" cap="none" spc="0" normalizeH="0" baseline="3000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4325824" y="1382438"/>
            <a:ext cx="1021829" cy="8944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5606730" y="6381328"/>
            <a:ext cx="3213742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(Sano &amp; Miyama 1999)</a:t>
            </a: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80095" y="2276872"/>
            <a:ext cx="1988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分散関係式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51465" y="2987289"/>
            <a:ext cx="2348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不安定の条件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/>
        </p:nvGraphicFramePr>
        <p:xfrm>
          <a:off x="2439988" y="2938463"/>
          <a:ext cx="1917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数式" r:id="rId10" imgW="838080" imgH="241200" progId="Equation.3">
                  <p:embed/>
                </p:oleObj>
              </mc:Choice>
              <mc:Fallback>
                <p:oleObj name="数式" r:id="rId10" imgW="838080" imgH="241200" progId="Equation.3">
                  <p:embed/>
                  <p:pic>
                    <p:nvPicPr>
                      <p:cNvPr id="3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2938463"/>
                        <a:ext cx="19177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角丸四角形 31"/>
          <p:cNvSpPr/>
          <p:nvPr/>
        </p:nvSpPr>
        <p:spPr>
          <a:xfrm>
            <a:off x="2400334" y="2883891"/>
            <a:ext cx="1925490" cy="6891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5651003" y="1331598"/>
            <a:ext cx="1290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J: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電流</a:t>
            </a:r>
            <a:endParaRPr kumimoji="1" lang="en-US" altLang="ja-JP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110645" y="5103336"/>
            <a:ext cx="51253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磁気拡散係数が大きくなると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電離度が小さくなると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磁気回転不安定性が安定化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3600411" y="4451603"/>
            <a:ext cx="755565" cy="4472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1139" y="3523772"/>
            <a:ext cx="25434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磁気拡散係数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73342" y="5067011"/>
            <a:ext cx="4974722" cy="1421320"/>
          </a:xfrm>
          <a:prstGeom prst="round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68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3038121" y="2762908"/>
            <a:ext cx="4714875" cy="2131502"/>
            <a:chOff x="3038121" y="2506435"/>
            <a:chExt cx="4714875" cy="2131502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121" y="2580537"/>
              <a:ext cx="471487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正方形/長方形 15"/>
            <p:cNvSpPr/>
            <p:nvPr/>
          </p:nvSpPr>
          <p:spPr>
            <a:xfrm>
              <a:off x="7452320" y="2506435"/>
              <a:ext cx="300676" cy="3526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362105" y="3933056"/>
              <a:ext cx="650056" cy="4046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2" name="Rectangle 14"/>
            <p:cNvSpPr>
              <a:spLocks noChangeArrowheads="1"/>
            </p:cNvSpPr>
            <p:nvPr/>
          </p:nvSpPr>
          <p:spPr bwMode="auto">
            <a:xfrm>
              <a:off x="5170366" y="3907078"/>
              <a:ext cx="10801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HCO</a:t>
              </a:r>
              <a:r>
                <a:rPr kumimoji="1" lang="en-US" altLang="ja-JP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+</a:t>
              </a:r>
            </a:p>
          </p:txBody>
        </p:sp>
      </p:grp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2790" y="0"/>
            <a:ext cx="9324528" cy="762000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b="1" dirty="0">
                <a:solidFill>
                  <a:srgbClr val="0000CC"/>
                </a:solidFill>
                <a:latin typeface="+mj-ea"/>
              </a:rPr>
              <a:t>原始惑星系円盤ガスの電離度</a:t>
            </a:r>
            <a:endParaRPr lang="en-US" altLang="ja-JP" b="1" dirty="0">
              <a:solidFill>
                <a:srgbClr val="0000CC"/>
              </a:solidFill>
              <a:latin typeface="+mj-ea"/>
            </a:endParaRP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-36512" y="4420231"/>
            <a:ext cx="3733717" cy="55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宇宙線による電離度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-230234" y="5808166"/>
            <a:ext cx="92525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原始惑星系円盤の赤道面付近では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z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　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,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　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→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x(e</a:t>
            </a:r>
            <a:r>
              <a:rPr kumimoji="1" lang="en-US" altLang="ja-JP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→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磁気回転不安定性が安定化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5496" y="1237201"/>
            <a:ext cx="3250425" cy="3147623"/>
            <a:chOff x="35496" y="2107819"/>
            <a:chExt cx="3250425" cy="314762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47" y="2159816"/>
              <a:ext cx="2543175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267773" y="2107819"/>
              <a:ext cx="1656184" cy="597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2790322" y="2107819"/>
              <a:ext cx="495599" cy="609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452063" y="2807486"/>
              <a:ext cx="231505" cy="65794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正方形/長方形 101"/>
            <p:cNvSpPr/>
            <p:nvPr/>
          </p:nvSpPr>
          <p:spPr>
            <a:xfrm>
              <a:off x="1452752" y="3633526"/>
              <a:ext cx="942409" cy="352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/>
          </p:nvSpPr>
          <p:spPr bwMode="auto">
            <a:xfrm>
              <a:off x="35496" y="2307617"/>
              <a:ext cx="129614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宇宙線</a:t>
              </a:r>
              <a:endPara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1543521" y="4845347"/>
          <a:ext cx="56927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数式" r:id="rId5" imgW="3035160" imgH="469800" progId="Equation.3">
                  <p:embed/>
                </p:oleObj>
              </mc:Choice>
              <mc:Fallback>
                <p:oleObj name="数式" r:id="rId5" imgW="3035160" imgH="469800" progId="Equation.3">
                  <p:embed/>
                  <p:pic>
                    <p:nvPicPr>
                      <p:cNvPr id="9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521" y="4845347"/>
                        <a:ext cx="56927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矢印コネクタ 10"/>
          <p:cNvCxnSpPr/>
          <p:nvPr/>
        </p:nvCxnSpPr>
        <p:spPr>
          <a:xfrm>
            <a:off x="6466510" y="5990737"/>
            <a:ext cx="216024" cy="3225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/>
          <p:nvPr/>
        </p:nvCxnSpPr>
        <p:spPr>
          <a:xfrm flipV="1">
            <a:off x="7164288" y="5936006"/>
            <a:ext cx="288032" cy="3438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/>
          <p:cNvCxnSpPr/>
          <p:nvPr/>
        </p:nvCxnSpPr>
        <p:spPr>
          <a:xfrm>
            <a:off x="8756556" y="5968435"/>
            <a:ext cx="288032" cy="3560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/>
          <p:cNvGrpSpPr/>
          <p:nvPr/>
        </p:nvGrpSpPr>
        <p:grpSpPr>
          <a:xfrm>
            <a:off x="2797094" y="949169"/>
            <a:ext cx="1800225" cy="1425879"/>
            <a:chOff x="2797094" y="692696"/>
            <a:chExt cx="1800225" cy="1425879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94" y="1032725"/>
              <a:ext cx="1800225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2915816" y="692696"/>
              <a:ext cx="129614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高密度</a:t>
              </a:r>
              <a:endPara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508104" y="1621888"/>
            <a:ext cx="2971054" cy="1590675"/>
            <a:chOff x="5508104" y="1365415"/>
            <a:chExt cx="2971054" cy="1590675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883" y="1365415"/>
              <a:ext cx="1057275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ctangle 14"/>
            <p:cNvSpPr>
              <a:spLocks noChangeArrowheads="1"/>
            </p:cNvSpPr>
            <p:nvPr/>
          </p:nvSpPr>
          <p:spPr bwMode="auto">
            <a:xfrm>
              <a:off x="5508104" y="1767668"/>
              <a:ext cx="2035325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高密度</a:t>
              </a:r>
              <a:endPara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n&gt;10</a:t>
              </a:r>
              <a:r>
                <a:rPr kumimoji="1" lang="en-US" altLang="ja-JP" sz="2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16</a:t>
              </a:r>
              <a:r>
                <a:rPr kumimoji="1" lang="en-US" altLang="ja-JP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cm</a:t>
              </a:r>
              <a:r>
                <a:rPr kumimoji="1" lang="en-US" altLang="ja-JP" sz="2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-3</a:t>
              </a: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5442094" y="841010"/>
            <a:ext cx="3655259" cy="954108"/>
            <a:chOff x="5442094" y="841010"/>
            <a:chExt cx="3655259" cy="954108"/>
          </a:xfrm>
        </p:grpSpPr>
        <p:sp>
          <p:nvSpPr>
            <p:cNvPr id="144" name="Text Box 13"/>
            <p:cNvSpPr txBox="1">
              <a:spLocks noChangeArrowheads="1"/>
            </p:cNvSpPr>
            <p:nvPr/>
          </p:nvSpPr>
          <p:spPr bwMode="auto">
            <a:xfrm>
              <a:off x="5442094" y="841010"/>
              <a:ext cx="365525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HG丸ｺﾞｼｯｸM-PRO" pitchFamily="50" charset="-128"/>
                  <a:cs typeface="+mn-cs"/>
                </a:rPr>
                <a:t>円盤内ではダストの状態が電離度に影響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endParaRPr>
            </a:p>
          </p:txBody>
        </p:sp>
        <p:sp>
          <p:nvSpPr>
            <p:cNvPr id="145" name="角丸四角形 144"/>
            <p:cNvSpPr/>
            <p:nvPr/>
          </p:nvSpPr>
          <p:spPr>
            <a:xfrm>
              <a:off x="5508104" y="871299"/>
              <a:ext cx="3514182" cy="923819"/>
            </a:xfrm>
            <a:prstGeom prst="roundRect">
              <a:avLst/>
            </a:prstGeom>
            <a:noFill/>
            <a:ln w="381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529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42" y="1108934"/>
            <a:ext cx="4392154" cy="4456165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662"/>
            <a:ext cx="9144000" cy="694678"/>
          </a:xfrm>
          <a:noFill/>
          <a:ln/>
        </p:spPr>
        <p:txBody>
          <a:bodyPr lIns="90000" tIns="46800" rIns="90000" bIns="46800">
            <a:spAutoFit/>
          </a:bodyPr>
          <a:lstStyle/>
          <a:p>
            <a:r>
              <a:rPr lang="ja-JP" altLang="en-US" sz="3900" b="1" dirty="0">
                <a:solidFill>
                  <a:srgbClr val="0000CC"/>
                </a:solidFill>
                <a:latin typeface="+mj-ea"/>
              </a:rPr>
              <a:t>原始惑星系円盤内の磁気回転不安定領域</a:t>
            </a:r>
            <a:endParaRPr lang="ja-JP" altLang="en-US" sz="3900" b="1" dirty="0">
              <a:solidFill>
                <a:srgbClr val="9900CC"/>
              </a:solidFill>
              <a:latin typeface="HG丸ｺﾞｼｯｸM-PRO" pitchFamily="49" charset="-128"/>
              <a:ea typeface="HG丸ｺﾞｼｯｸM-PRO" pitchFamily="49" charset="-128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344613" y="5384800"/>
            <a:ext cx="18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436096" y="753811"/>
            <a:ext cx="355055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G丸ｺﾞｼｯｸM-PRO" pitchFamily="49" charset="-128"/>
                <a:ea typeface="HG丸ｺﾞｼｯｸM-PRO" pitchFamily="49" charset="-128"/>
                <a:cs typeface="+mn-cs"/>
              </a:rPr>
              <a:t>ダスト沈殿の影響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-36512" y="974493"/>
            <a:ext cx="4680854" cy="4638907"/>
            <a:chOff x="-92604" y="974493"/>
            <a:chExt cx="4736946" cy="48006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604" y="974493"/>
              <a:ext cx="4736946" cy="4800600"/>
            </a:xfrm>
            <a:prstGeom prst="rect">
              <a:avLst/>
            </a:prstGeom>
          </p:spPr>
        </p:pic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070983" y="2851573"/>
              <a:ext cx="129614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不安定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583427" y="4254768"/>
              <a:ext cx="1238805" cy="541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安定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sp>
        <p:nvSpPr>
          <p:cNvPr id="16" name="Rectangle 61"/>
          <p:cNvSpPr>
            <a:spLocks noChangeArrowheads="1"/>
          </p:cNvSpPr>
          <p:nvPr/>
        </p:nvSpPr>
        <p:spPr bwMode="auto">
          <a:xfrm>
            <a:off x="-36512" y="706784"/>
            <a:ext cx="2531887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(Sano et al. 2000)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5652117" y="3501008"/>
            <a:ext cx="2232251" cy="1221874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228184" y="4199662"/>
            <a:ext cx="2160240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ダスト沈殿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5565099"/>
            <a:ext cx="91440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49" charset="-128"/>
                <a:ea typeface="HG丸ｺﾞｼｯｸM-PRO" pitchFamily="49" charset="-128"/>
                <a:cs typeface="+mn-cs"/>
              </a:rPr>
              <a:t>円盤外縁の低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49" charset="-128"/>
                <a:ea typeface="HG丸ｺﾞｼｯｸM-PRO" pitchFamily="49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49" charset="-128"/>
                <a:ea typeface="HG丸ｺﾞｼｯｸM-PRO" pitchFamily="49" charset="-128"/>
                <a:cs typeface="+mn-cs"/>
              </a:rPr>
              <a:t>面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49" charset="-128"/>
                <a:ea typeface="HG丸ｺﾞｼｯｸM-PRO" pitchFamily="49" charset="-128"/>
                <a:cs typeface="+mn-cs"/>
              </a:rPr>
              <a:t>)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49" charset="-128"/>
                <a:ea typeface="HG丸ｺﾞｼｯｸM-PRO" pitchFamily="49" charset="-128"/>
                <a:cs typeface="+mn-cs"/>
              </a:rPr>
              <a:t>密度領域および円盤内縁の上層部は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itchFamily="49" charset="-128"/>
              <a:ea typeface="HG丸ｺﾞｼｯｸM-PRO" pitchFamily="49" charset="-128"/>
              <a:cs typeface="+mn-cs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49" charset="-128"/>
                <a:ea typeface="HG丸ｺﾞｼｯｸM-PRO" pitchFamily="49" charset="-128"/>
                <a:cs typeface="+mn-cs"/>
              </a:rPr>
              <a:t>磁気回転不安定。ダストが沈殿すると荷電粒子のダストによる再結合率　→電離度　→磁気回転不安定領域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itchFamily="49" charset="-128"/>
              <a:ea typeface="HG丸ｺﾞｼｯｸM-PRO" pitchFamily="49" charset="-128"/>
              <a:cs typeface="+mn-cs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2735796" y="6535415"/>
            <a:ext cx="216024" cy="3225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4463654" y="6535414"/>
            <a:ext cx="252362" cy="2778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8388424" y="6526603"/>
            <a:ext cx="229357" cy="2778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12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75" y="1094300"/>
            <a:ext cx="4210751" cy="406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1979712" y="3501008"/>
            <a:ext cx="3589280" cy="2411725"/>
            <a:chOff x="930243" y="3125684"/>
            <a:chExt cx="3871855" cy="2698679"/>
          </a:xfrm>
        </p:grpSpPr>
        <p:pic>
          <p:nvPicPr>
            <p:cNvPr id="30" name="Picture 131" descr="nature09684-f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7" t="50000" r="27260" b="4005"/>
            <a:stretch/>
          </p:blipFill>
          <p:spPr bwMode="auto">
            <a:xfrm>
              <a:off x="1540869" y="3125684"/>
              <a:ext cx="3261229" cy="26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2064265" y="5393432"/>
              <a:ext cx="262950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49" charset="-128"/>
                  <a:cs typeface="+mn-cs"/>
                </a:rPr>
                <a:t>(</a:t>
              </a:r>
              <a:r>
                <a:rPr kumimoji="1" lang="en-US" altLang="ja-JP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49" charset="-128"/>
                  <a:cs typeface="+mn-cs"/>
                </a:rPr>
                <a:t>Marois</a:t>
              </a:r>
              <a:r>
                <a: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49" charset="-128"/>
                  <a:cs typeface="+mn-cs"/>
                </a:rPr>
                <a:t> et al. 2010)</a:t>
              </a: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1551659" y="3306305"/>
              <a:ext cx="1866156" cy="99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 charset="-128"/>
                  <a:ea typeface="ＭＳ Ｐゴシック" panose="020B0600070205080204" pitchFamily="50" charset="-128"/>
                  <a:cs typeface="+mn-cs"/>
                </a:rPr>
                <a:t>HR8799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 charset="-128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1" lang="ja-JP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 charset="-128"/>
                  <a:ea typeface="ＭＳ Ｐゴシック" panose="020B0600070205080204" pitchFamily="50" charset="-128"/>
                  <a:cs typeface="+mn-cs"/>
                </a:rPr>
                <a:t>系外惑星</a:t>
              </a:r>
              <a:r>
                <a:rPr kumimoji="1" lang="en-US" altLang="ja-JP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 charset="-128"/>
                  <a:ea typeface="ＭＳ Ｐゴシック" panose="020B0600070205080204" pitchFamily="50" charset="-128"/>
                  <a:cs typeface="+mn-cs"/>
                </a:rPr>
                <a:t>)</a:t>
              </a: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930243" y="3187597"/>
              <a:ext cx="500062" cy="5000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4135404" y="3350803"/>
              <a:ext cx="500062" cy="5000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3562318" y="5194197"/>
              <a:ext cx="500062" cy="5000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3644868" y="4586184"/>
              <a:ext cx="500062" cy="5000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t="-5063" r="16100" b="11366"/>
          <a:stretch/>
        </p:blipFill>
        <p:spPr bwMode="auto">
          <a:xfrm>
            <a:off x="2624109" y="357563"/>
            <a:ext cx="3000028" cy="335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3285395" y="3261358"/>
            <a:ext cx="2293169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(</a:t>
            </a:r>
            <a:r>
              <a:rPr kumimoji="1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Forgan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+ 2010)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r="-226" b="10059"/>
          <a:stretch/>
        </p:blipFill>
        <p:spPr>
          <a:xfrm>
            <a:off x="29069" y="3284984"/>
            <a:ext cx="2598715" cy="2564369"/>
          </a:xfrm>
          <a:prstGeom prst="rect">
            <a:avLst/>
          </a:prstGeom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429000" y="2649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666633"/>
              </a:solidFill>
              <a:effectLst/>
              <a:uLnTx/>
              <a:uFillTx/>
              <a:latin typeface="Comic Sans MS" pitchFamily="66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552" y="0"/>
            <a:ext cx="9164960" cy="762000"/>
          </a:xfrm>
          <a:noFill/>
        </p:spPr>
        <p:txBody>
          <a:bodyPr/>
          <a:lstStyle/>
          <a:p>
            <a:pPr eaLnBrk="1" hangingPunct="1"/>
            <a:r>
              <a:rPr lang="ja-JP" altLang="en-US" b="1" dirty="0">
                <a:solidFill>
                  <a:srgbClr val="0000CC"/>
                </a:solidFill>
                <a:latin typeface="ＭＳ Ｐゴシック" charset="-128"/>
              </a:rPr>
              <a:t>自己重力不安定による角運動量輸送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84317" y="5849001"/>
            <a:ext cx="90364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渦状腕方向の自己重力により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角運動量が外側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(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質量が内側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)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に輸送される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2994" y="764704"/>
            <a:ext cx="2924195" cy="2963737"/>
            <a:chOff x="6267484" y="1976883"/>
            <a:chExt cx="2924195" cy="2963737"/>
          </a:xfrm>
        </p:grpSpPr>
        <p:grpSp>
          <p:nvGrpSpPr>
            <p:cNvPr id="7" name="グループ化 1"/>
            <p:cNvGrpSpPr>
              <a:grpSpLocks/>
            </p:cNvGrpSpPr>
            <p:nvPr/>
          </p:nvGrpSpPr>
          <p:grpSpPr bwMode="auto">
            <a:xfrm>
              <a:off x="6267484" y="1976883"/>
              <a:ext cx="2924195" cy="2963737"/>
              <a:chOff x="6224631" y="3773755"/>
              <a:chExt cx="2924196" cy="2963665"/>
            </a:xfrm>
          </p:grpSpPr>
          <p:pic>
            <p:nvPicPr>
              <p:cNvPr id="8" name="Picture 60" descr="C:\Documents and Settings\Hideko\Home\powerpoint\diskchemistry2\Hokkaido\Fukagawa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4631" y="3773755"/>
                <a:ext cx="2924196" cy="2924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61"/>
              <p:cNvSpPr>
                <a:spLocks noChangeArrowheads="1"/>
              </p:cNvSpPr>
              <p:nvPr/>
            </p:nvSpPr>
            <p:spPr bwMode="auto">
              <a:xfrm>
                <a:off x="6249964" y="6304363"/>
                <a:ext cx="2559458" cy="433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algn="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HG丸ｺﾞｼｯｸM-PRO" pitchFamily="50" charset="-128"/>
                    <a:cs typeface="+mn-cs"/>
                  </a:rPr>
                  <a:t>(</a:t>
                </a:r>
                <a:r>
                  <a:rPr kumimoji="1" lang="en-US" altLang="ja-JP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HG丸ｺﾞｼｯｸM-PRO" pitchFamily="50" charset="-128"/>
                    <a:cs typeface="+mn-cs"/>
                  </a:rPr>
                  <a:t>Fukagawa</a:t>
                </a:r>
                <a:r>
                  <a:rPr kumimoji="1" lang="en-US" altLang="ja-JP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HG丸ｺﾞｼｯｸM-PRO" pitchFamily="50" charset="-128"/>
                    <a:cs typeface="+mn-cs"/>
                  </a:rPr>
                  <a:t>+ 2004)</a:t>
                </a:r>
              </a:p>
            </p:txBody>
          </p:sp>
          <p:sp>
            <p:nvSpPr>
              <p:cNvPr id="10" name="Rectangle 62"/>
              <p:cNvSpPr>
                <a:spLocks noChangeArrowheads="1"/>
              </p:cNvSpPr>
              <p:nvPr/>
            </p:nvSpPr>
            <p:spPr bwMode="auto">
              <a:xfrm>
                <a:off x="7924809" y="3909158"/>
                <a:ext cx="119538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ctr" defTabSz="914400" rtl="0" eaLnBrk="0" fontAlgn="t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charset="-128"/>
                    <a:ea typeface="ＭＳ Ｐゴシック" panose="020B0600070205080204" pitchFamily="50" charset="-128"/>
                    <a:cs typeface="+mn-cs"/>
                  </a:rPr>
                  <a:t>AB </a:t>
                </a:r>
                <a:r>
                  <a:rPr kumimoji="1" lang="en-US" altLang="ja-JP" sz="2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charset="-128"/>
                    <a:ea typeface="ＭＳ Ｐゴシック" panose="020B0600070205080204" pitchFamily="50" charset="-128"/>
                    <a:cs typeface="+mn-cs"/>
                  </a:rPr>
                  <a:t>Aur</a:t>
                </a:r>
                <a:endParaRPr kumimoji="1" lang="en-US" altLang="ja-JP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cxnSp>
          <p:nvCxnSpPr>
            <p:cNvPr id="11" name="直線コネクタ 10"/>
            <p:cNvCxnSpPr/>
            <p:nvPr/>
          </p:nvCxnSpPr>
          <p:spPr bwMode="auto">
            <a:xfrm>
              <a:off x="7826375" y="2672983"/>
              <a:ext cx="28575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62"/>
            <p:cNvSpPr>
              <a:spLocks noChangeArrowheads="1"/>
            </p:cNvSpPr>
            <p:nvPr/>
          </p:nvSpPr>
          <p:spPr bwMode="auto">
            <a:xfrm>
              <a:off x="8121613" y="2485426"/>
              <a:ext cx="963613" cy="43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ctr" defTabSz="914400" rtl="0" eaLnBrk="0" fontAlgn="t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 charset="-128"/>
                  <a:ea typeface="ＭＳ Ｐゴシック" panose="020B0600070205080204" pitchFamily="50" charset="-128"/>
                  <a:cs typeface="+mn-cs"/>
                </a:rPr>
                <a:t>100AU</a:t>
              </a:r>
            </a:p>
          </p:txBody>
        </p:sp>
      </p:grp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0" y="764704"/>
            <a:ext cx="1187550" cy="61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観測</a:t>
            </a: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2730965" y="737748"/>
            <a:ext cx="2921155" cy="64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シミュレーション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 flipH="1" flipV="1">
            <a:off x="8182062" y="2409505"/>
            <a:ext cx="288032" cy="4513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7685344" y="1908050"/>
            <a:ext cx="1512168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回転方向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7831061" y="2715366"/>
            <a:ext cx="38387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6557051" y="2798479"/>
            <a:ext cx="2808312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自己重力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Rectangle 48"/>
          <p:cNvSpPr>
            <a:spLocks noChangeArrowheads="1"/>
          </p:cNvSpPr>
          <p:nvPr/>
        </p:nvSpPr>
        <p:spPr bwMode="auto">
          <a:xfrm>
            <a:off x="5570308" y="1205249"/>
            <a:ext cx="1512168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密度波</a:t>
            </a:r>
          </a:p>
        </p:txBody>
      </p:sp>
      <p:sp>
        <p:nvSpPr>
          <p:cNvPr id="25" name="Rectangle 62"/>
          <p:cNvSpPr>
            <a:spLocks noChangeArrowheads="1"/>
          </p:cNvSpPr>
          <p:nvPr/>
        </p:nvSpPr>
        <p:spPr bwMode="auto">
          <a:xfrm>
            <a:off x="130163" y="3732605"/>
            <a:ext cx="1837660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charset="-128"/>
                <a:ea typeface="ＭＳ Ｐゴシック" panose="020B0600070205080204" pitchFamily="50" charset="-128"/>
                <a:cs typeface="+mn-cs"/>
              </a:rPr>
              <a:t>HD135344B</a:t>
            </a:r>
          </a:p>
        </p:txBody>
      </p:sp>
      <p:sp>
        <p:nvSpPr>
          <p:cNvPr id="26" name="Rectangle 61"/>
          <p:cNvSpPr>
            <a:spLocks noChangeArrowheads="1"/>
          </p:cNvSpPr>
          <p:nvPr/>
        </p:nvSpPr>
        <p:spPr bwMode="auto">
          <a:xfrm>
            <a:off x="-28186" y="5445224"/>
            <a:ext cx="1996009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(Muto+ 2012)</a:t>
            </a:r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5692955" y="4507373"/>
            <a:ext cx="3146983" cy="8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回転を妨げる向きに力が加わる</a:t>
            </a:r>
          </a:p>
        </p:txBody>
      </p:sp>
      <p:sp>
        <p:nvSpPr>
          <p:cNvPr id="29" name="Rectangle 61"/>
          <p:cNvSpPr>
            <a:spLocks noChangeArrowheads="1"/>
          </p:cNvSpPr>
          <p:nvPr/>
        </p:nvSpPr>
        <p:spPr bwMode="auto">
          <a:xfrm>
            <a:off x="5280960" y="5189611"/>
            <a:ext cx="3956503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(Lynden-Bell &amp; </a:t>
            </a:r>
            <a:r>
              <a:rPr kumimoji="1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Kalnajs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 1972)</a:t>
            </a:r>
          </a:p>
        </p:txBody>
      </p:sp>
    </p:spTree>
    <p:extLst>
      <p:ext uri="{BB962C8B-B14F-4D97-AF65-F5344CB8AC3E}">
        <p14:creationId xmlns:p14="http://schemas.microsoft.com/office/powerpoint/2010/main" val="142658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/>
          <p:cNvGrpSpPr/>
          <p:nvPr/>
        </p:nvGrpSpPr>
        <p:grpSpPr>
          <a:xfrm>
            <a:off x="4994401" y="908720"/>
            <a:ext cx="3987848" cy="4522693"/>
            <a:chOff x="5076055" y="2322776"/>
            <a:chExt cx="3987848" cy="4522693"/>
          </a:xfrm>
        </p:grpSpPr>
        <p:pic>
          <p:nvPicPr>
            <p:cNvPr id="2142" name="Picture 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27695" y="2809261"/>
              <a:ext cx="4084568" cy="398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2" name="オブジェクト 11"/>
            <p:cNvGraphicFramePr>
              <a:graphicFrameLocks noChangeAspect="1"/>
            </p:cNvGraphicFramePr>
            <p:nvPr/>
          </p:nvGraphicFramePr>
          <p:xfrm>
            <a:off x="7283195" y="5148111"/>
            <a:ext cx="1616075" cy="830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0" name="数式" r:id="rId5" imgW="825480" imgH="393480" progId="Equation.3">
                    <p:embed/>
                  </p:oleObj>
                </mc:Choice>
                <mc:Fallback>
                  <p:oleObj name="数式" r:id="rId5" imgW="825480" imgH="393480" progId="Equation.3">
                    <p:embed/>
                    <p:pic>
                      <p:nvPicPr>
                        <p:cNvPr id="12" name="オブジェクト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3195" y="5148111"/>
                          <a:ext cx="1616075" cy="830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7715556" y="4725144"/>
              <a:ext cx="126669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不安定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7554097" y="4653136"/>
              <a:ext cx="0" cy="5952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39"/>
            <p:cNvSpPr>
              <a:spLocks noChangeArrowheads="1"/>
            </p:cNvSpPr>
            <p:nvPr/>
          </p:nvSpPr>
          <p:spPr bwMode="auto">
            <a:xfrm>
              <a:off x="7740352" y="3958955"/>
              <a:ext cx="90601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安定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6506452" y="3068960"/>
              <a:ext cx="90601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圧力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>
              <a:off x="8089418" y="3253986"/>
              <a:ext cx="90601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回転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  <p:sp>
          <p:nvSpPr>
            <p:cNvPr id="51" name="Rectangle 39"/>
            <p:cNvSpPr>
              <a:spLocks noChangeArrowheads="1"/>
            </p:cNvSpPr>
            <p:nvPr/>
          </p:nvSpPr>
          <p:spPr bwMode="auto">
            <a:xfrm>
              <a:off x="6057581" y="6021288"/>
              <a:ext cx="90601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重力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  <p:cxnSp>
          <p:nvCxnSpPr>
            <p:cNvPr id="52" name="直線矢印コネクタ 51"/>
            <p:cNvCxnSpPr/>
            <p:nvPr/>
          </p:nvCxnSpPr>
          <p:spPr>
            <a:xfrm>
              <a:off x="7554097" y="4054205"/>
              <a:ext cx="0" cy="5952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角丸四角形 18"/>
            <p:cNvSpPr/>
            <p:nvPr/>
          </p:nvSpPr>
          <p:spPr>
            <a:xfrm>
              <a:off x="7283195" y="5248364"/>
              <a:ext cx="1660304" cy="70091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6463399" y="2322776"/>
              <a:ext cx="172996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分散関係</a:t>
              </a:r>
              <a:endPara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14288"/>
            <a:ext cx="9404920" cy="762000"/>
          </a:xfrm>
          <a:noFill/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00CC"/>
                </a:solidFill>
                <a:latin typeface="ＭＳ Ｐゴシック" charset="-128"/>
              </a:rPr>
              <a:t>円盤の自己重力不安定性の条件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-19502" y="1059557"/>
            <a:ext cx="20882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連続の式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-158726" y="1960681"/>
            <a:ext cx="26997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運動方程式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(r)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2339752" y="959979"/>
          <a:ext cx="250983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数式" r:id="rId7" imgW="1282680" imgH="393480" progId="Equation.3">
                  <p:embed/>
                </p:oleObj>
              </mc:Choice>
              <mc:Fallback>
                <p:oleObj name="数式" r:id="rId7" imgW="1282680" imgH="393480" progId="Equation.3">
                  <p:embed/>
                  <p:pic>
                    <p:nvPicPr>
                      <p:cNvPr id="11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959979"/>
                        <a:ext cx="250983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オブジェクト 74"/>
          <p:cNvGraphicFramePr>
            <a:graphicFrameLocks noChangeAspect="1"/>
          </p:cNvGraphicFramePr>
          <p:nvPr/>
        </p:nvGraphicFramePr>
        <p:xfrm>
          <a:off x="2572072" y="3793388"/>
          <a:ext cx="16398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数式" r:id="rId9" imgW="838080" imgH="228600" progId="Equation.3">
                  <p:embed/>
                </p:oleObj>
              </mc:Choice>
              <mc:Fallback>
                <p:oleObj name="数式" r:id="rId9" imgW="838080" imgH="228600" progId="Equation.3">
                  <p:embed/>
                  <p:pic>
                    <p:nvPicPr>
                      <p:cNvPr id="75" name="オブジェクト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072" y="3793388"/>
                        <a:ext cx="16398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480779" y="4994275"/>
          <a:ext cx="14906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数式" r:id="rId11" imgW="761760" imgH="228600" progId="Equation.3">
                  <p:embed/>
                </p:oleObj>
              </mc:Choice>
              <mc:Fallback>
                <p:oleObj name="数式" r:id="rId11" imgW="761760" imgH="228600" progId="Equation.3">
                  <p:embed/>
                  <p:pic>
                    <p:nvPicPr>
                      <p:cNvPr id="14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" y="4994275"/>
                        <a:ext cx="14906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39"/>
          <p:cNvSpPr>
            <a:spLocks noChangeArrowheads="1"/>
          </p:cNvSpPr>
          <p:nvPr/>
        </p:nvSpPr>
        <p:spPr bwMode="auto">
          <a:xfrm>
            <a:off x="145727" y="5595517"/>
            <a:ext cx="1988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分散関係式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114" name="Rectangle 39"/>
          <p:cNvSpPr>
            <a:spLocks noChangeArrowheads="1"/>
          </p:cNvSpPr>
          <p:nvPr/>
        </p:nvSpPr>
        <p:spPr bwMode="auto">
          <a:xfrm>
            <a:off x="146483" y="4463534"/>
            <a:ext cx="1627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線形摂動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2301875" y="1763713"/>
          <a:ext cx="31067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数式" r:id="rId13" imgW="1587240" imgH="431640" progId="Equation.3">
                  <p:embed/>
                </p:oleObj>
              </mc:Choice>
              <mc:Fallback>
                <p:oleObj name="数式" r:id="rId13" imgW="1587240" imgH="431640" progId="Equation.3">
                  <p:embed/>
                  <p:pic>
                    <p:nvPicPr>
                      <p:cNvPr id="2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1763713"/>
                        <a:ext cx="310673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-137645" y="2914186"/>
            <a:ext cx="26997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運動方程式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Tahoma" pitchFamily="34" charset="0"/>
                <a:cs typeface="Tahoma" pitchFamily="34" charset="0"/>
              </a:rPr>
              <a:t>f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graphicFrame>
        <p:nvGraphicFramePr>
          <p:cNvPr id="37" name="オブジェクト 36"/>
          <p:cNvGraphicFramePr>
            <a:graphicFrameLocks noChangeAspect="1"/>
          </p:cNvGraphicFramePr>
          <p:nvPr/>
        </p:nvGraphicFramePr>
        <p:xfrm>
          <a:off x="2382838" y="2760663"/>
          <a:ext cx="30067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数式" r:id="rId15" imgW="1536480" imgH="406080" progId="Equation.3">
                  <p:embed/>
                </p:oleObj>
              </mc:Choice>
              <mc:Fallback>
                <p:oleObj name="数式" r:id="rId15" imgW="1536480" imgH="406080" progId="Equation.3">
                  <p:embed/>
                  <p:pic>
                    <p:nvPicPr>
                      <p:cNvPr id="37" name="オブジェクト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2760663"/>
                        <a:ext cx="300672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-127720" y="3777206"/>
            <a:ext cx="26997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Poisson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方程式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2129532" y="5022566"/>
          <a:ext cx="2730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数式" r:id="rId17" imgW="1396800" imgH="228600" progId="Equation.3">
                  <p:embed/>
                </p:oleObj>
              </mc:Choice>
              <mc:Fallback>
                <p:oleObj name="数式" r:id="rId17" imgW="1396800" imgH="228600" progId="Equation.3">
                  <p:embed/>
                  <p:pic>
                    <p:nvPicPr>
                      <p:cNvPr id="5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532" y="5022566"/>
                        <a:ext cx="2730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766763" y="6165850"/>
          <a:ext cx="3195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数式" r:id="rId19" imgW="1625400" imgH="253800" progId="Equation.3">
                  <p:embed/>
                </p:oleObj>
              </mc:Choice>
              <mc:Fallback>
                <p:oleObj name="数式" r:id="rId19" imgW="1625400" imgH="253800" progId="Equation.3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6165850"/>
                        <a:ext cx="31956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角丸四角形 30"/>
          <p:cNvSpPr/>
          <p:nvPr/>
        </p:nvSpPr>
        <p:spPr>
          <a:xfrm>
            <a:off x="784552" y="6118737"/>
            <a:ext cx="3168352" cy="5828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Rectangle 39"/>
          <p:cNvSpPr>
            <a:spLocks noChangeArrowheads="1"/>
          </p:cNvSpPr>
          <p:nvPr/>
        </p:nvSpPr>
        <p:spPr bwMode="auto">
          <a:xfrm>
            <a:off x="5228796" y="5695631"/>
            <a:ext cx="37914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面密度：大→不安定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温度、回転：大→安定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68" name="Rectangle 61"/>
          <p:cNvSpPr>
            <a:spLocks noChangeArrowheads="1"/>
          </p:cNvSpPr>
          <p:nvPr/>
        </p:nvSpPr>
        <p:spPr bwMode="auto">
          <a:xfrm>
            <a:off x="5228796" y="5307796"/>
            <a:ext cx="3956503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(</a:t>
            </a:r>
            <a:r>
              <a:rPr kumimoji="1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Armitage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 2010)</a:t>
            </a:r>
          </a:p>
        </p:txBody>
      </p:sp>
      <p:sp>
        <p:nvSpPr>
          <p:cNvPr id="69" name="Rectangle 39"/>
          <p:cNvSpPr>
            <a:spLocks noChangeArrowheads="1"/>
          </p:cNvSpPr>
          <p:nvPr/>
        </p:nvSpPr>
        <p:spPr bwMode="auto">
          <a:xfrm>
            <a:off x="5228796" y="1138204"/>
            <a:ext cx="6270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ω</a:t>
            </a:r>
            <a:r>
              <a:rPr kumimoji="1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2</a:t>
            </a:r>
          </a:p>
        </p:txBody>
      </p:sp>
      <p:sp>
        <p:nvSpPr>
          <p:cNvPr id="70" name="Rectangle 39"/>
          <p:cNvSpPr>
            <a:spLocks noChangeArrowheads="1"/>
          </p:cNvSpPr>
          <p:nvPr/>
        </p:nvSpPr>
        <p:spPr bwMode="auto">
          <a:xfrm>
            <a:off x="8661309" y="4753207"/>
            <a:ext cx="401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k</a:t>
            </a:r>
            <a:endParaRPr kumimoji="1" lang="en-US" altLang="ja-JP" sz="2800" b="1" i="0" u="none" strike="noStrike" kern="1200" cap="none" spc="0" normalizeH="0" baseline="3000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72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4096206" cy="3416651"/>
          </a:xfrm>
          <a:prstGeom prst="rect">
            <a:avLst/>
          </a:prstGeom>
        </p:spPr>
      </p:pic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35504" y="5900385"/>
          <a:ext cx="246538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数式" r:id="rId4" imgW="1384200" imgH="507960" progId="Equation.3">
                  <p:embed/>
                </p:oleObj>
              </mc:Choice>
              <mc:Fallback>
                <p:oleObj name="数式" r:id="rId4" imgW="1384200" imgH="507960" progId="Equation.3">
                  <p:embed/>
                  <p:pic>
                    <p:nvPicPr>
                      <p:cNvPr id="12" name="オブジェクト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4" y="5900385"/>
                        <a:ext cx="2465388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7633902" y="3311088"/>
            <a:ext cx="12666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不安定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7524328" y="3091827"/>
            <a:ext cx="0" cy="5952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7658698" y="2544899"/>
            <a:ext cx="90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安定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6061021" y="1555545"/>
            <a:ext cx="182334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分子雲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コア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8031692" y="1589450"/>
            <a:ext cx="111230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円盤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>
            <a:off x="7524328" y="2492896"/>
            <a:ext cx="0" cy="59522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角丸四角形 18"/>
          <p:cNvSpPr/>
          <p:nvPr/>
        </p:nvSpPr>
        <p:spPr>
          <a:xfrm>
            <a:off x="25222" y="5822226"/>
            <a:ext cx="4779925" cy="10357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6381745" y="908720"/>
            <a:ext cx="172996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分散関係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14288"/>
            <a:ext cx="9404920" cy="762000"/>
          </a:xfrm>
          <a:noFill/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00CC"/>
                </a:solidFill>
                <a:latin typeface="ＭＳ Ｐゴシック" charset="-128"/>
              </a:rPr>
              <a:t>分子雲コアの重力不安定性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-19502" y="1059557"/>
            <a:ext cx="20882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連続の式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-158726" y="1960681"/>
            <a:ext cx="26997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運動方程式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2386517" y="984683"/>
          <a:ext cx="20399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数式" r:id="rId6" imgW="1041120" imgH="393480" progId="Equation.3">
                  <p:embed/>
                </p:oleObj>
              </mc:Choice>
              <mc:Fallback>
                <p:oleObj name="数式" r:id="rId6" imgW="1041120" imgH="393480" progId="Equation.3">
                  <p:embed/>
                  <p:pic>
                    <p:nvPicPr>
                      <p:cNvPr id="11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517" y="984683"/>
                        <a:ext cx="203993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オブジェクト 74"/>
          <p:cNvGraphicFramePr>
            <a:graphicFrameLocks noChangeAspect="1"/>
          </p:cNvGraphicFramePr>
          <p:nvPr/>
        </p:nvGraphicFramePr>
        <p:xfrm>
          <a:off x="2770188" y="2757488"/>
          <a:ext cx="1787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数式" r:id="rId8" imgW="914400" imgH="203040" progId="Equation.3">
                  <p:embed/>
                </p:oleObj>
              </mc:Choice>
              <mc:Fallback>
                <p:oleObj name="数式" r:id="rId8" imgW="914400" imgH="203040" progId="Equation.3">
                  <p:embed/>
                  <p:pic>
                    <p:nvPicPr>
                      <p:cNvPr id="75" name="オブジェクト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757488"/>
                        <a:ext cx="17875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558800" y="3848100"/>
          <a:ext cx="13906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数式" r:id="rId10" imgW="711000" imgH="228600" progId="Equation.3">
                  <p:embed/>
                </p:oleObj>
              </mc:Choice>
              <mc:Fallback>
                <p:oleObj name="数式" r:id="rId10" imgW="711000" imgH="228600" progId="Equation.3">
                  <p:embed/>
                  <p:pic>
                    <p:nvPicPr>
                      <p:cNvPr id="14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48100"/>
                        <a:ext cx="13906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39"/>
          <p:cNvSpPr>
            <a:spLocks noChangeArrowheads="1"/>
          </p:cNvSpPr>
          <p:nvPr/>
        </p:nvSpPr>
        <p:spPr bwMode="auto">
          <a:xfrm>
            <a:off x="163516" y="4321330"/>
            <a:ext cx="1988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分散関係式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114" name="Rectangle 39"/>
          <p:cNvSpPr>
            <a:spLocks noChangeArrowheads="1"/>
          </p:cNvSpPr>
          <p:nvPr/>
        </p:nvSpPr>
        <p:spPr bwMode="auto">
          <a:xfrm>
            <a:off x="175527" y="3316872"/>
            <a:ext cx="1627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線形摂動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2386517" y="1816247"/>
          <a:ext cx="20891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数式" r:id="rId12" imgW="1066680" imgH="444240" progId="Equation.3">
                  <p:embed/>
                </p:oleObj>
              </mc:Choice>
              <mc:Fallback>
                <p:oleObj name="数式" r:id="rId12" imgW="1066680" imgH="444240" progId="Equation.3">
                  <p:embed/>
                  <p:pic>
                    <p:nvPicPr>
                      <p:cNvPr id="2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517" y="1816247"/>
                        <a:ext cx="208915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-127720" y="2640149"/>
            <a:ext cx="26997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Poisson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方程式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2171700" y="3876675"/>
          <a:ext cx="270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数式" r:id="rId14" imgW="1384200" imgH="228600" progId="Equation.3">
                  <p:embed/>
                </p:oleObj>
              </mc:Choice>
              <mc:Fallback>
                <p:oleObj name="数式" r:id="rId14" imgW="1384200" imgH="228600" progId="Equation.3">
                  <p:embed/>
                  <p:pic>
                    <p:nvPicPr>
                      <p:cNvPr id="5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3876675"/>
                        <a:ext cx="2705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1208088" y="4856390"/>
          <a:ext cx="23463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数式" r:id="rId16" imgW="1193760" imgH="241200" progId="Equation.3">
                  <p:embed/>
                </p:oleObj>
              </mc:Choice>
              <mc:Fallback>
                <p:oleObj name="数式" r:id="rId16" imgW="1193760" imgH="241200" progId="Equation.3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4856390"/>
                        <a:ext cx="23463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角丸四角形 30"/>
          <p:cNvSpPr/>
          <p:nvPr/>
        </p:nvSpPr>
        <p:spPr>
          <a:xfrm>
            <a:off x="1187625" y="4797152"/>
            <a:ext cx="2406638" cy="5828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Rectangle 39"/>
          <p:cNvSpPr>
            <a:spLocks noChangeArrowheads="1"/>
          </p:cNvSpPr>
          <p:nvPr/>
        </p:nvSpPr>
        <p:spPr bwMode="auto">
          <a:xfrm>
            <a:off x="4890854" y="5059228"/>
            <a:ext cx="41520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密度揺らぎの波長が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l&gt;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l</a:t>
            </a:r>
            <a:r>
              <a:rPr kumimoji="1" lang="en-US" altLang="ja-JP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→重力収縮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ジーンズ質量＝典型的な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分子雲コアの質量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69" name="Rectangle 39"/>
          <p:cNvSpPr>
            <a:spLocks noChangeArrowheads="1"/>
          </p:cNvSpPr>
          <p:nvPr/>
        </p:nvSpPr>
        <p:spPr bwMode="auto">
          <a:xfrm>
            <a:off x="5228796" y="1138204"/>
            <a:ext cx="6270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ω</a:t>
            </a:r>
            <a:r>
              <a:rPr kumimoji="1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2</a:t>
            </a:r>
          </a:p>
        </p:txBody>
      </p:sp>
      <p:sp>
        <p:nvSpPr>
          <p:cNvPr id="70" name="Rectangle 39"/>
          <p:cNvSpPr>
            <a:spLocks noChangeArrowheads="1"/>
          </p:cNvSpPr>
          <p:nvPr/>
        </p:nvSpPr>
        <p:spPr bwMode="auto">
          <a:xfrm>
            <a:off x="8619147" y="2602273"/>
            <a:ext cx="401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k</a:t>
            </a:r>
            <a:endParaRPr kumimoji="1" lang="en-US" altLang="ja-JP" sz="2800" b="1" i="0" u="none" strike="noStrike" kern="1200" cap="none" spc="0" normalizeH="0" baseline="3000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-36512" y="5354052"/>
            <a:ext cx="34307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ジーンズ波長・質量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2516296" y="5883275"/>
          <a:ext cx="22161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数式" r:id="rId18" imgW="1244520" imgH="507960" progId="Equation.3">
                  <p:embed/>
                </p:oleObj>
              </mc:Choice>
              <mc:Fallback>
                <p:oleObj name="数式" r:id="rId18" imgW="1244520" imgH="507960" progId="Equation.3">
                  <p:embed/>
                  <p:pic>
                    <p:nvPicPr>
                      <p:cNvPr id="6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296" y="5883275"/>
                        <a:ext cx="22161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9">
            <a:extLst>
              <a:ext uri="{FF2B5EF4-FFF2-40B4-BE49-F238E27FC236}">
                <a16:creationId xmlns:a16="http://schemas.microsoft.com/office/drawing/2014/main" id="{7EEDA2BA-9D53-43D1-BFC8-8814DF0E7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915" y="2553588"/>
            <a:ext cx="521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k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17959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2"/>
          <a:stretch/>
        </p:blipFill>
        <p:spPr bwMode="auto">
          <a:xfrm>
            <a:off x="4179705" y="3644295"/>
            <a:ext cx="4953904" cy="322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r>
              <a:rPr lang="ja-JP" altLang="en-US" b="1" dirty="0">
                <a:solidFill>
                  <a:srgbClr val="0000CC"/>
                </a:solidFill>
                <a:latin typeface="ＭＳ Ｐゴシック" charset="-128"/>
              </a:rPr>
              <a:t>自己重力不安定な円盤の質量</a:t>
            </a:r>
            <a:endParaRPr lang="ja-JP" altLang="en-US" b="1" dirty="0">
              <a:solidFill>
                <a:srgbClr val="333399"/>
              </a:solidFill>
              <a:latin typeface="ＭＳ Ｐゴシック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2" y="1001510"/>
            <a:ext cx="21621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07" y="1015467"/>
            <a:ext cx="2190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00" y="967842"/>
            <a:ext cx="220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05" y="998636"/>
            <a:ext cx="2200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631"/>
          <p:cNvSpPr>
            <a:spLocks noChangeArrowheads="1"/>
          </p:cNvSpPr>
          <p:nvPr/>
        </p:nvSpPr>
        <p:spPr bwMode="auto">
          <a:xfrm>
            <a:off x="2894918" y="626112"/>
            <a:ext cx="11263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0</a:t>
            </a:r>
            <a:endParaRPr kumimoji="1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7631"/>
          <p:cNvSpPr>
            <a:spLocks noChangeArrowheads="1"/>
          </p:cNvSpPr>
          <p:nvPr/>
        </p:nvSpPr>
        <p:spPr bwMode="auto">
          <a:xfrm>
            <a:off x="5060564" y="678810"/>
            <a:ext cx="1224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I</a:t>
            </a:r>
            <a:endParaRPr kumimoji="1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7631"/>
          <p:cNvSpPr>
            <a:spLocks noChangeArrowheads="1"/>
          </p:cNvSpPr>
          <p:nvPr/>
        </p:nvSpPr>
        <p:spPr bwMode="auto">
          <a:xfrm>
            <a:off x="7142476" y="665754"/>
            <a:ext cx="1302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II</a:t>
            </a: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35496" y="3717032"/>
          <a:ext cx="16160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数式" r:id="rId9" imgW="825480" imgH="393480" progId="Equation.3">
                  <p:embed/>
                </p:oleObj>
              </mc:Choice>
              <mc:Fallback>
                <p:oleObj name="数式" r:id="rId9" imgW="825480" imgH="393480" progId="Equation.3">
                  <p:embed/>
                  <p:pic>
                    <p:nvPicPr>
                      <p:cNvPr id="16" name="オブジェクト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717032"/>
                        <a:ext cx="161607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2701796" y="3732905"/>
          <a:ext cx="13414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数式" r:id="rId11" imgW="685800" imgH="431640" progId="Equation.3">
                  <p:embed/>
                </p:oleObj>
              </mc:Choice>
              <mc:Fallback>
                <p:oleObj name="数式" r:id="rId11" imgW="685800" imgH="431640" progId="Equation.3">
                  <p:embed/>
                  <p:pic>
                    <p:nvPicPr>
                      <p:cNvPr id="17" name="オブジェクト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796" y="3732905"/>
                        <a:ext cx="134143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左右矢印 2"/>
          <p:cNvSpPr/>
          <p:nvPr/>
        </p:nvSpPr>
        <p:spPr>
          <a:xfrm>
            <a:off x="1849450" y="3972494"/>
            <a:ext cx="648072" cy="432048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Rectangle 7631"/>
          <p:cNvSpPr>
            <a:spLocks noChangeArrowheads="1"/>
          </p:cNvSpPr>
          <p:nvPr/>
        </p:nvSpPr>
        <p:spPr bwMode="auto">
          <a:xfrm>
            <a:off x="4072324" y="3609886"/>
            <a:ext cx="3379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Bechwith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Sergent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1991)</a:t>
            </a: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45158" y="4581128"/>
            <a:ext cx="46708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H/r~0.05-0.1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→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ClassII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円盤の多くは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自己重力安定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Class0,I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円盤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形成直後の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円盤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)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は不安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定と考えられる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2668619" y="3763529"/>
            <a:ext cx="1415577" cy="7968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3855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8" y="3789040"/>
            <a:ext cx="4725027" cy="13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56635"/>
            <a:ext cx="4303016" cy="207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1" y="5382382"/>
            <a:ext cx="4664790" cy="133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2790" y="0"/>
            <a:ext cx="9324528" cy="762000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4200" b="1" dirty="0">
                <a:solidFill>
                  <a:srgbClr val="0000CC"/>
                </a:solidFill>
                <a:latin typeface="+mj-ea"/>
              </a:rPr>
              <a:t>原始惑星円盤ガスの磁気回転不安定性</a:t>
            </a:r>
            <a:endParaRPr lang="en-US" altLang="ja-JP" sz="4200" b="1" dirty="0">
              <a:solidFill>
                <a:srgbClr val="0000CC"/>
              </a:solidFill>
              <a:latin typeface="+mj-ea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51520" y="797572"/>
            <a:ext cx="3275150" cy="2225082"/>
            <a:chOff x="5868144" y="960684"/>
            <a:chExt cx="3275150" cy="2225082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5868144" y="960684"/>
              <a:ext cx="3275150" cy="2225082"/>
              <a:chOff x="-236420" y="2403812"/>
              <a:chExt cx="7879393" cy="5954376"/>
            </a:xfrm>
          </p:grpSpPr>
          <p:sp>
            <p:nvSpPr>
              <p:cNvPr id="25" name="Arc 28"/>
              <p:cNvSpPr>
                <a:spLocks/>
              </p:cNvSpPr>
              <p:nvPr/>
            </p:nvSpPr>
            <p:spPr bwMode="auto">
              <a:xfrm rot="580138">
                <a:off x="862008" y="6300802"/>
                <a:ext cx="6764314" cy="2057386"/>
              </a:xfrm>
              <a:custGeom>
                <a:avLst/>
                <a:gdLst>
                  <a:gd name="T0" fmla="*/ 0 w 20116"/>
                  <a:gd name="T1" fmla="*/ 0 h 21600"/>
                  <a:gd name="T2" fmla="*/ 6764338 w 20116"/>
                  <a:gd name="T3" fmla="*/ 1307878 h 21600"/>
                  <a:gd name="T4" fmla="*/ 0 w 20116"/>
                  <a:gd name="T5" fmla="*/ 2057400 h 21600"/>
                  <a:gd name="T6" fmla="*/ 0 60000 65536"/>
                  <a:gd name="T7" fmla="*/ 0 60000 65536"/>
                  <a:gd name="T8" fmla="*/ 0 60000 65536"/>
                  <a:gd name="T9" fmla="*/ 0 w 20116"/>
                  <a:gd name="T10" fmla="*/ 0 h 21600"/>
                  <a:gd name="T11" fmla="*/ 20116 w 201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16" h="21600" fill="none" extrusionOk="0">
                    <a:moveTo>
                      <a:pt x="-1" y="0"/>
                    </a:moveTo>
                    <a:cubicBezTo>
                      <a:pt x="8892" y="0"/>
                      <a:pt x="16876" y="5449"/>
                      <a:pt x="20115" y="13731"/>
                    </a:cubicBezTo>
                  </a:path>
                  <a:path w="20116" h="21600" stroke="0" extrusionOk="0">
                    <a:moveTo>
                      <a:pt x="-1" y="0"/>
                    </a:moveTo>
                    <a:cubicBezTo>
                      <a:pt x="8892" y="0"/>
                      <a:pt x="16876" y="5449"/>
                      <a:pt x="20115" y="137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Rectangle 13"/>
              <p:cNvSpPr>
                <a:spLocks noChangeArrowheads="1"/>
              </p:cNvSpPr>
              <p:nvPr/>
            </p:nvSpPr>
            <p:spPr bwMode="auto">
              <a:xfrm>
                <a:off x="-236420" y="6143624"/>
                <a:ext cx="1951743" cy="1235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HG丸ｺﾞｼｯｸM-PRO" pitchFamily="50" charset="-128"/>
                    <a:cs typeface="+mn-cs"/>
                  </a:rPr>
                  <a:t>星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5338348" y="2403812"/>
                <a:ext cx="2084638" cy="1235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HG丸ｺﾞｼｯｸM-PRO" pitchFamily="50" charset="-128"/>
                    <a:cs typeface="+mn-cs"/>
                  </a:rPr>
                  <a:t>円盤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endParaRPr>
              </a:p>
            </p:txBody>
          </p: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23812" y="4769793"/>
                <a:ext cx="1125669" cy="1570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G丸ｺﾞｼｯｸM-PRO" pitchFamily="50" charset="-128"/>
                    <a:ea typeface="HG丸ｺﾞｼｯｸM-PRO" pitchFamily="50" charset="-128"/>
                    <a:cs typeface="+mn-cs"/>
                  </a:rPr>
                  <a:t>★</a:t>
                </a:r>
              </a:p>
            </p:txBody>
          </p:sp>
          <p:sp>
            <p:nvSpPr>
              <p:cNvPr id="29" name="Arc 26"/>
              <p:cNvSpPr>
                <a:spLocks/>
              </p:cNvSpPr>
              <p:nvPr/>
            </p:nvSpPr>
            <p:spPr bwMode="auto">
              <a:xfrm rot="21159029" flipV="1">
                <a:off x="793248" y="2476223"/>
                <a:ext cx="6849725" cy="2786064"/>
              </a:xfrm>
              <a:custGeom>
                <a:avLst/>
                <a:gdLst>
                  <a:gd name="T0" fmla="*/ 96386 w 20222"/>
                  <a:gd name="T1" fmla="*/ 0 h 21598"/>
                  <a:gd name="T2" fmla="*/ 7113588 w 20222"/>
                  <a:gd name="T3" fmla="*/ 1806594 h 21598"/>
                  <a:gd name="T4" fmla="*/ 0 w 20222"/>
                  <a:gd name="T5" fmla="*/ 2786063 h 21598"/>
                  <a:gd name="T6" fmla="*/ 0 60000 65536"/>
                  <a:gd name="T7" fmla="*/ 0 60000 65536"/>
                  <a:gd name="T8" fmla="*/ 0 60000 65536"/>
                  <a:gd name="T9" fmla="*/ 0 w 20222"/>
                  <a:gd name="T10" fmla="*/ 0 h 21598"/>
                  <a:gd name="T11" fmla="*/ 20222 w 20222"/>
                  <a:gd name="T12" fmla="*/ 21598 h 215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222" h="21598" fill="none" extrusionOk="0">
                    <a:moveTo>
                      <a:pt x="274" y="-1"/>
                    </a:moveTo>
                    <a:cubicBezTo>
                      <a:pt x="9173" y="112"/>
                      <a:pt x="17092" y="5672"/>
                      <a:pt x="20221" y="14005"/>
                    </a:cubicBezTo>
                  </a:path>
                  <a:path w="20222" h="21598" stroke="0" extrusionOk="0">
                    <a:moveTo>
                      <a:pt x="274" y="-1"/>
                    </a:moveTo>
                    <a:cubicBezTo>
                      <a:pt x="9173" y="112"/>
                      <a:pt x="17092" y="5672"/>
                      <a:pt x="20221" y="14005"/>
                    </a:cubicBezTo>
                    <a:lnTo>
                      <a:pt x="0" y="21598"/>
                    </a:lnTo>
                    <a:close/>
                  </a:path>
                </a:pathLst>
              </a:cu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cxnSp>
          <p:nvCxnSpPr>
            <p:cNvPr id="20" name="直線矢印コネクタ 19"/>
            <p:cNvCxnSpPr/>
            <p:nvPr/>
          </p:nvCxnSpPr>
          <p:spPr>
            <a:xfrm flipV="1">
              <a:off x="7092280" y="1628800"/>
              <a:ext cx="0" cy="11725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V="1">
              <a:off x="7452320" y="1628800"/>
              <a:ext cx="0" cy="11725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V="1">
              <a:off x="7812360" y="1628800"/>
              <a:ext cx="0" cy="11725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V="1">
              <a:off x="8172400" y="1552868"/>
              <a:ext cx="12953" cy="13000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6858683" y="1089591"/>
              <a:ext cx="13266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磁場 </a:t>
              </a:r>
              <a:r>
                <a:rPr kumimoji="1" lang="en-US" altLang="ja-JP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Bz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242059" y="6612198"/>
            <a:ext cx="6048672" cy="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6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(Sano &amp; </a:t>
            </a:r>
            <a:r>
              <a:rPr kumimoji="1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Inutsuka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 2001, </a:t>
            </a:r>
            <a:r>
              <a:rPr kumimoji="1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Armitate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 2011)</a:t>
            </a:r>
          </a:p>
        </p:txBody>
      </p:sp>
      <p:grpSp>
        <p:nvGrpSpPr>
          <p:cNvPr id="31" name="グループ化 15"/>
          <p:cNvGrpSpPr>
            <a:grpSpLocks/>
          </p:cNvGrpSpPr>
          <p:nvPr/>
        </p:nvGrpSpPr>
        <p:grpSpPr bwMode="auto">
          <a:xfrm>
            <a:off x="4920060" y="1071563"/>
            <a:ext cx="3828404" cy="3581573"/>
            <a:chOff x="5786446" y="1500174"/>
            <a:chExt cx="2928958" cy="3071834"/>
          </a:xfrm>
        </p:grpSpPr>
        <p:sp>
          <p:nvSpPr>
            <p:cNvPr id="32" name="パイ 31"/>
            <p:cNvSpPr/>
            <p:nvPr/>
          </p:nvSpPr>
          <p:spPr>
            <a:xfrm>
              <a:off x="5786446" y="1500174"/>
              <a:ext cx="2928958" cy="3071834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円弧 32"/>
            <p:cNvSpPr/>
            <p:nvPr/>
          </p:nvSpPr>
          <p:spPr>
            <a:xfrm>
              <a:off x="6572264" y="2071678"/>
              <a:ext cx="1730387" cy="1643074"/>
            </a:xfrm>
            <a:prstGeom prst="arc">
              <a:avLst>
                <a:gd name="adj1" fmla="val 17432785"/>
                <a:gd name="adj2" fmla="val 20773441"/>
              </a:avLst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円弧 33"/>
            <p:cNvSpPr/>
            <p:nvPr/>
          </p:nvSpPr>
          <p:spPr>
            <a:xfrm>
              <a:off x="5933574" y="2163382"/>
              <a:ext cx="2286016" cy="2143140"/>
            </a:xfrm>
            <a:prstGeom prst="arc">
              <a:avLst>
                <a:gd name="adj1" fmla="val 17432785"/>
                <a:gd name="adj2" fmla="val 20704945"/>
              </a:avLst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0" name="円/楕円 39"/>
          <p:cNvSpPr/>
          <p:nvPr/>
        </p:nvSpPr>
        <p:spPr>
          <a:xfrm>
            <a:off x="7309595" y="1949390"/>
            <a:ext cx="198451" cy="229146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7897848" y="2080524"/>
            <a:ext cx="198451" cy="229146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419872" y="836712"/>
            <a:ext cx="3000375" cy="2143125"/>
            <a:chOff x="3419872" y="1069851"/>
            <a:chExt cx="3000375" cy="2143125"/>
          </a:xfrm>
        </p:grpSpPr>
        <p:pic>
          <p:nvPicPr>
            <p:cNvPr id="3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069851"/>
              <a:ext cx="300037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円/楕円 1"/>
            <p:cNvSpPr/>
            <p:nvPr/>
          </p:nvSpPr>
          <p:spPr>
            <a:xfrm>
              <a:off x="4067944" y="1517643"/>
              <a:ext cx="198451" cy="229146"/>
            </a:xfrm>
            <a:prstGeom prst="ellipse">
              <a:avLst/>
            </a:prstGeom>
            <a:solidFill>
              <a:srgbClr val="33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5940152" y="2234451"/>
              <a:ext cx="198451" cy="229146"/>
            </a:xfrm>
            <a:prstGeom prst="ellipse">
              <a:avLst/>
            </a:prstGeom>
            <a:solidFill>
              <a:srgbClr val="33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4" name="直線矢印コネクタ 3"/>
            <p:cNvCxnSpPr/>
            <p:nvPr/>
          </p:nvCxnSpPr>
          <p:spPr>
            <a:xfrm>
              <a:off x="4187951" y="1805956"/>
              <a:ext cx="476839" cy="15171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5562538" y="2010264"/>
              <a:ext cx="476839" cy="151711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3275856" y="2924944"/>
            <a:ext cx="58326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磁気張力により回転速度↓→遠心力↓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→内側の流体素片はさらに内側に移動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6732240" y="692696"/>
            <a:ext cx="20979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ケプラー回転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差動回転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)</a:t>
            </a:r>
          </a:p>
        </p:txBody>
      </p:sp>
      <p:cxnSp>
        <p:nvCxnSpPr>
          <p:cNvPr id="6" name="直線コネクタ 5"/>
          <p:cNvCxnSpPr>
            <a:endCxn id="42" idx="2"/>
          </p:cNvCxnSpPr>
          <p:nvPr/>
        </p:nvCxnSpPr>
        <p:spPr>
          <a:xfrm>
            <a:off x="7508046" y="2051965"/>
            <a:ext cx="389802" cy="143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下矢印 12"/>
          <p:cNvSpPr/>
          <p:nvPr/>
        </p:nvSpPr>
        <p:spPr>
          <a:xfrm>
            <a:off x="2411760" y="5163285"/>
            <a:ext cx="432048" cy="29110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416318" y="3737814"/>
            <a:ext cx="866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層流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416318" y="5401572"/>
            <a:ext cx="866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乱流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4935258" y="3890612"/>
            <a:ext cx="4088863" cy="61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数値シミュレーション</a:t>
            </a:r>
          </a:p>
        </p:txBody>
      </p:sp>
    </p:spTree>
    <p:extLst>
      <p:ext uri="{BB962C8B-B14F-4D97-AF65-F5344CB8AC3E}">
        <p14:creationId xmlns:p14="http://schemas.microsoft.com/office/powerpoint/2010/main" val="40921211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0" name="Picture 6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9"/>
          <a:stretch/>
        </p:blipFill>
        <p:spPr bwMode="auto">
          <a:xfrm rot="5400000">
            <a:off x="4966273" y="1559584"/>
            <a:ext cx="3351405" cy="500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6205470" y="3193917"/>
          <a:ext cx="11684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数式" r:id="rId4" imgW="596880" imgH="469800" progId="Equation.3">
                  <p:embed/>
                </p:oleObj>
              </mc:Choice>
              <mc:Fallback>
                <p:oleObj name="数式" r:id="rId4" imgW="596880" imgH="469800" progId="Equation.3">
                  <p:embed/>
                  <p:pic>
                    <p:nvPicPr>
                      <p:cNvPr id="12" name="オブジェクト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470" y="3193917"/>
                        <a:ext cx="11684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6820643" y="4333449"/>
            <a:ext cx="12666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不安定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7669089" y="3852644"/>
            <a:ext cx="53532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8237983" y="3168314"/>
            <a:ext cx="90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安定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flipH="1">
            <a:off x="8316416" y="3826065"/>
            <a:ext cx="525357" cy="13659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角丸四角形 18"/>
          <p:cNvSpPr/>
          <p:nvPr/>
        </p:nvSpPr>
        <p:spPr>
          <a:xfrm>
            <a:off x="6126144" y="3198971"/>
            <a:ext cx="1326176" cy="9497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839425" y="2173691"/>
            <a:ext cx="172996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分散関係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14288"/>
            <a:ext cx="9404920" cy="762000"/>
          </a:xfrm>
          <a:noFill/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00CC"/>
                </a:solidFill>
                <a:latin typeface="ＭＳ Ｐゴシック" charset="-128"/>
              </a:rPr>
              <a:t>磁気回転不安定性の条件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-83949" y="2449257"/>
            <a:ext cx="19196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連続の式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9686" y="829859"/>
            <a:ext cx="21337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運動方程式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1946315" y="2381613"/>
          <a:ext cx="20129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数式" r:id="rId6" imgW="1028520" imgH="393480" progId="Equation.3">
                  <p:embed/>
                </p:oleObj>
              </mc:Choice>
              <mc:Fallback>
                <p:oleObj name="数式" r:id="rId6" imgW="1028520" imgH="393480" progId="Equation.3">
                  <p:embed/>
                  <p:pic>
                    <p:nvPicPr>
                      <p:cNvPr id="11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315" y="2381613"/>
                        <a:ext cx="201295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231070" y="4990629"/>
          <a:ext cx="15652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数式" r:id="rId8" imgW="799920" imgH="228600" progId="Equation.3">
                  <p:embed/>
                </p:oleObj>
              </mc:Choice>
              <mc:Fallback>
                <p:oleObj name="数式" r:id="rId8" imgW="799920" imgH="228600" progId="Equation.3">
                  <p:embed/>
                  <p:pic>
                    <p:nvPicPr>
                      <p:cNvPr id="14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70" y="4990629"/>
                        <a:ext cx="15652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39"/>
          <p:cNvSpPr>
            <a:spLocks noChangeArrowheads="1"/>
          </p:cNvSpPr>
          <p:nvPr/>
        </p:nvSpPr>
        <p:spPr bwMode="auto">
          <a:xfrm>
            <a:off x="19686" y="5373216"/>
            <a:ext cx="1988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分散関係式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114" name="Rectangle 39"/>
          <p:cNvSpPr>
            <a:spLocks noChangeArrowheads="1"/>
          </p:cNvSpPr>
          <p:nvPr/>
        </p:nvSpPr>
        <p:spPr bwMode="auto">
          <a:xfrm>
            <a:off x="19686" y="4448586"/>
            <a:ext cx="1627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線形摂動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graphicFrame>
        <p:nvGraphicFramePr>
          <p:cNvPr id="37" name="オブジェクト 36"/>
          <p:cNvGraphicFramePr>
            <a:graphicFrameLocks noChangeAspect="1"/>
          </p:cNvGraphicFramePr>
          <p:nvPr/>
        </p:nvGraphicFramePr>
        <p:xfrm>
          <a:off x="2133772" y="3455049"/>
          <a:ext cx="2026493" cy="82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数式" r:id="rId10" imgW="1041120" imgH="393480" progId="Equation.3">
                  <p:embed/>
                </p:oleObj>
              </mc:Choice>
              <mc:Fallback>
                <p:oleObj name="数式" r:id="rId10" imgW="1041120" imgH="393480" progId="Equation.3">
                  <p:embed/>
                  <p:pic>
                    <p:nvPicPr>
                      <p:cNvPr id="37" name="オブジェクト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772" y="3455049"/>
                        <a:ext cx="2026493" cy="827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9686" y="3551156"/>
            <a:ext cx="21337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誘導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方程式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1804136" y="4971806"/>
          <a:ext cx="28559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数式" r:id="rId12" imgW="1460160" imgH="228600" progId="Equation.3">
                  <p:embed/>
                </p:oleObj>
              </mc:Choice>
              <mc:Fallback>
                <p:oleObj name="数式" r:id="rId12" imgW="1460160" imgH="228600" progId="Equation.3">
                  <p:embed/>
                  <p:pic>
                    <p:nvPicPr>
                      <p:cNvPr id="5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136" y="4971806"/>
                        <a:ext cx="28559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282693" y="5802176"/>
          <a:ext cx="59928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数式" r:id="rId14" imgW="3047760" imgH="482400" progId="Equation.3">
                  <p:embed/>
                </p:oleObj>
              </mc:Choice>
              <mc:Fallback>
                <p:oleObj name="数式" r:id="rId14" imgW="3047760" imgH="482400" progId="Equation.3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93" y="5802176"/>
                        <a:ext cx="5992813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角丸四角形 30"/>
          <p:cNvSpPr/>
          <p:nvPr/>
        </p:nvSpPr>
        <p:spPr>
          <a:xfrm>
            <a:off x="251520" y="5854034"/>
            <a:ext cx="6048672" cy="9087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Rectangle 39"/>
          <p:cNvSpPr>
            <a:spLocks noChangeArrowheads="1"/>
          </p:cNvSpPr>
          <p:nvPr/>
        </p:nvSpPr>
        <p:spPr bwMode="auto">
          <a:xfrm>
            <a:off x="6831792" y="881486"/>
            <a:ext cx="23487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磁気張力が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強まると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安定化される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68" name="Rectangle 61"/>
          <p:cNvSpPr>
            <a:spLocks noChangeArrowheads="1"/>
          </p:cNvSpPr>
          <p:nvPr/>
        </p:nvSpPr>
        <p:spPr bwMode="auto">
          <a:xfrm>
            <a:off x="5228796" y="5560845"/>
            <a:ext cx="3956503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(</a:t>
            </a:r>
            <a:r>
              <a:rPr kumimoji="1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Armitage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 2010)</a:t>
            </a:r>
          </a:p>
        </p:txBody>
      </p:sp>
      <p:sp>
        <p:nvSpPr>
          <p:cNvPr id="69" name="Rectangle 39"/>
          <p:cNvSpPr>
            <a:spLocks noChangeArrowheads="1"/>
          </p:cNvSpPr>
          <p:nvPr/>
        </p:nvSpPr>
        <p:spPr bwMode="auto">
          <a:xfrm>
            <a:off x="3952904" y="2379658"/>
            <a:ext cx="12186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ymbol" pitchFamily="18" charset="2"/>
                <a:ea typeface="HG丸ｺﾞｼｯｸM-PRO" pitchFamily="50" charset="-128"/>
                <a:cs typeface="+mn-cs"/>
              </a:rPr>
              <a:t>w</a:t>
            </a:r>
            <a:r>
              <a:rPr kumimoji="1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2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/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ymbol" pitchFamily="18" charset="2"/>
                <a:ea typeface="HG丸ｺﾞｼｯｸM-PRO" pitchFamily="50" charset="-128"/>
                <a:cs typeface="+mn-cs"/>
              </a:rPr>
              <a:t>W</a:t>
            </a:r>
            <a:r>
              <a:rPr kumimoji="1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2</a:t>
            </a:r>
          </a:p>
        </p:txBody>
      </p:sp>
      <p:sp>
        <p:nvSpPr>
          <p:cNvPr id="70" name="Rectangle 39"/>
          <p:cNvSpPr>
            <a:spLocks noChangeArrowheads="1"/>
          </p:cNvSpPr>
          <p:nvPr/>
        </p:nvSpPr>
        <p:spPr bwMode="auto">
          <a:xfrm>
            <a:off x="7831157" y="4963245"/>
            <a:ext cx="1255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kv</a:t>
            </a:r>
            <a:r>
              <a:rPr kumimoji="1" lang="en-US" altLang="ja-JP" sz="2800" b="1" i="0" u="none" strike="noStrike" kern="1200" cap="none" spc="0" normalizeH="0" baseline="-3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A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/Ω</a:t>
            </a:r>
            <a:endParaRPr kumimoji="1" lang="en-US" altLang="ja-JP" sz="2800" b="1" i="0" u="none" strike="noStrike" kern="1200" cap="none" spc="0" normalizeH="0" baseline="3000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/>
        </p:nvGraphicFramePr>
        <p:xfrm>
          <a:off x="19686" y="1306752"/>
          <a:ext cx="5757729" cy="948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数式" r:id="rId16" imgW="3162240" imgH="482400" progId="Equation.3">
                  <p:embed/>
                </p:oleObj>
              </mc:Choice>
              <mc:Fallback>
                <p:oleObj name="数式" r:id="rId16" imgW="3162240" imgH="482400" progId="Equation.3">
                  <p:embed/>
                  <p:pic>
                    <p:nvPicPr>
                      <p:cNvPr id="3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6" y="1306752"/>
                        <a:ext cx="5757729" cy="948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0C53719E-7D65-460E-86DA-8A8633329D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7260" y="5928354"/>
          <a:ext cx="1290993" cy="90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18" imgW="685800" imgH="482400" progId="Equation.DSMT4">
                  <p:embed/>
                </p:oleObj>
              </mc:Choice>
              <mc:Fallback>
                <p:oleObj name="Equation" r:id="rId18" imgW="685800" imgH="482400" progId="Equation.DSMT4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0C53719E-7D65-460E-86DA-8A8633329D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77260" y="5928354"/>
                        <a:ext cx="1290993" cy="908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78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2790" y="0"/>
            <a:ext cx="9324528" cy="762000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4000" b="1" dirty="0">
                <a:solidFill>
                  <a:srgbClr val="0000CC"/>
                </a:solidFill>
                <a:latin typeface="+mj-ea"/>
              </a:rPr>
              <a:t>原始惑星系円盤ガスの磁気回転不安定性</a:t>
            </a:r>
            <a:endParaRPr lang="en-US" altLang="ja-JP" sz="4000" b="1" dirty="0">
              <a:solidFill>
                <a:srgbClr val="0000CC"/>
              </a:solidFill>
              <a:latin typeface="+mj-ea"/>
            </a:endParaRP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452063" y="4486319"/>
            <a:ext cx="34664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すべての粒子が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磁場から力を受ける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39552" y="845079"/>
            <a:ext cx="32403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完全電離ガス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(e.g.,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高温ガス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)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4361389" y="764704"/>
            <a:ext cx="46805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部分電離ガス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＝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原始惑星系円盤の場合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56839" y="2404920"/>
            <a:ext cx="436338" cy="461665"/>
            <a:chOff x="1187195" y="2591326"/>
            <a:chExt cx="436338" cy="461665"/>
          </a:xfrm>
        </p:grpSpPr>
        <p:sp>
          <p:nvSpPr>
            <p:cNvPr id="3" name="円/楕円 2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1187195" y="2591326"/>
              <a:ext cx="436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+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1824334" y="2348880"/>
            <a:ext cx="436338" cy="461665"/>
            <a:chOff x="1187195" y="2591326"/>
            <a:chExt cx="436338" cy="461665"/>
          </a:xfrm>
        </p:grpSpPr>
        <p:sp>
          <p:nvSpPr>
            <p:cNvPr id="51" name="円/楕円 50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1187195" y="2591326"/>
              <a:ext cx="436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+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1665266" y="3058768"/>
            <a:ext cx="436338" cy="461665"/>
            <a:chOff x="1187195" y="2591326"/>
            <a:chExt cx="436338" cy="461665"/>
          </a:xfrm>
        </p:grpSpPr>
        <p:sp>
          <p:nvSpPr>
            <p:cNvPr id="54" name="円/楕円 53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Rectangle 39"/>
            <p:cNvSpPr>
              <a:spLocks noChangeArrowheads="1"/>
            </p:cNvSpPr>
            <p:nvPr/>
          </p:nvSpPr>
          <p:spPr bwMode="auto">
            <a:xfrm>
              <a:off x="1187195" y="2591326"/>
              <a:ext cx="436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+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2868770" y="2463567"/>
            <a:ext cx="436338" cy="461665"/>
            <a:chOff x="1187195" y="2591326"/>
            <a:chExt cx="436338" cy="461665"/>
          </a:xfrm>
        </p:grpSpPr>
        <p:sp>
          <p:nvSpPr>
            <p:cNvPr id="57" name="円/楕円 56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1187195" y="2591326"/>
              <a:ext cx="436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+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5508104" y="2705664"/>
            <a:ext cx="436338" cy="461665"/>
            <a:chOff x="1187195" y="2591326"/>
            <a:chExt cx="436338" cy="461665"/>
          </a:xfrm>
        </p:grpSpPr>
        <p:sp>
          <p:nvSpPr>
            <p:cNvPr id="60" name="円/楕円 59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Rectangle 39"/>
            <p:cNvSpPr>
              <a:spLocks noChangeArrowheads="1"/>
            </p:cNvSpPr>
            <p:nvPr/>
          </p:nvSpPr>
          <p:spPr bwMode="auto">
            <a:xfrm>
              <a:off x="1187195" y="2591326"/>
              <a:ext cx="436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+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2885078" y="3415850"/>
            <a:ext cx="436338" cy="461665"/>
            <a:chOff x="1187195" y="2591326"/>
            <a:chExt cx="436338" cy="461665"/>
          </a:xfrm>
        </p:grpSpPr>
        <p:sp>
          <p:nvSpPr>
            <p:cNvPr id="63" name="円/楕円 62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Rectangle 39"/>
            <p:cNvSpPr>
              <a:spLocks noChangeArrowheads="1"/>
            </p:cNvSpPr>
            <p:nvPr/>
          </p:nvSpPr>
          <p:spPr bwMode="auto">
            <a:xfrm>
              <a:off x="1187195" y="2591326"/>
              <a:ext cx="436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+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2274866" y="3668368"/>
            <a:ext cx="436338" cy="461665"/>
            <a:chOff x="1187195" y="2591326"/>
            <a:chExt cx="436338" cy="461665"/>
          </a:xfrm>
        </p:grpSpPr>
        <p:sp>
          <p:nvSpPr>
            <p:cNvPr id="66" name="円/楕円 65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87195" y="2591326"/>
              <a:ext cx="436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+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957627" y="3538361"/>
            <a:ext cx="436338" cy="461665"/>
            <a:chOff x="1187195" y="2591326"/>
            <a:chExt cx="436338" cy="461665"/>
          </a:xfrm>
        </p:grpSpPr>
        <p:sp>
          <p:nvSpPr>
            <p:cNvPr id="69" name="円/楕円 68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87195" y="2591326"/>
              <a:ext cx="436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+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1141180" y="2954185"/>
            <a:ext cx="317716" cy="461665"/>
            <a:chOff x="1240241" y="2617411"/>
            <a:chExt cx="317716" cy="461665"/>
          </a:xfrm>
        </p:grpSpPr>
        <p:sp>
          <p:nvSpPr>
            <p:cNvPr id="72" name="円/楕円 71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Rectangle 39"/>
            <p:cNvSpPr>
              <a:spLocks noChangeArrowheads="1"/>
            </p:cNvSpPr>
            <p:nvPr/>
          </p:nvSpPr>
          <p:spPr bwMode="auto">
            <a:xfrm>
              <a:off x="1240241" y="2617411"/>
              <a:ext cx="3177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-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611560" y="3769193"/>
            <a:ext cx="317716" cy="461665"/>
            <a:chOff x="1240241" y="2617411"/>
            <a:chExt cx="317716" cy="461665"/>
          </a:xfrm>
        </p:grpSpPr>
        <p:sp>
          <p:nvSpPr>
            <p:cNvPr id="75" name="円/楕円 74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Rectangle 39"/>
            <p:cNvSpPr>
              <a:spLocks noChangeArrowheads="1"/>
            </p:cNvSpPr>
            <p:nvPr/>
          </p:nvSpPr>
          <p:spPr bwMode="auto">
            <a:xfrm>
              <a:off x="1240241" y="2617411"/>
              <a:ext cx="3177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-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1708525" y="3641462"/>
            <a:ext cx="317716" cy="461665"/>
            <a:chOff x="1240241" y="2617411"/>
            <a:chExt cx="317716" cy="461665"/>
          </a:xfrm>
        </p:grpSpPr>
        <p:sp>
          <p:nvSpPr>
            <p:cNvPr id="78" name="円/楕円 77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9" name="Rectangle 39"/>
            <p:cNvSpPr>
              <a:spLocks noChangeArrowheads="1"/>
            </p:cNvSpPr>
            <p:nvPr/>
          </p:nvSpPr>
          <p:spPr bwMode="auto">
            <a:xfrm>
              <a:off x="1240241" y="2617411"/>
              <a:ext cx="3177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-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2961241" y="3867602"/>
            <a:ext cx="317716" cy="461665"/>
            <a:chOff x="1240241" y="2617411"/>
            <a:chExt cx="317716" cy="461665"/>
          </a:xfrm>
        </p:grpSpPr>
        <p:sp>
          <p:nvSpPr>
            <p:cNvPr id="81" name="円/楕円 80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Rectangle 39"/>
            <p:cNvSpPr>
              <a:spLocks noChangeArrowheads="1"/>
            </p:cNvSpPr>
            <p:nvPr/>
          </p:nvSpPr>
          <p:spPr bwMode="auto">
            <a:xfrm>
              <a:off x="1240241" y="2617411"/>
              <a:ext cx="3177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-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3521135" y="3132089"/>
            <a:ext cx="317716" cy="461665"/>
            <a:chOff x="1240241" y="2617411"/>
            <a:chExt cx="317716" cy="461665"/>
          </a:xfrm>
        </p:grpSpPr>
        <p:sp>
          <p:nvSpPr>
            <p:cNvPr id="84" name="円/楕円 83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" name="Rectangle 39"/>
            <p:cNvSpPr>
              <a:spLocks noChangeArrowheads="1"/>
            </p:cNvSpPr>
            <p:nvPr/>
          </p:nvSpPr>
          <p:spPr bwMode="auto">
            <a:xfrm>
              <a:off x="1240241" y="2617411"/>
              <a:ext cx="3177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-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2428809" y="2570346"/>
            <a:ext cx="317716" cy="461665"/>
            <a:chOff x="1240241" y="2617411"/>
            <a:chExt cx="317716" cy="461665"/>
          </a:xfrm>
        </p:grpSpPr>
        <p:sp>
          <p:nvSpPr>
            <p:cNvPr id="87" name="円/楕円 86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8" name="Rectangle 39"/>
            <p:cNvSpPr>
              <a:spLocks noChangeArrowheads="1"/>
            </p:cNvSpPr>
            <p:nvPr/>
          </p:nvSpPr>
          <p:spPr bwMode="auto">
            <a:xfrm>
              <a:off x="1240241" y="2617411"/>
              <a:ext cx="3177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-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89" name="グループ化 88"/>
          <p:cNvGrpSpPr/>
          <p:nvPr/>
        </p:nvGrpSpPr>
        <p:grpSpPr>
          <a:xfrm>
            <a:off x="2476983" y="3133862"/>
            <a:ext cx="317716" cy="461665"/>
            <a:chOff x="1240241" y="2617411"/>
            <a:chExt cx="317716" cy="461665"/>
          </a:xfrm>
        </p:grpSpPr>
        <p:sp>
          <p:nvSpPr>
            <p:cNvPr id="90" name="円/楕円 89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1" name="Rectangle 39"/>
            <p:cNvSpPr>
              <a:spLocks noChangeArrowheads="1"/>
            </p:cNvSpPr>
            <p:nvPr/>
          </p:nvSpPr>
          <p:spPr bwMode="auto">
            <a:xfrm>
              <a:off x="1240241" y="2617411"/>
              <a:ext cx="3177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-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6510731" y="3900150"/>
            <a:ext cx="381836" cy="461665"/>
            <a:chOff x="1241645" y="2602477"/>
            <a:chExt cx="381836" cy="461665"/>
          </a:xfrm>
        </p:grpSpPr>
        <p:sp>
          <p:nvSpPr>
            <p:cNvPr id="96" name="円/楕円 95"/>
            <p:cNvSpPr/>
            <p:nvPr/>
          </p:nvSpPr>
          <p:spPr>
            <a:xfrm>
              <a:off x="1252796" y="2686618"/>
              <a:ext cx="306525" cy="35522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Rectangle 39"/>
            <p:cNvSpPr>
              <a:spLocks noChangeArrowheads="1"/>
            </p:cNvSpPr>
            <p:nvPr/>
          </p:nvSpPr>
          <p:spPr bwMode="auto">
            <a:xfrm>
              <a:off x="1241645" y="2602477"/>
              <a:ext cx="3818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n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98" name="グループ化 97"/>
          <p:cNvGrpSpPr/>
          <p:nvPr/>
        </p:nvGrpSpPr>
        <p:grpSpPr>
          <a:xfrm>
            <a:off x="6238986" y="2576654"/>
            <a:ext cx="381836" cy="461665"/>
            <a:chOff x="1241645" y="2602477"/>
            <a:chExt cx="381836" cy="461665"/>
          </a:xfrm>
        </p:grpSpPr>
        <p:sp>
          <p:nvSpPr>
            <p:cNvPr id="99" name="円/楕円 98"/>
            <p:cNvSpPr/>
            <p:nvPr/>
          </p:nvSpPr>
          <p:spPr>
            <a:xfrm>
              <a:off x="1252796" y="2686618"/>
              <a:ext cx="306525" cy="35522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Rectangle 39"/>
            <p:cNvSpPr>
              <a:spLocks noChangeArrowheads="1"/>
            </p:cNvSpPr>
            <p:nvPr/>
          </p:nvSpPr>
          <p:spPr bwMode="auto">
            <a:xfrm>
              <a:off x="1241645" y="2602477"/>
              <a:ext cx="3818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n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104" name="グループ化 103"/>
          <p:cNvGrpSpPr/>
          <p:nvPr/>
        </p:nvGrpSpPr>
        <p:grpSpPr>
          <a:xfrm>
            <a:off x="6609671" y="3234599"/>
            <a:ext cx="381836" cy="461665"/>
            <a:chOff x="1241645" y="2602477"/>
            <a:chExt cx="381836" cy="461665"/>
          </a:xfrm>
        </p:grpSpPr>
        <p:sp>
          <p:nvSpPr>
            <p:cNvPr id="105" name="円/楕円 104"/>
            <p:cNvSpPr/>
            <p:nvPr/>
          </p:nvSpPr>
          <p:spPr>
            <a:xfrm>
              <a:off x="1252796" y="2686618"/>
              <a:ext cx="306525" cy="35522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6" name="Rectangle 39"/>
            <p:cNvSpPr>
              <a:spLocks noChangeArrowheads="1"/>
            </p:cNvSpPr>
            <p:nvPr/>
          </p:nvSpPr>
          <p:spPr bwMode="auto">
            <a:xfrm>
              <a:off x="1241645" y="2602477"/>
              <a:ext cx="3818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n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7061073" y="3783967"/>
            <a:ext cx="381836" cy="461665"/>
            <a:chOff x="1241645" y="2602477"/>
            <a:chExt cx="381836" cy="461665"/>
          </a:xfrm>
        </p:grpSpPr>
        <p:sp>
          <p:nvSpPr>
            <p:cNvPr id="108" name="円/楕円 107"/>
            <p:cNvSpPr/>
            <p:nvPr/>
          </p:nvSpPr>
          <p:spPr>
            <a:xfrm>
              <a:off x="1252796" y="2686618"/>
              <a:ext cx="306525" cy="35522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9" name="Rectangle 39"/>
            <p:cNvSpPr>
              <a:spLocks noChangeArrowheads="1"/>
            </p:cNvSpPr>
            <p:nvPr/>
          </p:nvSpPr>
          <p:spPr bwMode="auto">
            <a:xfrm>
              <a:off x="1241645" y="2602477"/>
              <a:ext cx="3818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n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5841441" y="3903439"/>
            <a:ext cx="381836" cy="461665"/>
            <a:chOff x="1241645" y="2602477"/>
            <a:chExt cx="381836" cy="461665"/>
          </a:xfrm>
        </p:grpSpPr>
        <p:sp>
          <p:nvSpPr>
            <p:cNvPr id="111" name="円/楕円 110"/>
            <p:cNvSpPr/>
            <p:nvPr/>
          </p:nvSpPr>
          <p:spPr>
            <a:xfrm>
              <a:off x="1252796" y="2686618"/>
              <a:ext cx="306525" cy="35522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2" name="Rectangle 39"/>
            <p:cNvSpPr>
              <a:spLocks noChangeArrowheads="1"/>
            </p:cNvSpPr>
            <p:nvPr/>
          </p:nvSpPr>
          <p:spPr bwMode="auto">
            <a:xfrm>
              <a:off x="1241645" y="2602477"/>
              <a:ext cx="3818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n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7774576" y="3849080"/>
            <a:ext cx="381836" cy="461665"/>
            <a:chOff x="1241645" y="2602477"/>
            <a:chExt cx="381836" cy="461665"/>
          </a:xfrm>
        </p:grpSpPr>
        <p:sp>
          <p:nvSpPr>
            <p:cNvPr id="114" name="円/楕円 113"/>
            <p:cNvSpPr/>
            <p:nvPr/>
          </p:nvSpPr>
          <p:spPr>
            <a:xfrm>
              <a:off x="1252796" y="2686618"/>
              <a:ext cx="306525" cy="35522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5" name="Rectangle 39"/>
            <p:cNvSpPr>
              <a:spLocks noChangeArrowheads="1"/>
            </p:cNvSpPr>
            <p:nvPr/>
          </p:nvSpPr>
          <p:spPr bwMode="auto">
            <a:xfrm>
              <a:off x="1241645" y="2602477"/>
              <a:ext cx="3818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n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119" name="グループ化 118"/>
          <p:cNvGrpSpPr/>
          <p:nvPr/>
        </p:nvGrpSpPr>
        <p:grpSpPr>
          <a:xfrm>
            <a:off x="5344437" y="3431507"/>
            <a:ext cx="381836" cy="461665"/>
            <a:chOff x="1241645" y="2602477"/>
            <a:chExt cx="381836" cy="461665"/>
          </a:xfrm>
        </p:grpSpPr>
        <p:sp>
          <p:nvSpPr>
            <p:cNvPr id="120" name="円/楕円 119"/>
            <p:cNvSpPr/>
            <p:nvPr/>
          </p:nvSpPr>
          <p:spPr>
            <a:xfrm>
              <a:off x="1252796" y="2686618"/>
              <a:ext cx="306525" cy="35522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1" name="Rectangle 39"/>
            <p:cNvSpPr>
              <a:spLocks noChangeArrowheads="1"/>
            </p:cNvSpPr>
            <p:nvPr/>
          </p:nvSpPr>
          <p:spPr bwMode="auto">
            <a:xfrm>
              <a:off x="1241645" y="2602477"/>
              <a:ext cx="3818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n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122" name="グループ化 121"/>
          <p:cNvGrpSpPr/>
          <p:nvPr/>
        </p:nvGrpSpPr>
        <p:grpSpPr>
          <a:xfrm>
            <a:off x="8170363" y="3245964"/>
            <a:ext cx="381836" cy="461665"/>
            <a:chOff x="1241645" y="2602477"/>
            <a:chExt cx="381836" cy="461665"/>
          </a:xfrm>
        </p:grpSpPr>
        <p:sp>
          <p:nvSpPr>
            <p:cNvPr id="123" name="円/楕円 122"/>
            <p:cNvSpPr/>
            <p:nvPr/>
          </p:nvSpPr>
          <p:spPr>
            <a:xfrm>
              <a:off x="1252796" y="2686618"/>
              <a:ext cx="306525" cy="35522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4" name="Rectangle 39"/>
            <p:cNvSpPr>
              <a:spLocks noChangeArrowheads="1"/>
            </p:cNvSpPr>
            <p:nvPr/>
          </p:nvSpPr>
          <p:spPr bwMode="auto">
            <a:xfrm>
              <a:off x="1241645" y="2602477"/>
              <a:ext cx="3818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n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125" name="グループ化 124"/>
          <p:cNvGrpSpPr/>
          <p:nvPr/>
        </p:nvGrpSpPr>
        <p:grpSpPr>
          <a:xfrm>
            <a:off x="6995943" y="2395803"/>
            <a:ext cx="381836" cy="461665"/>
            <a:chOff x="1241645" y="2602477"/>
            <a:chExt cx="381836" cy="461665"/>
          </a:xfrm>
        </p:grpSpPr>
        <p:sp>
          <p:nvSpPr>
            <p:cNvPr id="126" name="円/楕円 125"/>
            <p:cNvSpPr/>
            <p:nvPr/>
          </p:nvSpPr>
          <p:spPr>
            <a:xfrm>
              <a:off x="1252796" y="2686618"/>
              <a:ext cx="306525" cy="35522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7" name="Rectangle 39"/>
            <p:cNvSpPr>
              <a:spLocks noChangeArrowheads="1"/>
            </p:cNvSpPr>
            <p:nvPr/>
          </p:nvSpPr>
          <p:spPr bwMode="auto">
            <a:xfrm>
              <a:off x="1241645" y="2602477"/>
              <a:ext cx="3818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n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128" name="グループ化 127"/>
          <p:cNvGrpSpPr/>
          <p:nvPr/>
        </p:nvGrpSpPr>
        <p:grpSpPr>
          <a:xfrm>
            <a:off x="7843276" y="2632856"/>
            <a:ext cx="381836" cy="461665"/>
            <a:chOff x="1241645" y="2602477"/>
            <a:chExt cx="381836" cy="461665"/>
          </a:xfrm>
        </p:grpSpPr>
        <p:sp>
          <p:nvSpPr>
            <p:cNvPr id="129" name="円/楕円 128"/>
            <p:cNvSpPr/>
            <p:nvPr/>
          </p:nvSpPr>
          <p:spPr>
            <a:xfrm>
              <a:off x="1252796" y="2686618"/>
              <a:ext cx="306525" cy="35522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0" name="Rectangle 39"/>
            <p:cNvSpPr>
              <a:spLocks noChangeArrowheads="1"/>
            </p:cNvSpPr>
            <p:nvPr/>
          </p:nvSpPr>
          <p:spPr bwMode="auto">
            <a:xfrm>
              <a:off x="1241645" y="2602477"/>
              <a:ext cx="3818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n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131" name="グループ化 130"/>
          <p:cNvGrpSpPr/>
          <p:nvPr/>
        </p:nvGrpSpPr>
        <p:grpSpPr>
          <a:xfrm>
            <a:off x="7418089" y="3303164"/>
            <a:ext cx="436338" cy="461665"/>
            <a:chOff x="1187195" y="2591326"/>
            <a:chExt cx="436338" cy="461665"/>
          </a:xfrm>
        </p:grpSpPr>
        <p:sp>
          <p:nvSpPr>
            <p:cNvPr id="132" name="円/楕円 131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3" name="Rectangle 39"/>
            <p:cNvSpPr>
              <a:spLocks noChangeArrowheads="1"/>
            </p:cNvSpPr>
            <p:nvPr/>
          </p:nvSpPr>
          <p:spPr bwMode="auto">
            <a:xfrm>
              <a:off x="1187195" y="2591326"/>
              <a:ext cx="436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+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134" name="グループ化 133"/>
          <p:cNvGrpSpPr/>
          <p:nvPr/>
        </p:nvGrpSpPr>
        <p:grpSpPr>
          <a:xfrm>
            <a:off x="5889527" y="3369679"/>
            <a:ext cx="317716" cy="461665"/>
            <a:chOff x="1240241" y="2617411"/>
            <a:chExt cx="317716" cy="461665"/>
          </a:xfrm>
        </p:grpSpPr>
        <p:sp>
          <p:nvSpPr>
            <p:cNvPr id="135" name="円/楕円 134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1240241" y="2617411"/>
              <a:ext cx="3177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-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7028003" y="2962085"/>
            <a:ext cx="317716" cy="461665"/>
            <a:chOff x="1240241" y="2617411"/>
            <a:chExt cx="317716" cy="461665"/>
          </a:xfrm>
        </p:grpSpPr>
        <p:sp>
          <p:nvSpPr>
            <p:cNvPr id="138" name="円/楕円 137"/>
            <p:cNvSpPr/>
            <p:nvPr/>
          </p:nvSpPr>
          <p:spPr>
            <a:xfrm>
              <a:off x="1259632" y="2708920"/>
              <a:ext cx="288538" cy="2880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9" name="Rectangle 39"/>
            <p:cNvSpPr>
              <a:spLocks noChangeArrowheads="1"/>
            </p:cNvSpPr>
            <p:nvPr/>
          </p:nvSpPr>
          <p:spPr bwMode="auto">
            <a:xfrm>
              <a:off x="1240241" y="2617411"/>
              <a:ext cx="3177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HG丸ｺﾞｼｯｸM-PRO" pitchFamily="50" charset="-128"/>
                  <a:cs typeface="+mn-cs"/>
                </a:rPr>
                <a:t>-</a:t>
              </a:r>
              <a:endPara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endParaRPr>
            </a:p>
          </p:txBody>
        </p:sp>
      </p:grpSp>
      <p:sp>
        <p:nvSpPr>
          <p:cNvPr id="140" name="Rectangle 14"/>
          <p:cNvSpPr>
            <a:spLocks noChangeArrowheads="1"/>
          </p:cNvSpPr>
          <p:nvPr/>
        </p:nvSpPr>
        <p:spPr bwMode="auto">
          <a:xfrm>
            <a:off x="5253608" y="4510141"/>
            <a:ext cx="346649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磁場から力を受けるのは荷電粒子のみ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↓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磁気回転不安定性が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おこりにくい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141" name="Rectangle 14"/>
          <p:cNvSpPr>
            <a:spLocks noChangeArrowheads="1"/>
          </p:cNvSpPr>
          <p:nvPr/>
        </p:nvSpPr>
        <p:spPr bwMode="auto">
          <a:xfrm>
            <a:off x="4493609" y="1846209"/>
            <a:ext cx="4560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典型的な電離度～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10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-12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)</a:t>
            </a:r>
          </a:p>
        </p:txBody>
      </p:sp>
      <p:sp>
        <p:nvSpPr>
          <p:cNvPr id="142" name="Rectangle 14"/>
          <p:cNvSpPr>
            <a:spLocks noChangeArrowheads="1"/>
          </p:cNvSpPr>
          <p:nvPr/>
        </p:nvSpPr>
        <p:spPr bwMode="auto">
          <a:xfrm>
            <a:off x="2678117" y="2204864"/>
            <a:ext cx="1245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イオン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143" name="Rectangle 14"/>
          <p:cNvSpPr>
            <a:spLocks noChangeArrowheads="1"/>
          </p:cNvSpPr>
          <p:nvPr/>
        </p:nvSpPr>
        <p:spPr bwMode="auto">
          <a:xfrm>
            <a:off x="3206158" y="2814551"/>
            <a:ext cx="1245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電子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144" name="Rectangle 14"/>
          <p:cNvSpPr>
            <a:spLocks noChangeArrowheads="1"/>
          </p:cNvSpPr>
          <p:nvPr/>
        </p:nvSpPr>
        <p:spPr bwMode="auto">
          <a:xfrm>
            <a:off x="7547457" y="2352886"/>
            <a:ext cx="1494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中性粒子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0217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3793">
            <a:off x="1321941" y="2965045"/>
            <a:ext cx="2586684" cy="372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2790" y="0"/>
            <a:ext cx="9324528" cy="762000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b="1" dirty="0">
                <a:solidFill>
                  <a:srgbClr val="0000CC"/>
                </a:solidFill>
                <a:latin typeface="+mj-ea"/>
              </a:rPr>
              <a:t>磁場のプラズマへの凍結</a:t>
            </a:r>
            <a:endParaRPr lang="en-US" altLang="ja-JP" b="1" dirty="0">
              <a:solidFill>
                <a:srgbClr val="0000CC"/>
              </a:solidFill>
              <a:latin typeface="+mj-ea"/>
            </a:endParaRP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1221793" y="5698122"/>
            <a:ext cx="674504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W</a:t>
            </a:r>
            <a:r>
              <a:rPr kumimoji="1" lang="en-US" altLang="ja-JP" sz="3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B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＞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W</a:t>
            </a:r>
            <a:r>
              <a:rPr kumimoji="1" lang="en-US" altLang="ja-JP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のとき磁場</a:t>
            </a:r>
            <a:r>
              <a:rPr kumimoji="1" lang="ja-JP" altLang="en-US" sz="3600" b="1" dirty="0">
                <a:solidFill>
                  <a:srgbClr val="FF0000"/>
                </a:solidFill>
                <a:latin typeface="Symbol" panose="05050102010706020507" pitchFamily="18" charset="2"/>
                <a:ea typeface="HG丸ｺﾞｼｯｸM-PRO" pitchFamily="50" charset="-128"/>
              </a:rPr>
              <a:t>は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凍結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W</a:t>
            </a:r>
            <a:r>
              <a:rPr kumimoji="1" lang="en-US" altLang="ja-JP" sz="3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B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HG丸ｺﾞｼｯｸM-PRO" pitchFamily="50" charset="-128"/>
                <a:cs typeface="+mn-cs"/>
              </a:rPr>
              <a:t>＜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W</a:t>
            </a:r>
            <a:r>
              <a:rPr kumimoji="1" lang="en-US" altLang="ja-JP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HG丸ｺﾞｼｯｸM-PRO" pitchFamily="50" charset="-128"/>
                <a:cs typeface="+mn-cs"/>
              </a:rPr>
              <a:t>で磁場は分離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24560" y="845079"/>
            <a:ext cx="32895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粒子の磁力線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周りの旋回運動</a:t>
            </a: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4811715" y="1042315"/>
            <a:ext cx="4266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HG丸ｺﾞｼｯｸM-PRO" pitchFamily="50" charset="-128"/>
                <a:cs typeface="+mn-cs"/>
              </a:rPr>
              <a:t>周りの粒子との衝突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sp>
        <p:nvSpPr>
          <p:cNvPr id="141" name="Rectangle 14"/>
          <p:cNvSpPr>
            <a:spLocks noChangeArrowheads="1"/>
          </p:cNvSpPr>
          <p:nvPr/>
        </p:nvSpPr>
        <p:spPr bwMode="auto">
          <a:xfrm>
            <a:off x="4944845" y="1937776"/>
            <a:ext cx="1800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衝突頻度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629042" y="1927908"/>
          <a:ext cx="25177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数式" r:id="rId4" imgW="1193760" imgH="393480" progId="Equation.3">
                  <p:embed/>
                </p:oleObj>
              </mc:Choice>
              <mc:Fallback>
                <p:oleObj name="数式" r:id="rId4" imgW="1193760" imgH="393480" progId="Equation.3">
                  <p:embed/>
                  <p:pic>
                    <p:nvPicPr>
                      <p:cNvPr id="2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42" y="1927908"/>
                        <a:ext cx="251777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14"/>
          <p:cNvSpPr>
            <a:spLocks noChangeArrowheads="1"/>
          </p:cNvSpPr>
          <p:nvPr/>
        </p:nvSpPr>
        <p:spPr bwMode="auto">
          <a:xfrm>
            <a:off x="3152256" y="2072541"/>
            <a:ext cx="1070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より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4" name="Rectangle 14"/>
          <p:cNvSpPr>
            <a:spLocks noChangeArrowheads="1"/>
          </p:cNvSpPr>
          <p:nvPr/>
        </p:nvSpPr>
        <p:spPr bwMode="auto">
          <a:xfrm>
            <a:off x="492550" y="2937972"/>
            <a:ext cx="1455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振動数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1830116" y="2937972"/>
          <a:ext cx="208843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数式" r:id="rId6" imgW="838080" imgH="241200" progId="Equation.3">
                  <p:embed/>
                </p:oleObj>
              </mc:Choice>
              <mc:Fallback>
                <p:oleObj name="数式" r:id="rId6" imgW="838080" imgH="241200" progId="Equation.3">
                  <p:embed/>
                  <p:pic>
                    <p:nvPicPr>
                      <p:cNvPr id="4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116" y="2937972"/>
                        <a:ext cx="2088438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4013998" y="1061942"/>
            <a:ext cx="7200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vs.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6732240" y="1889664"/>
          <a:ext cx="1844224" cy="675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数式" r:id="rId8" imgW="711000" imgH="241200" progId="Equation.3">
                  <p:embed/>
                </p:oleObj>
              </mc:Choice>
              <mc:Fallback>
                <p:oleObj name="数式" r:id="rId8" imgW="711000" imgH="241200" progId="Equation.3">
                  <p:embed/>
                  <p:pic>
                    <p:nvPicPr>
                      <p:cNvPr id="6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889664"/>
                        <a:ext cx="1844224" cy="675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5724240" y="3251448"/>
          <a:ext cx="29956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数式" r:id="rId10" imgW="1409400" imgH="266400" progId="Equation.3">
                  <p:embed/>
                </p:oleObj>
              </mc:Choice>
              <mc:Fallback>
                <p:oleObj name="数式" r:id="rId10" imgW="1409400" imgH="266400" progId="Equation.3">
                  <p:embed/>
                  <p:pic>
                    <p:nvPicPr>
                      <p:cNvPr id="7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240" y="3251448"/>
                        <a:ext cx="299561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6495141" y="4077072"/>
          <a:ext cx="24288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数式" r:id="rId12" imgW="1143000" imgH="253800" progId="Equation.3">
                  <p:embed/>
                </p:oleObj>
              </mc:Choice>
              <mc:Fallback>
                <p:oleObj name="数式" r:id="rId12" imgW="1143000" imgH="253800" progId="Equation.3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5141" y="4077072"/>
                        <a:ext cx="24288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5148762" y="4077072"/>
            <a:ext cx="1382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イオン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5011333" y="4802113"/>
            <a:ext cx="11343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電子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6145712" y="4802113"/>
          <a:ext cx="29146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数式" r:id="rId14" imgW="1371600" imgH="253800" progId="Equation.3">
                  <p:embed/>
                </p:oleObj>
              </mc:Choice>
              <mc:Fallback>
                <p:oleObj name="数式" r:id="rId14" imgW="1371600" imgH="253800" progId="Equation.3">
                  <p:embed/>
                  <p:pic>
                    <p:nvPicPr>
                      <p:cNvPr id="9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712" y="4802113"/>
                        <a:ext cx="29146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角丸四角形 11"/>
          <p:cNvSpPr/>
          <p:nvPr/>
        </p:nvSpPr>
        <p:spPr>
          <a:xfrm>
            <a:off x="1824545" y="2975262"/>
            <a:ext cx="2082858" cy="532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角丸四角形 115"/>
          <p:cNvSpPr/>
          <p:nvPr/>
        </p:nvSpPr>
        <p:spPr>
          <a:xfrm>
            <a:off x="6699059" y="1934268"/>
            <a:ext cx="2021040" cy="532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041774" y="2728228"/>
            <a:ext cx="1800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衝突係数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942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11871</TotalTime>
  <Words>791</Words>
  <Application>Microsoft Office PowerPoint</Application>
  <PresentationFormat>画面に合わせる (4:3)</PresentationFormat>
  <Paragraphs>214</Paragraphs>
  <Slides>13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25" baseType="lpstr">
      <vt:lpstr>HG丸ｺﾞｼｯｸM-PRO</vt:lpstr>
      <vt:lpstr>ＭＳ Ｐゴシック</vt:lpstr>
      <vt:lpstr>游ゴシック</vt:lpstr>
      <vt:lpstr>Arial</vt:lpstr>
      <vt:lpstr>Calibri</vt:lpstr>
      <vt:lpstr>Comic Sans MS</vt:lpstr>
      <vt:lpstr>Symbol</vt:lpstr>
      <vt:lpstr>Tahoma</vt:lpstr>
      <vt:lpstr>1_Office テーマ</vt:lpstr>
      <vt:lpstr>Office ​​テーマ</vt:lpstr>
      <vt:lpstr>数式</vt:lpstr>
      <vt:lpstr>Equation</vt:lpstr>
      <vt:lpstr> 理論天文学概論 Introduction to Theoreical Astronomy </vt:lpstr>
      <vt:lpstr>自己重力不安定による角運動量輸送</vt:lpstr>
      <vt:lpstr>円盤の自己重力不安定性の条件</vt:lpstr>
      <vt:lpstr>分子雲コアの重力不安定性</vt:lpstr>
      <vt:lpstr>自己重力不安定な円盤の質量</vt:lpstr>
      <vt:lpstr>原始惑星円盤ガスの磁気回転不安定性</vt:lpstr>
      <vt:lpstr>磁気回転不安定性の条件</vt:lpstr>
      <vt:lpstr>原始惑星系円盤ガスの磁気回転不安定性</vt:lpstr>
      <vt:lpstr>磁場のプラズマへの凍結</vt:lpstr>
      <vt:lpstr>磁場のプラズマへの凍結</vt:lpstr>
      <vt:lpstr>部分電離ガスの磁気回転不安定性</vt:lpstr>
      <vt:lpstr>原始惑星系円盤ガスの電離度</vt:lpstr>
      <vt:lpstr>原始惑星系円盤内の磁気回転不安定領域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Hideko Nomura</dc:creator>
  <cp:lastModifiedBy>Hideko Nomura</cp:lastModifiedBy>
  <cp:revision>72</cp:revision>
  <dcterms:created xsi:type="dcterms:W3CDTF">2021-04-15T11:30:37Z</dcterms:created>
  <dcterms:modified xsi:type="dcterms:W3CDTF">2022-05-20T02:39:23Z</dcterms:modified>
</cp:coreProperties>
</file>